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9" r:id="rId2"/>
    <p:sldMasterId id="2147483719" r:id="rId3"/>
  </p:sldMasterIdLst>
  <p:notesMasterIdLst>
    <p:notesMasterId r:id="rId22"/>
  </p:notesMasterIdLst>
  <p:handoutMasterIdLst>
    <p:handoutMasterId r:id="rId23"/>
  </p:handoutMasterIdLst>
  <p:sldIdLst>
    <p:sldId id="256" r:id="rId4"/>
    <p:sldId id="330" r:id="rId5"/>
    <p:sldId id="357" r:id="rId6"/>
    <p:sldId id="331" r:id="rId7"/>
    <p:sldId id="313" r:id="rId8"/>
    <p:sldId id="284" r:id="rId9"/>
    <p:sldId id="356" r:id="rId10"/>
    <p:sldId id="350" r:id="rId11"/>
    <p:sldId id="351" r:id="rId12"/>
    <p:sldId id="348" r:id="rId13"/>
    <p:sldId id="339" r:id="rId14"/>
    <p:sldId id="333" r:id="rId15"/>
    <p:sldId id="358" r:id="rId16"/>
    <p:sldId id="312" r:id="rId17"/>
    <p:sldId id="335" r:id="rId18"/>
    <p:sldId id="352" r:id="rId19"/>
    <p:sldId id="347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8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las victorino santos de castro" initials="nvsdc" lastIdx="1" clrIdx="0">
    <p:extLst>
      <p:ext uri="{19B8F6BF-5375-455C-9EA6-DF929625EA0E}">
        <p15:presenceInfo xmlns:p15="http://schemas.microsoft.com/office/powerpoint/2012/main" userId="97b9dacde158f7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C477EB-7591-404A-9F2E-8AF8165A3BA5}" v="51" dt="2022-06-06T21:30:05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67" autoAdjust="0"/>
    <p:restoredTop sz="78652" autoAdjust="0"/>
  </p:normalViewPr>
  <p:slideViewPr>
    <p:cSldViewPr snapToGrid="0">
      <p:cViewPr varScale="1">
        <p:scale>
          <a:sx n="57" d="100"/>
          <a:sy n="57" d="100"/>
        </p:scale>
        <p:origin x="444" y="66"/>
      </p:cViewPr>
      <p:guideLst>
        <p:guide orient="horz" pos="2183"/>
        <p:guide pos="529"/>
        <p:guide pos="86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AD2B58F-396C-4D92-9AC2-C4E078BAD4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19FA5-C128-4856-95BF-9FC6B5E8AD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706A1-9120-4DC6-B301-417F24303E14}" type="datetimeFigureOut">
              <a:rPr lang="en-US" smtClean="0"/>
              <a:t>6/14/2022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DE262-29F9-43B4-8626-3A560F1E2C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C2D3F-7726-42AD-813B-82C111AE06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D311D-0072-46CE-B9C6-AEFB81173C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74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BA37C-9792-4257-8EBB-0E59A78744F8}" type="datetimeFigureOut">
              <a:rPr lang="pt-BR" smtClean="0"/>
              <a:t>14/06/2022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67E5A-FA0F-445D-9AAF-A8ED78A629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0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Wireless = </a:t>
            </a:r>
            <a:r>
              <a:rPr lang="en-US" b="0" dirty="0" err="1"/>
              <a:t>Wifi</a:t>
            </a:r>
            <a:r>
              <a:rPr lang="en-US" b="0" dirty="0"/>
              <a:t>, Bluetooth, </a:t>
            </a:r>
            <a:r>
              <a:rPr lang="en-US" b="0" dirty="0" err="1"/>
              <a:t>infravermelho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Alfabeto</a:t>
            </a:r>
            <a:r>
              <a:rPr lang="en-US" b="0" dirty="0"/>
              <a:t> </a:t>
            </a:r>
            <a:r>
              <a:rPr lang="en-US" b="0" dirty="0" err="1"/>
              <a:t>usado</a:t>
            </a:r>
            <a:r>
              <a:rPr lang="en-US" b="0" dirty="0"/>
              <a:t> </a:t>
            </a:r>
            <a:r>
              <a:rPr lang="en-US" b="0" dirty="0" err="1"/>
              <a:t>pelos</a:t>
            </a:r>
            <a:r>
              <a:rPr lang="en-US" b="0" dirty="0"/>
              <a:t> Vikings </a:t>
            </a:r>
            <a:r>
              <a:rPr lang="en-US" b="0" dirty="0" err="1"/>
              <a:t>idioma</a:t>
            </a:r>
            <a:r>
              <a:rPr lang="en-US" b="0" dirty="0"/>
              <a:t> </a:t>
            </a:r>
            <a:r>
              <a:rPr lang="en-US" b="0" dirty="0" err="1"/>
              <a:t>rúnico</a:t>
            </a:r>
            <a:r>
              <a:rPr lang="en-US" b="0" dirty="0"/>
              <a:t> Rei da </a:t>
            </a:r>
            <a:r>
              <a:rPr lang="en-US" b="0" dirty="0" err="1"/>
              <a:t>Dinamarca</a:t>
            </a:r>
            <a:r>
              <a:rPr lang="en-US" b="0" dirty="0"/>
              <a:t>: Harald Bluetooth 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Harald </a:t>
            </a:r>
            <a:r>
              <a:rPr lang="pt-BR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Blatand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Vikings rei da Noruega mata irmão </a:t>
            </a:r>
            <a:r>
              <a:rPr lang="pt-BR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halfdan</a:t>
            </a:r>
            <a:endParaRPr lang="en-US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Wireless </a:t>
            </a:r>
            <a:r>
              <a:rPr lang="en-US" dirty="0"/>
              <a:t>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tecnologia</a:t>
            </a:r>
            <a:r>
              <a:rPr lang="en-US" dirty="0"/>
              <a:t> de rede </a:t>
            </a:r>
            <a:r>
              <a:rPr lang="en-US" dirty="0" err="1"/>
              <a:t>comum</a:t>
            </a:r>
            <a:r>
              <a:rPr lang="en-US" dirty="0"/>
              <a:t> que </a:t>
            </a:r>
            <a:r>
              <a:rPr lang="en-US" dirty="0" err="1"/>
              <a:t>possui</a:t>
            </a:r>
            <a:r>
              <a:rPr lang="en-US" dirty="0"/>
              <a:t> um </a:t>
            </a:r>
            <a:r>
              <a:rPr lang="en-US" dirty="0" err="1"/>
              <a:t>número</a:t>
            </a:r>
            <a:r>
              <a:rPr lang="en-US" dirty="0"/>
              <a:t> </a:t>
            </a:r>
            <a:r>
              <a:rPr lang="en-US" dirty="0" err="1"/>
              <a:t>substancial</a:t>
            </a:r>
            <a:r>
              <a:rPr lang="en-US" dirty="0"/>
              <a:t> de </a:t>
            </a:r>
            <a:r>
              <a:rPr lang="en-US" dirty="0" err="1"/>
              <a:t>padrões</a:t>
            </a:r>
            <a:r>
              <a:rPr lang="en-US" dirty="0"/>
              <a:t> e </a:t>
            </a:r>
            <a:r>
              <a:rPr lang="en-US" dirty="0" err="1"/>
              <a:t>processos</a:t>
            </a:r>
            <a:r>
              <a:rPr lang="en-US" dirty="0"/>
              <a:t> para </a:t>
            </a:r>
            <a:r>
              <a:rPr lang="en-US" dirty="0" err="1"/>
              <a:t>conectar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a redes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um </a:t>
            </a:r>
            <a:r>
              <a:rPr lang="en-US" dirty="0" err="1"/>
              <a:t>sinal</a:t>
            </a:r>
            <a:r>
              <a:rPr lang="en-US" dirty="0"/>
              <a:t> de </a:t>
            </a:r>
            <a:r>
              <a:rPr lang="en-US" dirty="0" err="1"/>
              <a:t>rádio</a:t>
            </a:r>
            <a:r>
              <a:rPr lang="en-US" dirty="0"/>
              <a:t>, </a:t>
            </a:r>
            <a:r>
              <a:rPr lang="en-US" dirty="0" err="1"/>
              <a:t>liberando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as </a:t>
            </a:r>
            <a:r>
              <a:rPr lang="en-US" dirty="0" err="1"/>
              <a:t>máquinas</a:t>
            </a:r>
            <a:r>
              <a:rPr lang="en-US" dirty="0"/>
              <a:t> dos </a:t>
            </a:r>
            <a:r>
              <a:rPr lang="en-US" dirty="0" err="1"/>
              <a:t>fios</a:t>
            </a:r>
            <a:r>
              <a:rPr lang="en-US" dirty="0"/>
              <a:t>. Como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software, a rede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/wireless é um </a:t>
            </a:r>
            <a:r>
              <a:rPr lang="en-US" dirty="0" err="1"/>
              <a:t>alvo</a:t>
            </a:r>
            <a:r>
              <a:rPr lang="en-US" dirty="0"/>
              <a:t> para hackers. </a:t>
            </a:r>
            <a:r>
              <a:rPr lang="en-US" dirty="0" err="1"/>
              <a:t>Isso</a:t>
            </a:r>
            <a:r>
              <a:rPr lang="en-US" dirty="0"/>
              <a:t> se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simples </a:t>
            </a:r>
            <a:r>
              <a:rPr lang="en-US" dirty="0" err="1"/>
              <a:t>fato</a:t>
            </a:r>
            <a:r>
              <a:rPr lang="en-US" dirty="0"/>
              <a:t> de que o wireless remove a </a:t>
            </a:r>
            <a:r>
              <a:rPr lang="en-US" dirty="0" err="1"/>
              <a:t>barreira</a:t>
            </a:r>
            <a:r>
              <a:rPr lang="en-US" dirty="0"/>
              <a:t> </a:t>
            </a:r>
            <a:r>
              <a:rPr lang="en-US" dirty="0" err="1"/>
              <a:t>física</a:t>
            </a:r>
            <a:r>
              <a:rPr lang="en-US" dirty="0"/>
              <a:t>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5882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Chave</a:t>
            </a:r>
            <a:r>
              <a:rPr lang="en-US" dirty="0"/>
              <a:t> normal de 128 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trilião = um milhão de biliões (a unidade seguida de </a:t>
            </a:r>
            <a:r>
              <a:rPr lang="pt-BR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18 zeros</a:t>
            </a:r>
            <a:r>
              <a:rPr lang="pt-BR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);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tentar</a:t>
            </a:r>
            <a:r>
              <a:rPr lang="en-US" dirty="0"/>
              <a:t> um </a:t>
            </a:r>
            <a:r>
              <a:rPr lang="en-US" dirty="0" err="1"/>
              <a:t>trilhão</a:t>
            </a:r>
            <a:r>
              <a:rPr lang="en-US" dirty="0"/>
              <a:t> de </a:t>
            </a:r>
            <a:r>
              <a:rPr lang="en-US" dirty="0" err="1"/>
              <a:t>chaves</a:t>
            </a:r>
            <a:r>
              <a:rPr lang="en-US" dirty="0"/>
              <a:t> um Segundo.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vetor</a:t>
            </a:r>
            <a:r>
              <a:rPr lang="en-US" dirty="0"/>
              <a:t> de </a:t>
            </a:r>
            <a:r>
              <a:rPr lang="en-US" dirty="0" err="1"/>
              <a:t>inicialização</a:t>
            </a:r>
            <a:r>
              <a:rPr lang="en-US" dirty="0"/>
              <a:t> (IV) é </a:t>
            </a:r>
            <a:r>
              <a:rPr lang="en-US" dirty="0" err="1"/>
              <a:t>usado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 de </a:t>
            </a:r>
            <a:r>
              <a:rPr lang="en-US" dirty="0" err="1"/>
              <a:t>randomização</a:t>
            </a:r>
            <a:r>
              <a:rPr lang="en-US" dirty="0"/>
              <a:t> no </a:t>
            </a:r>
            <a:r>
              <a:rPr lang="en-US" dirty="0" err="1"/>
              <a:t>início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conexão</a:t>
            </a:r>
            <a:r>
              <a:rPr lang="en-US" dirty="0"/>
              <a:t>.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contra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visam</a:t>
            </a:r>
            <a:r>
              <a:rPr lang="en-US" dirty="0"/>
              <a:t> </a:t>
            </a:r>
            <a:r>
              <a:rPr lang="en-US" dirty="0" err="1"/>
              <a:t>determinar</a:t>
            </a:r>
            <a:r>
              <a:rPr lang="en-US" dirty="0"/>
              <a:t> o IV, </a:t>
            </a:r>
            <a:r>
              <a:rPr lang="en-US" dirty="0" err="1"/>
              <a:t>encontrando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a </a:t>
            </a:r>
            <a:r>
              <a:rPr lang="en-US" dirty="0" err="1"/>
              <a:t>sequência</a:t>
            </a:r>
            <a:r>
              <a:rPr lang="en-US" dirty="0"/>
              <a:t> de </a:t>
            </a:r>
            <a:r>
              <a:rPr lang="en-US" dirty="0" err="1"/>
              <a:t>teclas</a:t>
            </a:r>
            <a:r>
              <a:rPr lang="en-US" dirty="0"/>
              <a:t> </a:t>
            </a:r>
            <a:r>
              <a:rPr lang="en-US" dirty="0" err="1"/>
              <a:t>repetidas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O IV é a principal </a:t>
            </a:r>
            <a:r>
              <a:rPr lang="en-US" dirty="0" err="1"/>
              <a:t>razão</a:t>
            </a:r>
            <a:r>
              <a:rPr lang="en-US" dirty="0"/>
              <a:t> para as </a:t>
            </a:r>
            <a:r>
              <a:rPr lang="en-US" dirty="0" err="1"/>
              <a:t>fraquezas</a:t>
            </a:r>
            <a:r>
              <a:rPr lang="en-US" dirty="0"/>
              <a:t> da </a:t>
            </a:r>
            <a:r>
              <a:rPr lang="en-US" b="1" dirty="0"/>
              <a:t>Wired Equivalent Privacy (WEP)</a:t>
            </a:r>
            <a:r>
              <a:rPr lang="en-US" dirty="0"/>
              <a:t>. O IV é </a:t>
            </a:r>
            <a:r>
              <a:rPr lang="en-US" dirty="0" err="1"/>
              <a:t>enviado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 simples da </a:t>
            </a:r>
            <a:r>
              <a:rPr lang="en-US" dirty="0" err="1"/>
              <a:t>mensagem</a:t>
            </a:r>
            <a:r>
              <a:rPr lang="en-US" dirty="0"/>
              <a:t> e,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keyspace</a:t>
            </a:r>
            <a:r>
              <a:rPr lang="en-US" dirty="0"/>
              <a:t> total é de </a:t>
            </a:r>
            <a:r>
              <a:rPr lang="en-US" dirty="0" err="1"/>
              <a:t>aproximadamente</a:t>
            </a:r>
            <a:r>
              <a:rPr lang="en-US" dirty="0"/>
              <a:t> 16 </a:t>
            </a:r>
            <a:r>
              <a:rPr lang="en-US" dirty="0" err="1"/>
              <a:t>milhões</a:t>
            </a:r>
            <a:r>
              <a:rPr lang="en-US" dirty="0"/>
              <a:t> de </a:t>
            </a:r>
            <a:r>
              <a:rPr lang="en-US" dirty="0" err="1"/>
              <a:t>chaves</a:t>
            </a:r>
            <a:r>
              <a:rPr lang="en-US" dirty="0"/>
              <a:t>, a </a:t>
            </a:r>
            <a:r>
              <a:rPr lang="en-US" dirty="0" err="1"/>
              <a:t>mesma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reutilizada</a:t>
            </a:r>
            <a:r>
              <a:rPr lang="en-US" dirty="0"/>
              <a:t>. </a:t>
            </a:r>
            <a:r>
              <a:rPr lang="en-US" dirty="0" err="1"/>
              <a:t>Depois</a:t>
            </a:r>
            <a:r>
              <a:rPr lang="en-US" dirty="0"/>
              <a:t> que a </a:t>
            </a:r>
            <a:r>
              <a:rPr lang="en-US" dirty="0" err="1"/>
              <a:t>chave</a:t>
            </a:r>
            <a:r>
              <a:rPr lang="en-US" dirty="0"/>
              <a:t> for </a:t>
            </a:r>
            <a:r>
              <a:rPr lang="en-US" dirty="0" err="1"/>
              <a:t>repetida</a:t>
            </a:r>
            <a:r>
              <a:rPr lang="en-US" dirty="0"/>
              <a:t>,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terá</a:t>
            </a:r>
            <a:r>
              <a:rPr lang="en-US" dirty="0"/>
              <a:t>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textos</a:t>
            </a:r>
            <a:r>
              <a:rPr lang="en-US" dirty="0"/>
              <a:t> </a:t>
            </a:r>
            <a:r>
              <a:rPr lang="en-US" dirty="0" err="1"/>
              <a:t>cifrados</a:t>
            </a:r>
            <a:r>
              <a:rPr lang="en-US" dirty="0"/>
              <a:t> </a:t>
            </a:r>
            <a:r>
              <a:rPr lang="en-US" dirty="0" err="1"/>
              <a:t>criptografados</a:t>
            </a:r>
            <a:r>
              <a:rPr lang="en-US" dirty="0"/>
              <a:t> com 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fluxo</a:t>
            </a:r>
            <a:r>
              <a:rPr lang="en-US" dirty="0"/>
              <a:t> de </a:t>
            </a:r>
            <a:r>
              <a:rPr lang="en-US" dirty="0" err="1"/>
              <a:t>chave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que </a:t>
            </a:r>
            <a:r>
              <a:rPr lang="en-US" dirty="0" err="1"/>
              <a:t>ele</a:t>
            </a:r>
            <a:r>
              <a:rPr lang="en-US" dirty="0"/>
              <a:t> examine 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cifrado</a:t>
            </a:r>
            <a:r>
              <a:rPr lang="en-US" dirty="0"/>
              <a:t> e </a:t>
            </a:r>
            <a:r>
              <a:rPr lang="en-US" dirty="0" err="1"/>
              <a:t>recupere</a:t>
            </a:r>
            <a:r>
              <a:rPr lang="en-US" dirty="0"/>
              <a:t> a </a:t>
            </a:r>
            <a:r>
              <a:rPr lang="en-US" dirty="0" err="1"/>
              <a:t>chave</a:t>
            </a:r>
            <a:r>
              <a:rPr lang="en-US" dirty="0"/>
              <a:t>. Este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melhorado</a:t>
            </a:r>
            <a:r>
              <a:rPr lang="en-US" dirty="0"/>
              <a:t> </a:t>
            </a:r>
            <a:r>
              <a:rPr lang="en-US" dirty="0" err="1"/>
              <a:t>examinando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pacotes</a:t>
            </a:r>
            <a:r>
              <a:rPr lang="en-US" dirty="0"/>
              <a:t> que </a:t>
            </a:r>
            <a:r>
              <a:rPr lang="en-US" dirty="0" err="1"/>
              <a:t>possuem</a:t>
            </a:r>
            <a:r>
              <a:rPr lang="en-US" dirty="0"/>
              <a:t> IVs </a:t>
            </a:r>
            <a:r>
              <a:rPr lang="en-US" dirty="0" err="1"/>
              <a:t>fracos</a:t>
            </a:r>
            <a:r>
              <a:rPr lang="en-US" dirty="0"/>
              <a:t>, </a:t>
            </a:r>
            <a:r>
              <a:rPr lang="en-US" dirty="0" err="1"/>
              <a:t>reduzindo</a:t>
            </a:r>
            <a:r>
              <a:rPr lang="en-US" dirty="0"/>
              <a:t> o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pacotes</a:t>
            </a:r>
            <a:r>
              <a:rPr lang="en-US" dirty="0"/>
              <a:t> </a:t>
            </a:r>
            <a:r>
              <a:rPr lang="en-US" dirty="0" err="1"/>
              <a:t>necessários</a:t>
            </a:r>
            <a:r>
              <a:rPr lang="en-US" dirty="0"/>
              <a:t> para </a:t>
            </a:r>
            <a:r>
              <a:rPr lang="en-US" dirty="0" err="1"/>
              <a:t>quebrar</a:t>
            </a:r>
            <a:r>
              <a:rPr lang="en-US" dirty="0"/>
              <a:t> a </a:t>
            </a:r>
            <a:r>
              <a:rPr lang="en-US" dirty="0" err="1"/>
              <a:t>chave</a:t>
            </a:r>
            <a:r>
              <a:rPr lang="en-US" dirty="0"/>
              <a:t>. 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pacotes</a:t>
            </a:r>
            <a:r>
              <a:rPr lang="en-US" dirty="0"/>
              <a:t> IV </a:t>
            </a:r>
            <a:r>
              <a:rPr lang="en-US" dirty="0" err="1"/>
              <a:t>fracos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examinados</a:t>
            </a:r>
            <a:r>
              <a:rPr lang="en-US" dirty="0"/>
              <a:t>, o </a:t>
            </a:r>
            <a:r>
              <a:rPr lang="en-US" dirty="0" err="1"/>
              <a:t>número</a:t>
            </a:r>
            <a:r>
              <a:rPr lang="en-US" dirty="0"/>
              <a:t> de </a:t>
            </a:r>
            <a:r>
              <a:rPr lang="en-US" dirty="0" err="1"/>
              <a:t>pacotes</a:t>
            </a:r>
            <a:r>
              <a:rPr lang="en-US" dirty="0"/>
              <a:t> </a:t>
            </a:r>
            <a:r>
              <a:rPr lang="en-US" dirty="0" err="1"/>
              <a:t>capturados</a:t>
            </a:r>
            <a:r>
              <a:rPr lang="en-US" dirty="0"/>
              <a:t> </a:t>
            </a:r>
            <a:r>
              <a:rPr lang="en-US" dirty="0" err="1"/>
              <a:t>necessários</a:t>
            </a:r>
            <a:r>
              <a:rPr lang="en-US" dirty="0"/>
              <a:t> é </a:t>
            </a:r>
            <a:r>
              <a:rPr lang="en-US" dirty="0" err="1"/>
              <a:t>reduzido</a:t>
            </a:r>
            <a:r>
              <a:rPr lang="en-US" dirty="0"/>
              <a:t> para </a:t>
            </a:r>
            <a:r>
              <a:rPr lang="en-US" dirty="0" err="1"/>
              <a:t>cerca</a:t>
            </a:r>
            <a:r>
              <a:rPr lang="en-US" dirty="0"/>
              <a:t> de </a:t>
            </a:r>
            <a:r>
              <a:rPr lang="en-US" dirty="0" err="1"/>
              <a:t>quatro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cinco</a:t>
            </a:r>
            <a:r>
              <a:rPr lang="en-US" dirty="0"/>
              <a:t> </a:t>
            </a:r>
            <a:r>
              <a:rPr lang="en-US" dirty="0" err="1"/>
              <a:t>milhões</a:t>
            </a:r>
            <a:r>
              <a:rPr lang="en-US" dirty="0"/>
              <a:t>, o que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levar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algumas</a:t>
            </a:r>
            <a:r>
              <a:rPr lang="en-US" dirty="0"/>
              <a:t> horas para ser </a:t>
            </a:r>
            <a:r>
              <a:rPr lang="en-US" dirty="0" err="1"/>
              <a:t>capturado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AP </a:t>
            </a:r>
            <a:r>
              <a:rPr lang="en-US" dirty="0" err="1"/>
              <a:t>bastante</a:t>
            </a:r>
            <a:r>
              <a:rPr lang="en-US" dirty="0"/>
              <a:t> </a:t>
            </a:r>
            <a:r>
              <a:rPr lang="en-US" dirty="0" err="1"/>
              <a:t>ocupado</a:t>
            </a:r>
            <a:r>
              <a:rPr lang="en-US" dirty="0"/>
              <a:t>. Para um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referência</a:t>
            </a:r>
            <a:r>
              <a:rPr lang="en-US" dirty="0"/>
              <a:t>,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um </a:t>
            </a:r>
            <a:r>
              <a:rPr lang="en-US" dirty="0" err="1"/>
              <a:t>equipamento</a:t>
            </a:r>
            <a:r>
              <a:rPr lang="en-US" dirty="0"/>
              <a:t> com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WEP </a:t>
            </a:r>
            <a:r>
              <a:rPr lang="en-US" dirty="0" err="1"/>
              <a:t>anunciada</a:t>
            </a:r>
            <a:r>
              <a:rPr lang="en-US" dirty="0"/>
              <a:t> de 128 bits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quebrado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 de um </a:t>
            </a:r>
            <a:r>
              <a:rPr lang="en-US" dirty="0" err="1"/>
              <a:t>dia</a:t>
            </a:r>
            <a:r>
              <a:rPr lang="en-US" dirty="0"/>
              <a:t>, </a:t>
            </a:r>
            <a:r>
              <a:rPr lang="en-US" dirty="0" err="1"/>
              <a:t>enquanto</a:t>
            </a:r>
            <a:r>
              <a:rPr lang="en-US" dirty="0"/>
              <a:t> para </a:t>
            </a:r>
            <a:r>
              <a:rPr lang="en-US" dirty="0" err="1"/>
              <a:t>quebrar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chave</a:t>
            </a:r>
            <a:r>
              <a:rPr lang="en-US" dirty="0"/>
              <a:t> normal de 128 bits,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levaria</a:t>
            </a:r>
            <a:r>
              <a:rPr lang="en-US" dirty="0"/>
              <a:t> </a:t>
            </a:r>
            <a:r>
              <a:rPr lang="en-US" dirty="0" err="1"/>
              <a:t>aproximadamente</a:t>
            </a:r>
            <a:r>
              <a:rPr lang="en-US" dirty="0"/>
              <a:t> 2.000.000.000.000.000.000 </a:t>
            </a:r>
            <a:r>
              <a:rPr lang="en-US" dirty="0" err="1"/>
              <a:t>anos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computador</a:t>
            </a:r>
            <a:r>
              <a:rPr lang="en-US" dirty="0"/>
              <a:t> </a:t>
            </a:r>
            <a:r>
              <a:rPr lang="en-US" dirty="0" err="1"/>
              <a:t>capaz</a:t>
            </a:r>
            <a:r>
              <a:rPr lang="en-US" dirty="0"/>
              <a:t> de </a:t>
            </a:r>
            <a:r>
              <a:rPr lang="en-US" dirty="0" err="1"/>
              <a:t>tentar</a:t>
            </a:r>
            <a:r>
              <a:rPr lang="en-US" dirty="0"/>
              <a:t> um </a:t>
            </a:r>
            <a:r>
              <a:rPr lang="en-US" dirty="0" err="1"/>
              <a:t>trilhão</a:t>
            </a:r>
            <a:r>
              <a:rPr lang="en-US" dirty="0"/>
              <a:t> de </a:t>
            </a:r>
            <a:r>
              <a:rPr lang="en-US" dirty="0" err="1"/>
              <a:t>chaves</a:t>
            </a:r>
            <a:r>
              <a:rPr lang="en-US" dirty="0"/>
              <a:t> um </a:t>
            </a:r>
            <a:r>
              <a:rPr lang="en-US" dirty="0" err="1"/>
              <a:t>segundo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palavras</a:t>
            </a:r>
            <a:r>
              <a:rPr lang="en-US" dirty="0"/>
              <a:t>, o IV </a:t>
            </a:r>
            <a:r>
              <a:rPr lang="en-US" dirty="0" err="1"/>
              <a:t>fraco</a:t>
            </a:r>
            <a:r>
              <a:rPr lang="en-US" dirty="0"/>
              <a:t> </a:t>
            </a:r>
            <a:r>
              <a:rPr lang="en-US" dirty="0" err="1"/>
              <a:t>significa</a:t>
            </a:r>
            <a:r>
              <a:rPr lang="en-US" dirty="0"/>
              <a:t> que o </a:t>
            </a:r>
            <a:r>
              <a:rPr lang="en-US" dirty="0" err="1"/>
              <a:t>verdadeiro</a:t>
            </a:r>
            <a:r>
              <a:rPr lang="en-US" dirty="0"/>
              <a:t> </a:t>
            </a:r>
            <a:r>
              <a:rPr lang="en-US" dirty="0" err="1"/>
              <a:t>nível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chega</a:t>
            </a:r>
            <a:r>
              <a:rPr lang="en-US" dirty="0"/>
              <a:t>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perto</a:t>
            </a:r>
            <a:r>
              <a:rPr lang="en-US" dirty="0"/>
              <a:t> de 128 bits. </a:t>
            </a:r>
            <a:r>
              <a:rPr lang="en-US" dirty="0" err="1"/>
              <a:t>AirSnort</a:t>
            </a:r>
            <a:r>
              <a:rPr lang="en-US" dirty="0"/>
              <a:t> é um </a:t>
            </a:r>
            <a:r>
              <a:rPr lang="en-US" dirty="0" err="1"/>
              <a:t>programa</a:t>
            </a:r>
            <a:r>
              <a:rPr lang="en-US" dirty="0"/>
              <a:t> de sniffing </a:t>
            </a:r>
            <a:r>
              <a:rPr lang="en-US" dirty="0" err="1"/>
              <a:t>modificado</a:t>
            </a:r>
            <a:r>
              <a:rPr lang="en-US" dirty="0"/>
              <a:t> que </a:t>
            </a:r>
            <a:r>
              <a:rPr lang="en-US" dirty="0" err="1"/>
              <a:t>aproveita</a:t>
            </a:r>
            <a:r>
              <a:rPr lang="en-US" dirty="0"/>
              <a:t> </a:t>
            </a:r>
            <a:r>
              <a:rPr lang="en-US" dirty="0" err="1"/>
              <a:t>essa</a:t>
            </a:r>
            <a:r>
              <a:rPr lang="en-US" dirty="0"/>
              <a:t> </a:t>
            </a:r>
            <a:r>
              <a:rPr lang="en-US" dirty="0" err="1"/>
              <a:t>fraqueza</a:t>
            </a:r>
            <a:r>
              <a:rPr lang="en-US" dirty="0"/>
              <a:t> para </a:t>
            </a:r>
            <a:r>
              <a:rPr lang="en-US" dirty="0" err="1"/>
              <a:t>recuperar</a:t>
            </a:r>
            <a:r>
              <a:rPr lang="en-US" dirty="0"/>
              <a:t> as </a:t>
            </a:r>
            <a:r>
              <a:rPr lang="en-US" dirty="0" err="1"/>
              <a:t>chaves</a:t>
            </a:r>
            <a:r>
              <a:rPr lang="en-US" dirty="0"/>
              <a:t> WEP. A </a:t>
            </a:r>
            <a:r>
              <a:rPr lang="en-US" dirty="0" err="1"/>
              <a:t>maior</a:t>
            </a:r>
            <a:r>
              <a:rPr lang="en-US" dirty="0"/>
              <a:t> </a:t>
            </a:r>
            <a:r>
              <a:rPr lang="en-US" dirty="0" err="1"/>
              <a:t>fraqueza</a:t>
            </a:r>
            <a:r>
              <a:rPr lang="en-US" dirty="0"/>
              <a:t> do WEP é que o </a:t>
            </a:r>
            <a:r>
              <a:rPr lang="en-US" dirty="0" err="1"/>
              <a:t>problema</a:t>
            </a:r>
            <a:r>
              <a:rPr lang="en-US" dirty="0"/>
              <a:t> do IV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independentemente</a:t>
            </a:r>
            <a:r>
              <a:rPr lang="en-US" dirty="0"/>
              <a:t> do </a:t>
            </a:r>
            <a:r>
              <a:rPr lang="en-US" dirty="0" err="1"/>
              <a:t>tamanho</a:t>
            </a:r>
            <a:r>
              <a:rPr lang="en-US" dirty="0"/>
              <a:t> da </a:t>
            </a:r>
            <a:r>
              <a:rPr lang="en-US" dirty="0" err="1"/>
              <a:t>chave</a:t>
            </a:r>
            <a:r>
              <a:rPr lang="en-US" dirty="0"/>
              <a:t>, </a:t>
            </a:r>
            <a:r>
              <a:rPr lang="en-US" dirty="0" err="1"/>
              <a:t>porque</a:t>
            </a:r>
            <a:r>
              <a:rPr lang="en-US" dirty="0"/>
              <a:t> o IV sempre </a:t>
            </a:r>
            <a:r>
              <a:rPr lang="en-US" dirty="0" err="1"/>
              <a:t>permanece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24 bits.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1757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ataque</a:t>
            </a:r>
            <a:r>
              <a:rPr lang="en-US" dirty="0"/>
              <a:t> man-in-the-middle (MITM), </a:t>
            </a:r>
            <a:r>
              <a:rPr lang="en-US" dirty="0" err="1"/>
              <a:t>como</a:t>
            </a:r>
            <a:r>
              <a:rPr lang="en-US" dirty="0"/>
              <a:t> o </a:t>
            </a:r>
            <a:r>
              <a:rPr lang="en-US" dirty="0" err="1"/>
              <a:t>nome</a:t>
            </a:r>
            <a:r>
              <a:rPr lang="en-US" dirty="0"/>
              <a:t> indica, </a:t>
            </a:r>
            <a:r>
              <a:rPr lang="en-US" dirty="0" err="1"/>
              <a:t>geralmente</a:t>
            </a:r>
            <a:r>
              <a:rPr lang="en-US" dirty="0"/>
              <a:t> </a:t>
            </a:r>
            <a:r>
              <a:rPr lang="en-US" dirty="0" err="1"/>
              <a:t>ocorre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consegue</a:t>
            </a:r>
            <a:r>
              <a:rPr lang="en-US" dirty="0"/>
              <a:t> se </a:t>
            </a:r>
            <a:r>
              <a:rPr lang="en-US" dirty="0" err="1"/>
              <a:t>colocar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dois</a:t>
            </a:r>
            <a:r>
              <a:rPr lang="en-US" dirty="0"/>
              <a:t> outros hosts que </a:t>
            </a:r>
            <a:r>
              <a:rPr lang="en-US" dirty="0" err="1"/>
              <a:t>estão</a:t>
            </a:r>
            <a:r>
              <a:rPr lang="en-US" dirty="0"/>
              <a:t> se </a:t>
            </a:r>
            <a:r>
              <a:rPr lang="en-US" dirty="0" err="1"/>
              <a:t>comunicando</a:t>
            </a:r>
            <a:r>
              <a:rPr lang="en-US" dirty="0"/>
              <a:t>. 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Idealmente</a:t>
            </a:r>
            <a:r>
              <a:rPr lang="en-US" dirty="0"/>
              <a:t> (do </a:t>
            </a:r>
            <a:r>
              <a:rPr lang="en-US" dirty="0" err="1"/>
              <a:t>ponto</a:t>
            </a:r>
            <a:r>
              <a:rPr lang="en-US" dirty="0"/>
              <a:t> de vista do </a:t>
            </a:r>
            <a:r>
              <a:rPr lang="en-US" dirty="0" err="1"/>
              <a:t>invasor</a:t>
            </a:r>
            <a:r>
              <a:rPr lang="en-US" dirty="0"/>
              <a:t>), </a:t>
            </a:r>
            <a:r>
              <a:rPr lang="en-US" dirty="0" err="1"/>
              <a:t>isso</a:t>
            </a:r>
            <a:r>
              <a:rPr lang="en-US" dirty="0"/>
              <a:t> é </a:t>
            </a:r>
            <a:r>
              <a:rPr lang="en-US" dirty="0" err="1"/>
              <a:t>feito</a:t>
            </a:r>
            <a:r>
              <a:rPr lang="en-US" dirty="0"/>
              <a:t> </a:t>
            </a:r>
            <a:r>
              <a:rPr lang="en-US" dirty="0" err="1"/>
              <a:t>garantindo</a:t>
            </a:r>
            <a:r>
              <a:rPr lang="en-US" dirty="0"/>
              <a:t> que </a:t>
            </a:r>
            <a:r>
              <a:rPr lang="en-US" dirty="0" err="1"/>
              <a:t>toda</a:t>
            </a:r>
            <a:r>
              <a:rPr lang="en-US" dirty="0"/>
              <a:t> a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indo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vindo</a:t>
            </a:r>
            <a:r>
              <a:rPr lang="en-US" dirty="0"/>
              <a:t> do host de </a:t>
            </a:r>
            <a:r>
              <a:rPr lang="en-US" dirty="0" err="1"/>
              <a:t>destino</a:t>
            </a:r>
            <a:r>
              <a:rPr lang="en-US" dirty="0"/>
              <a:t> </a:t>
            </a:r>
            <a:r>
              <a:rPr lang="en-US" dirty="0" err="1"/>
              <a:t>seja</a:t>
            </a:r>
            <a:r>
              <a:rPr lang="en-US" dirty="0"/>
              <a:t> </a:t>
            </a:r>
            <a:r>
              <a:rPr lang="en-US" dirty="0" err="1"/>
              <a:t>roteada</a:t>
            </a:r>
            <a:r>
              <a:rPr lang="en-US" dirty="0"/>
              <a:t> </a:t>
            </a:r>
            <a:r>
              <a:rPr lang="en-US" dirty="0" err="1"/>
              <a:t>através</a:t>
            </a:r>
            <a:r>
              <a:rPr lang="en-US" dirty="0"/>
              <a:t> do host do </a:t>
            </a:r>
            <a:r>
              <a:rPr lang="en-US" dirty="0" err="1"/>
              <a:t>invasor</a:t>
            </a:r>
            <a:r>
              <a:rPr lang="en-US" dirty="0"/>
              <a:t> (o que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feito</a:t>
            </a:r>
            <a:r>
              <a:rPr lang="en-US" dirty="0"/>
              <a:t> se 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puder</a:t>
            </a:r>
            <a:r>
              <a:rPr lang="en-US" dirty="0"/>
              <a:t> </a:t>
            </a:r>
            <a:r>
              <a:rPr lang="en-US" dirty="0" err="1"/>
              <a:t>comprometer</a:t>
            </a:r>
            <a:r>
              <a:rPr lang="en-US" dirty="0"/>
              <a:t> o </a:t>
            </a:r>
            <a:r>
              <a:rPr lang="en-US" dirty="0" err="1"/>
              <a:t>roteador</a:t>
            </a:r>
            <a:r>
              <a:rPr lang="en-US" dirty="0"/>
              <a:t> do host de </a:t>
            </a:r>
            <a:r>
              <a:rPr lang="en-US" dirty="0" err="1"/>
              <a:t>destino</a:t>
            </a:r>
            <a:r>
              <a:rPr lang="en-US" dirty="0"/>
              <a:t>). 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então</a:t>
            </a:r>
            <a:r>
              <a:rPr lang="en-US" dirty="0"/>
              <a:t> </a:t>
            </a:r>
            <a:r>
              <a:rPr lang="en-US" dirty="0" err="1"/>
              <a:t>observar</a:t>
            </a:r>
            <a:r>
              <a:rPr lang="en-US" dirty="0"/>
              <a:t> </a:t>
            </a:r>
            <a:r>
              <a:rPr lang="en-US" dirty="0" err="1"/>
              <a:t>todo</a:t>
            </a:r>
            <a:r>
              <a:rPr lang="en-US" dirty="0"/>
              <a:t> o </a:t>
            </a:r>
            <a:r>
              <a:rPr lang="en-US" dirty="0" err="1"/>
              <a:t>tráfego</a:t>
            </a:r>
            <a:r>
              <a:rPr lang="en-US" dirty="0"/>
              <a:t> antes de </a:t>
            </a:r>
            <a:r>
              <a:rPr lang="en-US" dirty="0" err="1"/>
              <a:t>retransmiti</a:t>
            </a:r>
            <a:r>
              <a:rPr lang="en-US" dirty="0"/>
              <a:t>-lo 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realmente</a:t>
            </a:r>
            <a:r>
              <a:rPr lang="en-US" dirty="0"/>
              <a:t> </a:t>
            </a:r>
            <a:r>
              <a:rPr lang="en-US" dirty="0" err="1"/>
              <a:t>modificar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bloquear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tráfego</a:t>
            </a:r>
            <a:r>
              <a:rPr lang="en-US" dirty="0"/>
              <a:t>. Para o host de </a:t>
            </a:r>
            <a:r>
              <a:rPr lang="en-US" dirty="0" err="1"/>
              <a:t>destino</a:t>
            </a:r>
            <a:r>
              <a:rPr lang="en-US" dirty="0"/>
              <a:t>, </a:t>
            </a:r>
            <a:r>
              <a:rPr lang="en-US" dirty="0" err="1"/>
              <a:t>parece</a:t>
            </a:r>
            <a:r>
              <a:rPr lang="en-US" dirty="0"/>
              <a:t> que a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ocorrendo</a:t>
            </a:r>
            <a:r>
              <a:rPr lang="en-US" dirty="0"/>
              <a:t> </a:t>
            </a:r>
            <a:r>
              <a:rPr lang="en-US" dirty="0" err="1"/>
              <a:t>normalmente</a:t>
            </a:r>
            <a:r>
              <a:rPr lang="en-US" dirty="0"/>
              <a:t>, pois </a:t>
            </a:r>
            <a:r>
              <a:rPr lang="en-US" dirty="0" err="1"/>
              <a:t>todas</a:t>
            </a:r>
            <a:r>
              <a:rPr lang="en-US" dirty="0"/>
              <a:t> as </a:t>
            </a:r>
            <a:r>
              <a:rPr lang="en-US" dirty="0" err="1"/>
              <a:t>respostas</a:t>
            </a:r>
            <a:r>
              <a:rPr lang="en-US" dirty="0"/>
              <a:t> </a:t>
            </a:r>
            <a:r>
              <a:rPr lang="en-US" dirty="0" err="1"/>
              <a:t>esperadas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recebidas.Veja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figura</a:t>
            </a:r>
            <a:r>
              <a:rPr lang="en-US" dirty="0"/>
              <a:t> a </a:t>
            </a:r>
            <a:r>
              <a:rPr lang="en-US" dirty="0" err="1"/>
              <a:t>seguir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ilustração</a:t>
            </a:r>
            <a:r>
              <a:rPr lang="en-US" dirty="0"/>
              <a:t> </a:t>
            </a:r>
            <a:r>
              <a:rPr lang="en-US" dirty="0" err="1"/>
              <a:t>desse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ataque</a:t>
            </a:r>
            <a:r>
              <a:rPr lang="en-US" dirty="0"/>
              <a:t>: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774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Existem</a:t>
            </a:r>
            <a:r>
              <a:rPr lang="en-US" dirty="0"/>
              <a:t> </a:t>
            </a:r>
            <a:r>
              <a:rPr lang="en-US" dirty="0" err="1"/>
              <a:t>vários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instanciar</a:t>
            </a:r>
            <a:r>
              <a:rPr lang="en-US" dirty="0"/>
              <a:t> um </a:t>
            </a:r>
            <a:r>
              <a:rPr lang="en-US" dirty="0" err="1"/>
              <a:t>ataque</a:t>
            </a:r>
            <a:r>
              <a:rPr lang="en-US" dirty="0"/>
              <a:t> man-in-the-middle. Um dos </a:t>
            </a:r>
            <a:r>
              <a:rPr lang="en-US" dirty="0" err="1"/>
              <a:t>métodos</a:t>
            </a:r>
            <a:r>
              <a:rPr lang="en-US" dirty="0"/>
              <a:t> </a:t>
            </a:r>
            <a:r>
              <a:rPr lang="en-US" dirty="0" err="1"/>
              <a:t>comuns</a:t>
            </a:r>
            <a:r>
              <a:rPr lang="en-US" dirty="0"/>
              <a:t> é o </a:t>
            </a:r>
            <a:r>
              <a:rPr lang="en-US" dirty="0" err="1"/>
              <a:t>sequestro</a:t>
            </a:r>
            <a:r>
              <a:rPr lang="en-US" dirty="0"/>
              <a:t> de </a:t>
            </a:r>
            <a:r>
              <a:rPr lang="en-US" dirty="0" err="1"/>
              <a:t>sessão</a:t>
            </a:r>
            <a:r>
              <a:rPr lang="en-US" dirty="0"/>
              <a:t>, que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ocorrer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cookie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roubadas</a:t>
            </a:r>
            <a:r>
              <a:rPr lang="en-US" dirty="0"/>
              <a:t>, </a:t>
            </a:r>
            <a:r>
              <a:rPr lang="en-US" dirty="0" err="1"/>
              <a:t>permitindo</a:t>
            </a:r>
            <a:r>
              <a:rPr lang="en-US" dirty="0"/>
              <a:t> que o </a:t>
            </a:r>
            <a:r>
              <a:rPr lang="en-US" dirty="0" err="1"/>
              <a:t>invasor</a:t>
            </a:r>
            <a:r>
              <a:rPr lang="en-US" dirty="0"/>
              <a:t> se passe pela </a:t>
            </a:r>
            <a:r>
              <a:rPr lang="en-US" dirty="0" err="1"/>
              <a:t>sessão</a:t>
            </a:r>
            <a:r>
              <a:rPr lang="en-US" dirty="0"/>
              <a:t> </a:t>
            </a:r>
            <a:r>
              <a:rPr lang="en-US" dirty="0" err="1"/>
              <a:t>legítima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resultado</a:t>
            </a:r>
            <a:r>
              <a:rPr lang="en-US" dirty="0"/>
              <a:t> de um </a:t>
            </a:r>
            <a:r>
              <a:rPr lang="en-US" dirty="0" err="1"/>
              <a:t>ataque</a:t>
            </a:r>
            <a:r>
              <a:rPr lang="en-US" dirty="0"/>
              <a:t> de script entre sites, que </a:t>
            </a:r>
            <a:r>
              <a:rPr lang="en-US" dirty="0" err="1"/>
              <a:t>induz</a:t>
            </a:r>
            <a:r>
              <a:rPr lang="en-US" dirty="0"/>
              <a:t> o </a:t>
            </a:r>
            <a:r>
              <a:rPr lang="en-US" dirty="0" err="1"/>
              <a:t>usuário</a:t>
            </a:r>
            <a:r>
              <a:rPr lang="en-US" dirty="0"/>
              <a:t> a </a:t>
            </a:r>
            <a:r>
              <a:rPr lang="en-US" dirty="0" err="1"/>
              <a:t>executar</a:t>
            </a:r>
            <a:r>
              <a:rPr lang="en-US" dirty="0"/>
              <a:t> o </a:t>
            </a:r>
            <a:r>
              <a:rPr lang="en-US" dirty="0" err="1"/>
              <a:t>código</a:t>
            </a:r>
            <a:r>
              <a:rPr lang="en-US" dirty="0"/>
              <a:t>, </a:t>
            </a:r>
            <a:r>
              <a:rPr lang="en-US" dirty="0" err="1"/>
              <a:t>resultando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roubo</a:t>
            </a:r>
            <a:r>
              <a:rPr lang="en-US" dirty="0"/>
              <a:t> de cookies. A </a:t>
            </a:r>
            <a:r>
              <a:rPr lang="en-US" dirty="0" err="1"/>
              <a:t>quantidade</a:t>
            </a:r>
            <a:r>
              <a:rPr lang="en-US" dirty="0"/>
              <a:t> de </a:t>
            </a:r>
            <a:r>
              <a:rPr lang="en-US" dirty="0" err="1"/>
              <a:t>informação</a:t>
            </a:r>
            <a:r>
              <a:rPr lang="en-US" dirty="0"/>
              <a:t> que </a:t>
            </a:r>
            <a:r>
              <a:rPr lang="en-US" dirty="0" err="1"/>
              <a:t>pode</a:t>
            </a:r>
            <a:r>
              <a:rPr lang="en-US" dirty="0"/>
              <a:t> ser </a:t>
            </a:r>
            <a:r>
              <a:rPr lang="en-US" dirty="0" err="1"/>
              <a:t>obtida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ataque</a:t>
            </a:r>
            <a:r>
              <a:rPr lang="en-US" dirty="0"/>
              <a:t> man-in-the-middle </a:t>
            </a:r>
            <a:r>
              <a:rPr lang="en-US" dirty="0" err="1"/>
              <a:t>será</a:t>
            </a:r>
            <a:r>
              <a:rPr lang="en-US" dirty="0"/>
              <a:t> </a:t>
            </a:r>
            <a:r>
              <a:rPr lang="en-US" dirty="0" err="1"/>
              <a:t>limitada</a:t>
            </a:r>
            <a:r>
              <a:rPr lang="en-US" dirty="0"/>
              <a:t> se a </a:t>
            </a:r>
            <a:r>
              <a:rPr lang="en-US" dirty="0" err="1"/>
              <a:t>comunicação</a:t>
            </a:r>
            <a:r>
              <a:rPr lang="en-US" dirty="0"/>
              <a:t> for </a:t>
            </a:r>
            <a:r>
              <a:rPr lang="en-US" dirty="0" err="1"/>
              <a:t>criptografada</a:t>
            </a:r>
            <a:r>
              <a:rPr lang="en-US" dirty="0"/>
              <a:t>.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neste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, no </a:t>
            </a:r>
            <a:r>
              <a:rPr lang="en-US" dirty="0" err="1"/>
              <a:t>entanto</a:t>
            </a:r>
            <a:r>
              <a:rPr lang="en-US" dirty="0"/>
              <a:t>,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confidenciais</a:t>
            </a:r>
            <a:r>
              <a:rPr lang="en-US" dirty="0"/>
              <a:t> </a:t>
            </a:r>
            <a:r>
              <a:rPr lang="en-US" dirty="0" err="1"/>
              <a:t>ainda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obtidas</a:t>
            </a:r>
            <a:r>
              <a:rPr lang="en-US" dirty="0"/>
              <a:t>, pois saber qual </a:t>
            </a:r>
            <a:r>
              <a:rPr lang="en-US" dirty="0" err="1"/>
              <a:t>comunicação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realizada</a:t>
            </a:r>
            <a:r>
              <a:rPr lang="en-US" dirty="0"/>
              <a:t> e entre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indivíduos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de </a:t>
            </a:r>
            <a:r>
              <a:rPr lang="en-US" dirty="0" err="1"/>
              <a:t>fato</a:t>
            </a:r>
            <a:r>
              <a:rPr lang="en-US" dirty="0"/>
              <a:t> </a:t>
            </a:r>
            <a:r>
              <a:rPr lang="en-US" dirty="0" err="1"/>
              <a:t>fornecer</a:t>
            </a:r>
            <a:r>
              <a:rPr lang="en-US" dirty="0"/>
              <a:t>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valiosas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determinadas</a:t>
            </a:r>
            <a:r>
              <a:rPr lang="en-US" dirty="0"/>
              <a:t> </a:t>
            </a:r>
            <a:r>
              <a:rPr lang="en-US" dirty="0" err="1"/>
              <a:t>circunstâncias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Já</a:t>
            </a:r>
            <a:r>
              <a:rPr lang="en-US" dirty="0"/>
              <a:t> o </a:t>
            </a:r>
            <a:r>
              <a:rPr lang="en-US" dirty="0" err="1"/>
              <a:t>ataque</a:t>
            </a:r>
            <a:r>
              <a:rPr lang="en-US" dirty="0"/>
              <a:t> man-in-the-browser (MITB)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variação</a:t>
            </a:r>
            <a:r>
              <a:rPr lang="en-US" dirty="0"/>
              <a:t> do man-in-the-middle. </a:t>
            </a:r>
            <a:r>
              <a:rPr lang="en-US" dirty="0" err="1"/>
              <a:t>Em</a:t>
            </a:r>
            <a:r>
              <a:rPr lang="en-US" dirty="0"/>
              <a:t> um </a:t>
            </a:r>
            <a:r>
              <a:rPr lang="en-US" dirty="0" err="1"/>
              <a:t>ataque</a:t>
            </a:r>
            <a:r>
              <a:rPr lang="en-US" dirty="0"/>
              <a:t> MITB, 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elemento</a:t>
            </a:r>
            <a:r>
              <a:rPr lang="en-US" dirty="0"/>
              <a:t> é um </a:t>
            </a:r>
            <a:r>
              <a:rPr lang="en-US" dirty="0" err="1"/>
              <a:t>ataque</a:t>
            </a:r>
            <a:r>
              <a:rPr lang="en-US" dirty="0"/>
              <a:t> de malware que </a:t>
            </a:r>
            <a:r>
              <a:rPr lang="en-US" dirty="0" err="1"/>
              <a:t>coloca</a:t>
            </a:r>
            <a:r>
              <a:rPr lang="en-US" dirty="0"/>
              <a:t> um </a:t>
            </a:r>
            <a:r>
              <a:rPr lang="en-US" dirty="0" err="1"/>
              <a:t>elemento</a:t>
            </a:r>
            <a:r>
              <a:rPr lang="en-US" dirty="0"/>
              <a:t> trojan que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atuar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proxy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alvo</a:t>
            </a:r>
            <a:r>
              <a:rPr lang="en-US" dirty="0"/>
              <a:t>. </a:t>
            </a:r>
            <a:r>
              <a:rPr lang="en-US" dirty="0" err="1"/>
              <a:t>Esse</a:t>
            </a:r>
            <a:r>
              <a:rPr lang="en-US" dirty="0"/>
              <a:t> malware altera o </a:t>
            </a:r>
            <a:r>
              <a:rPr lang="en-US" dirty="0" err="1"/>
              <a:t>comportamento</a:t>
            </a:r>
            <a:r>
              <a:rPr lang="en-US" dirty="0"/>
              <a:t> do </a:t>
            </a:r>
            <a:r>
              <a:rPr lang="en-US" dirty="0" err="1"/>
              <a:t>navegador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extensões</a:t>
            </a:r>
            <a:r>
              <a:rPr lang="en-US" dirty="0"/>
              <a:t> </a:t>
            </a:r>
            <a:r>
              <a:rPr lang="en-US" dirty="0" err="1"/>
              <a:t>auxiliares</a:t>
            </a:r>
            <a:r>
              <a:rPr lang="en-US" dirty="0"/>
              <a:t> do </a:t>
            </a:r>
            <a:r>
              <a:rPr lang="en-US" dirty="0" err="1"/>
              <a:t>navegador</a:t>
            </a:r>
            <a:r>
              <a:rPr lang="en-US" dirty="0"/>
              <a:t>. </a:t>
            </a:r>
            <a:r>
              <a:rPr lang="en-US" dirty="0" err="1"/>
              <a:t>Quando</a:t>
            </a:r>
            <a:r>
              <a:rPr lang="en-US" dirty="0"/>
              <a:t> um </a:t>
            </a:r>
            <a:r>
              <a:rPr lang="en-US" dirty="0" err="1"/>
              <a:t>usuário</a:t>
            </a:r>
            <a:r>
              <a:rPr lang="en-US" dirty="0"/>
              <a:t> se </a:t>
            </a:r>
            <a:r>
              <a:rPr lang="en-US" dirty="0" err="1"/>
              <a:t>conecta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banco,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o malware </a:t>
            </a:r>
            <a:r>
              <a:rPr lang="en-US" dirty="0" err="1"/>
              <a:t>reconhece</a:t>
            </a:r>
            <a:r>
              <a:rPr lang="en-US" dirty="0"/>
              <a:t> o </a:t>
            </a:r>
            <a:r>
              <a:rPr lang="en-US" dirty="0" err="1"/>
              <a:t>alvo</a:t>
            </a:r>
            <a:r>
              <a:rPr lang="en-US" dirty="0"/>
              <a:t> (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transação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) e se </a:t>
            </a:r>
            <a:r>
              <a:rPr lang="en-US" dirty="0" err="1"/>
              <a:t>injeta</a:t>
            </a:r>
            <a:r>
              <a:rPr lang="en-US" dirty="0"/>
              <a:t> no </a:t>
            </a:r>
            <a:r>
              <a:rPr lang="en-US" dirty="0" err="1"/>
              <a:t>fluxo</a:t>
            </a:r>
            <a:r>
              <a:rPr lang="en-US" dirty="0"/>
              <a:t> da conversa.</a:t>
            </a:r>
            <a:endParaRPr lang="pt-BR" dirty="0"/>
          </a:p>
          <a:p>
            <a:endParaRPr lang="en-US" dirty="0">
              <a:cs typeface="+mn-lt"/>
            </a:endParaRPr>
          </a:p>
          <a:p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usuário</a:t>
            </a:r>
            <a:r>
              <a:rPr lang="en-US" dirty="0"/>
              <a:t> </a:t>
            </a:r>
            <a:r>
              <a:rPr lang="en-US" dirty="0" err="1"/>
              <a:t>aprova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transferência</a:t>
            </a:r>
            <a:r>
              <a:rPr lang="en-US" dirty="0"/>
              <a:t> de US$ 150 para </a:t>
            </a:r>
            <a:r>
              <a:rPr lang="en-US" dirty="0" err="1"/>
              <a:t>pagar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conta</a:t>
            </a:r>
            <a:r>
              <a:rPr lang="en-US" dirty="0"/>
              <a:t> de luz,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exemplo</a:t>
            </a:r>
            <a:r>
              <a:rPr lang="en-US" dirty="0"/>
              <a:t>, o malware </a:t>
            </a:r>
            <a:r>
              <a:rPr lang="en-US" dirty="0" err="1"/>
              <a:t>intercepta</a:t>
            </a:r>
            <a:r>
              <a:rPr lang="en-US" dirty="0"/>
              <a:t> as </a:t>
            </a:r>
            <a:r>
              <a:rPr lang="en-US" dirty="0" err="1"/>
              <a:t>teclas</a:t>
            </a:r>
            <a:r>
              <a:rPr lang="en-US" dirty="0"/>
              <a:t> </a:t>
            </a:r>
            <a:r>
              <a:rPr lang="en-US" dirty="0" err="1"/>
              <a:t>digitadas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usuário</a:t>
            </a:r>
            <a:r>
              <a:rPr lang="en-US" dirty="0"/>
              <a:t> e as </a:t>
            </a:r>
            <a:r>
              <a:rPr lang="en-US" dirty="0" err="1"/>
              <a:t>modifica</a:t>
            </a:r>
            <a:r>
              <a:rPr lang="en-US" dirty="0"/>
              <a:t> para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transação</a:t>
            </a:r>
            <a:r>
              <a:rPr lang="en-US" dirty="0"/>
              <a:t> </a:t>
            </a:r>
            <a:r>
              <a:rPr lang="en-US" dirty="0" err="1"/>
              <a:t>diferente</a:t>
            </a:r>
            <a:r>
              <a:rPr lang="en-US" dirty="0"/>
              <a:t>. Um </a:t>
            </a:r>
            <a:r>
              <a:rPr lang="en-US" dirty="0" err="1"/>
              <a:t>exemplo</a:t>
            </a:r>
            <a:r>
              <a:rPr lang="en-US" dirty="0"/>
              <a:t> </a:t>
            </a:r>
            <a:r>
              <a:rPr lang="en-US" dirty="0" err="1"/>
              <a:t>famoso</a:t>
            </a:r>
            <a:r>
              <a:rPr lang="en-US" dirty="0"/>
              <a:t> de </a:t>
            </a:r>
            <a:r>
              <a:rPr lang="en-US" dirty="0" err="1"/>
              <a:t>ataque</a:t>
            </a:r>
            <a:r>
              <a:rPr lang="en-US" dirty="0"/>
              <a:t> MITB </a:t>
            </a:r>
            <a:r>
              <a:rPr lang="en-US" dirty="0" err="1"/>
              <a:t>foi</a:t>
            </a:r>
            <a:r>
              <a:rPr lang="en-US" dirty="0"/>
              <a:t> o malware </a:t>
            </a:r>
            <a:r>
              <a:rPr lang="en-US" dirty="0" err="1"/>
              <a:t>financeiro</a:t>
            </a:r>
            <a:r>
              <a:rPr lang="en-US" dirty="0"/>
              <a:t> Zeus, que </a:t>
            </a:r>
            <a:r>
              <a:rPr lang="en-US" dirty="0" err="1"/>
              <a:t>visava</a:t>
            </a:r>
            <a:r>
              <a:rPr lang="en-US" dirty="0"/>
              <a:t> </a:t>
            </a:r>
            <a:r>
              <a:rPr lang="en-US" dirty="0" err="1"/>
              <a:t>transações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máquinas</a:t>
            </a:r>
            <a:r>
              <a:rPr lang="en-US" dirty="0"/>
              <a:t> dos </a:t>
            </a:r>
            <a:r>
              <a:rPr lang="en-US" dirty="0" err="1"/>
              <a:t>usuários</a:t>
            </a:r>
            <a:r>
              <a:rPr lang="en-US" dirty="0"/>
              <a:t>, </a:t>
            </a:r>
            <a:r>
              <a:rPr lang="en-US" dirty="0" err="1"/>
              <a:t>manipulando</a:t>
            </a:r>
            <a:r>
              <a:rPr lang="en-US" dirty="0"/>
              <a:t>-as e </a:t>
            </a:r>
            <a:r>
              <a:rPr lang="en-US" dirty="0" err="1"/>
              <a:t>alterando</a:t>
            </a:r>
            <a:r>
              <a:rPr lang="en-US" dirty="0"/>
              <a:t>-as </a:t>
            </a:r>
            <a:r>
              <a:rPr lang="en-US" dirty="0" err="1"/>
              <a:t>após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</a:t>
            </a:r>
            <a:r>
              <a:rPr lang="en-US" dirty="0" err="1"/>
              <a:t>inserirem</a:t>
            </a:r>
            <a:r>
              <a:rPr lang="en-US" dirty="0"/>
              <a:t> </a:t>
            </a:r>
            <a:r>
              <a:rPr lang="en-US" dirty="0" err="1"/>
              <a:t>credenciais</a:t>
            </a:r>
            <a:r>
              <a:rPr lang="en-US" dirty="0"/>
              <a:t> de </a:t>
            </a:r>
            <a:r>
              <a:rPr lang="en-US" dirty="0" err="1"/>
              <a:t>senha</a:t>
            </a:r>
            <a:r>
              <a:rPr lang="en-US" dirty="0"/>
              <a:t>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92348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MAC </a:t>
            </a:r>
            <a:r>
              <a:rPr lang="en-US" sz="2000" dirty="0" err="1"/>
              <a:t>Flering</a:t>
            </a:r>
            <a:endParaRPr lang="en-US" sz="2000" dirty="0"/>
          </a:p>
          <a:p>
            <a:r>
              <a:rPr lang="en-US" sz="2000" dirty="0"/>
              <a:t>A </a:t>
            </a:r>
            <a:r>
              <a:rPr lang="en-US" sz="2000" dirty="0" err="1"/>
              <a:t>camada</a:t>
            </a:r>
            <a:r>
              <a:rPr lang="en-US" sz="2000" dirty="0"/>
              <a:t> 2 de </a:t>
            </a:r>
            <a:r>
              <a:rPr lang="en-US" sz="2000" dirty="0" err="1"/>
              <a:t>uma</a:t>
            </a:r>
            <a:r>
              <a:rPr lang="en-US" sz="2000" dirty="0"/>
              <a:t> rede é </a:t>
            </a:r>
            <a:r>
              <a:rPr lang="en-US" sz="2000" dirty="0" err="1"/>
              <a:t>onde</a:t>
            </a:r>
            <a:r>
              <a:rPr lang="en-US" sz="2000" dirty="0"/>
              <a:t> as </a:t>
            </a:r>
            <a:r>
              <a:rPr lang="en-US" sz="2000" dirty="0" err="1"/>
              <a:t>decisões</a:t>
            </a:r>
            <a:r>
              <a:rPr lang="en-US" sz="2000" dirty="0"/>
              <a:t> de </a:t>
            </a:r>
            <a:r>
              <a:rPr lang="en-US" sz="2000" dirty="0" err="1"/>
              <a:t>endereçamento</a:t>
            </a:r>
            <a:r>
              <a:rPr lang="en-US" sz="2000" dirty="0"/>
              <a:t> local </a:t>
            </a:r>
            <a:r>
              <a:rPr lang="en-US" sz="2000" dirty="0" err="1"/>
              <a:t>são</a:t>
            </a:r>
            <a:r>
              <a:rPr lang="en-US" sz="2000" dirty="0"/>
              <a:t> </a:t>
            </a:r>
            <a:r>
              <a:rPr lang="en-US" sz="2000" dirty="0" err="1"/>
              <a:t>tomadas</a:t>
            </a:r>
            <a:r>
              <a:rPr lang="en-US" sz="2000" dirty="0"/>
              <a:t>.</a:t>
            </a:r>
            <a:endParaRPr lang="pt-BR" sz="2000" dirty="0"/>
          </a:p>
          <a:p>
            <a:endParaRPr lang="en-US" sz="2000" dirty="0">
              <a:cs typeface="+mn-lt"/>
            </a:endParaRPr>
          </a:p>
          <a:p>
            <a:r>
              <a:rPr lang="en-US" sz="2000" dirty="0" err="1"/>
              <a:t>Os</a:t>
            </a:r>
            <a:r>
              <a:rPr lang="en-US" sz="2000" dirty="0"/>
              <a:t> switches </a:t>
            </a:r>
            <a:r>
              <a:rPr lang="en-US" sz="2000" dirty="0" err="1"/>
              <a:t>operam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camada</a:t>
            </a:r>
            <a:r>
              <a:rPr lang="en-US" sz="2000" dirty="0"/>
              <a:t> 2, </a:t>
            </a:r>
            <a:r>
              <a:rPr lang="en-US" sz="2000" dirty="0" err="1"/>
              <a:t>ou</a:t>
            </a:r>
            <a:r>
              <a:rPr lang="en-US" sz="2000" dirty="0"/>
              <a:t> </a:t>
            </a:r>
            <a:r>
              <a:rPr lang="en-US" sz="2000" dirty="0" err="1"/>
              <a:t>endereços</a:t>
            </a:r>
            <a:r>
              <a:rPr lang="en-US" sz="2000" dirty="0"/>
              <a:t> de </a:t>
            </a:r>
            <a:r>
              <a:rPr lang="en-US" sz="2000" dirty="0" err="1"/>
              <a:t>controle</a:t>
            </a:r>
            <a:r>
              <a:rPr lang="en-US" sz="2000" dirty="0"/>
              <a:t> de </a:t>
            </a:r>
            <a:r>
              <a:rPr lang="en-US" sz="2000" dirty="0" err="1"/>
              <a:t>acesso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(MAC). </a:t>
            </a:r>
            <a:r>
              <a:rPr lang="en-US" sz="2000" dirty="0" err="1"/>
              <a:t>Há</a:t>
            </a:r>
            <a:r>
              <a:rPr lang="en-US" sz="2000" dirty="0"/>
              <a:t> </a:t>
            </a:r>
            <a:r>
              <a:rPr lang="en-US" sz="2000" dirty="0" err="1"/>
              <a:t>muitas</a:t>
            </a:r>
            <a:r>
              <a:rPr lang="en-US" sz="2000" dirty="0"/>
              <a:t> </a:t>
            </a:r>
            <a:r>
              <a:rPr lang="en-US" sz="2000" dirty="0" err="1"/>
              <a:t>maneiras</a:t>
            </a:r>
            <a:r>
              <a:rPr lang="en-US" sz="2000" dirty="0"/>
              <a:t> de </a:t>
            </a:r>
            <a:r>
              <a:rPr lang="en-US" sz="2000" dirty="0" err="1"/>
              <a:t>adulterar</a:t>
            </a:r>
            <a:r>
              <a:rPr lang="en-US" sz="2000" dirty="0"/>
              <a:t> </a:t>
            </a:r>
            <a:r>
              <a:rPr lang="en-US" sz="2000" dirty="0" err="1"/>
              <a:t>esse</a:t>
            </a:r>
            <a:r>
              <a:rPr lang="en-US" sz="2000" dirty="0"/>
              <a:t> </a:t>
            </a:r>
            <a:r>
              <a:rPr lang="en-US" sz="2000" dirty="0" err="1"/>
              <a:t>nível</a:t>
            </a:r>
            <a:r>
              <a:rPr lang="en-US" sz="2000" dirty="0"/>
              <a:t> de </a:t>
            </a:r>
            <a:r>
              <a:rPr lang="en-US" sz="2000" dirty="0" err="1"/>
              <a:t>endereçamento</a:t>
            </a:r>
            <a:r>
              <a:rPr lang="en-US" sz="2000" dirty="0"/>
              <a:t>, </a:t>
            </a:r>
            <a:r>
              <a:rPr lang="en-US" sz="2000" dirty="0" err="1"/>
              <a:t>sendo</a:t>
            </a:r>
            <a:r>
              <a:rPr lang="en-US" sz="2000" dirty="0"/>
              <a:t> que </a:t>
            </a:r>
            <a:r>
              <a:rPr lang="en-US" sz="2000" dirty="0" err="1"/>
              <a:t>três</a:t>
            </a:r>
            <a:r>
              <a:rPr lang="en-US" sz="2000" dirty="0"/>
              <a:t> delas </a:t>
            </a:r>
            <a:r>
              <a:rPr lang="en-US" sz="2000" dirty="0" err="1"/>
              <a:t>são</a:t>
            </a:r>
            <a:r>
              <a:rPr lang="en-US" sz="2000" dirty="0"/>
              <a:t> as </a:t>
            </a:r>
            <a:r>
              <a:rPr lang="en-US" sz="2000" dirty="0" err="1"/>
              <a:t>mais</a:t>
            </a:r>
            <a:r>
              <a:rPr lang="en-US" sz="2000" dirty="0"/>
              <a:t> </a:t>
            </a:r>
            <a:r>
              <a:rPr lang="en-US" sz="2000" dirty="0" err="1"/>
              <a:t>importantes</a:t>
            </a:r>
            <a:r>
              <a:rPr lang="en-US" sz="2000" dirty="0"/>
              <a:t>: </a:t>
            </a:r>
            <a:r>
              <a:rPr lang="en-US" sz="2000" dirty="0" err="1"/>
              <a:t>envenenamento</a:t>
            </a:r>
            <a:r>
              <a:rPr lang="en-US" sz="2000" dirty="0"/>
              <a:t> de </a:t>
            </a:r>
            <a:r>
              <a:rPr lang="en-US" sz="2000" dirty="0" err="1"/>
              <a:t>protocolo</a:t>
            </a:r>
            <a:r>
              <a:rPr lang="en-US" sz="2000" dirty="0"/>
              <a:t> de </a:t>
            </a:r>
            <a:r>
              <a:rPr lang="en-US" sz="2000" dirty="0" err="1"/>
              <a:t>resolução</a:t>
            </a:r>
            <a:r>
              <a:rPr lang="en-US" sz="2000" dirty="0"/>
              <a:t> de </a:t>
            </a:r>
            <a:r>
              <a:rPr lang="en-US" sz="2000" dirty="0" err="1"/>
              <a:t>endereços</a:t>
            </a:r>
            <a:r>
              <a:rPr lang="en-US" sz="2000" dirty="0"/>
              <a:t> (ARP), </a:t>
            </a:r>
            <a:r>
              <a:rPr lang="en-US" sz="2000" dirty="0" err="1"/>
              <a:t>inundação</a:t>
            </a:r>
            <a:r>
              <a:rPr lang="en-US" sz="2000" dirty="0"/>
              <a:t> de </a:t>
            </a:r>
            <a:r>
              <a:rPr lang="en-US" sz="2000" dirty="0" err="1"/>
              <a:t>controle</a:t>
            </a:r>
            <a:r>
              <a:rPr lang="en-US" sz="2000" dirty="0"/>
              <a:t> de </a:t>
            </a:r>
            <a:r>
              <a:rPr lang="en-US" sz="2000" dirty="0" err="1"/>
              <a:t>acesso</a:t>
            </a:r>
            <a:r>
              <a:rPr lang="en-US" sz="2000" dirty="0"/>
              <a:t> </a:t>
            </a:r>
            <a:r>
              <a:rPr lang="en-US" sz="2000" dirty="0" err="1"/>
              <a:t>ao</a:t>
            </a:r>
            <a:r>
              <a:rPr lang="en-US" sz="2000" dirty="0"/>
              <a:t> </a:t>
            </a:r>
            <a:r>
              <a:rPr lang="en-US" sz="2000" dirty="0" err="1"/>
              <a:t>meio</a:t>
            </a:r>
            <a:r>
              <a:rPr lang="en-US" sz="2000" dirty="0"/>
              <a:t> (MAC) e </a:t>
            </a:r>
            <a:r>
              <a:rPr lang="en-US" sz="2000" dirty="0" err="1"/>
              <a:t>clonagem</a:t>
            </a:r>
            <a:r>
              <a:rPr lang="en-US" sz="2000" dirty="0"/>
              <a:t> de MAC.</a:t>
            </a:r>
            <a:endParaRPr lang="pt-BR" sz="2000" dirty="0"/>
          </a:p>
          <a:p>
            <a:endParaRPr lang="en-US" sz="2000" dirty="0">
              <a:cs typeface="+mn-lt"/>
            </a:endParaRPr>
          </a:p>
          <a:p>
            <a:endParaRPr lang="pt-BR" sz="2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52708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Address Resolution Protocol </a:t>
            </a:r>
          </a:p>
          <a:p>
            <a:endParaRPr lang="en-US" dirty="0"/>
          </a:p>
          <a:p>
            <a:r>
              <a:rPr lang="en-US" dirty="0" err="1"/>
              <a:t>Ao</a:t>
            </a:r>
            <a:r>
              <a:rPr lang="en-US" dirty="0"/>
              <a:t> mover </a:t>
            </a:r>
            <a:r>
              <a:rPr lang="en-US" dirty="0" err="1"/>
              <a:t>pacotes</a:t>
            </a:r>
            <a:r>
              <a:rPr lang="en-US" dirty="0"/>
              <a:t> entre </a:t>
            </a:r>
            <a:r>
              <a:rPr lang="en-US" dirty="0" err="1"/>
              <a:t>máquinas</a:t>
            </a:r>
            <a:r>
              <a:rPr lang="en-US" dirty="0"/>
              <a:t>, um </a:t>
            </a:r>
            <a:r>
              <a:rPr lang="en-US" dirty="0" err="1"/>
              <a:t>dispositivo</a:t>
            </a:r>
            <a:r>
              <a:rPr lang="en-US" dirty="0"/>
              <a:t>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vezes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saber para </a:t>
            </a:r>
            <a:r>
              <a:rPr lang="en-US" dirty="0" err="1"/>
              <a:t>onde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um </a:t>
            </a:r>
            <a:r>
              <a:rPr lang="en-US" dirty="0" err="1"/>
              <a:t>pacote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o </a:t>
            </a:r>
            <a:r>
              <a:rPr lang="en-US" dirty="0" err="1"/>
              <a:t>endereço</a:t>
            </a:r>
            <a:r>
              <a:rPr lang="en-US" dirty="0"/>
              <a:t> MAC </a:t>
            </a:r>
            <a:r>
              <a:rPr lang="en-US" dirty="0" err="1"/>
              <a:t>ou</a:t>
            </a:r>
            <a:r>
              <a:rPr lang="en-US" dirty="0"/>
              <a:t> da </a:t>
            </a:r>
            <a:r>
              <a:rPr lang="en-US" dirty="0" err="1"/>
              <a:t>camada</a:t>
            </a:r>
            <a:r>
              <a:rPr lang="en-US" dirty="0"/>
              <a:t> 2.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O Address Resolution Protocol (ARP),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Protocolo</a:t>
            </a:r>
            <a:r>
              <a:rPr lang="en-US" dirty="0"/>
              <a:t> de </a:t>
            </a:r>
            <a:r>
              <a:rPr lang="en-US" dirty="0" err="1"/>
              <a:t>Resolução</a:t>
            </a:r>
            <a:r>
              <a:rPr lang="en-US" dirty="0"/>
              <a:t> de </a:t>
            </a:r>
            <a:r>
              <a:rPr lang="en-US" dirty="0" err="1"/>
              <a:t>Endereços</a:t>
            </a:r>
            <a:r>
              <a:rPr lang="en-US" dirty="0"/>
              <a:t>, </a:t>
            </a:r>
            <a:r>
              <a:rPr lang="en-US" dirty="0" err="1"/>
              <a:t>trata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quatro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: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b="1" dirty="0" err="1"/>
              <a:t>Solicitação</a:t>
            </a:r>
            <a:r>
              <a:rPr lang="en-US" b="1" dirty="0"/>
              <a:t> ARP</a:t>
            </a:r>
            <a:r>
              <a:rPr lang="en-US" dirty="0"/>
              <a:t>: “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IP?”</a:t>
            </a:r>
            <a:endParaRPr lang="pt-BR" dirty="0"/>
          </a:p>
          <a:p>
            <a:r>
              <a:rPr lang="en-US" b="1" dirty="0" err="1"/>
              <a:t>Resposta</a:t>
            </a:r>
            <a:r>
              <a:rPr lang="en-US" b="1" dirty="0"/>
              <a:t> ARP</a:t>
            </a:r>
            <a:r>
              <a:rPr lang="en-US" dirty="0"/>
              <a:t>: “Eu </a:t>
            </a:r>
            <a:r>
              <a:rPr lang="en-US" dirty="0" err="1"/>
              <a:t>tenho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IP; meu </a:t>
            </a:r>
            <a:r>
              <a:rPr lang="en-US" dirty="0" err="1"/>
              <a:t>endereço</a:t>
            </a:r>
            <a:r>
              <a:rPr lang="en-US" dirty="0"/>
              <a:t> MAC é…” </a:t>
            </a:r>
            <a:endParaRPr lang="pt-BR" dirty="0"/>
          </a:p>
          <a:p>
            <a:r>
              <a:rPr lang="en-US" b="1" dirty="0" err="1"/>
              <a:t>Solicitação</a:t>
            </a:r>
            <a:r>
              <a:rPr lang="en-US" b="1" dirty="0"/>
              <a:t> ARP </a:t>
            </a:r>
            <a:r>
              <a:rPr lang="en-US" b="1" dirty="0" err="1"/>
              <a:t>reversa</a:t>
            </a:r>
            <a:r>
              <a:rPr lang="en-US" b="1" dirty="0"/>
              <a:t> (RARP): </a:t>
            </a:r>
            <a:r>
              <a:rPr lang="en-US" dirty="0"/>
              <a:t>“</a:t>
            </a:r>
            <a:r>
              <a:rPr lang="en-US" dirty="0" err="1"/>
              <a:t>Quem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MAC?” </a:t>
            </a:r>
            <a:endParaRPr lang="pt-BR" dirty="0"/>
          </a:p>
          <a:p>
            <a:r>
              <a:rPr lang="en-US" b="1" dirty="0" err="1"/>
              <a:t>Resposta</a:t>
            </a:r>
            <a:r>
              <a:rPr lang="en-US" b="1" dirty="0"/>
              <a:t> RARP:</a:t>
            </a:r>
            <a:r>
              <a:rPr lang="en-US" dirty="0"/>
              <a:t> “Eu </a:t>
            </a:r>
            <a:r>
              <a:rPr lang="en-US" dirty="0" err="1"/>
              <a:t>tenho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MAC; meu </a:t>
            </a:r>
            <a:r>
              <a:rPr lang="en-US" dirty="0" err="1"/>
              <a:t>endereço</a:t>
            </a:r>
            <a:r>
              <a:rPr lang="en-US" dirty="0"/>
              <a:t> IP é…”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Essas</a:t>
            </a:r>
            <a:r>
              <a:rPr lang="en-US" dirty="0"/>
              <a:t> </a:t>
            </a:r>
            <a:r>
              <a:rPr lang="en-US" dirty="0" err="1"/>
              <a:t>mensagens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usadas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conjunto com a </a:t>
            </a:r>
            <a:r>
              <a:rPr lang="en-US" dirty="0" err="1"/>
              <a:t>tabela</a:t>
            </a:r>
            <a:r>
              <a:rPr lang="en-US" dirty="0"/>
              <a:t> ARP de um </a:t>
            </a:r>
            <a:r>
              <a:rPr lang="en-US" dirty="0" err="1"/>
              <a:t>dispositivo</a:t>
            </a:r>
            <a:r>
              <a:rPr lang="en-US" dirty="0"/>
              <a:t>, </a:t>
            </a:r>
            <a:r>
              <a:rPr lang="en-US" dirty="0" err="1"/>
              <a:t>onde</a:t>
            </a:r>
            <a:r>
              <a:rPr lang="en-US" dirty="0"/>
              <a:t> reside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memória</a:t>
            </a:r>
            <a:r>
              <a:rPr lang="en-US" dirty="0"/>
              <a:t> de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prazo</a:t>
            </a:r>
            <a:r>
              <a:rPr lang="en-US" dirty="0"/>
              <a:t> </a:t>
            </a:r>
            <a:r>
              <a:rPr lang="en-US" dirty="0" err="1"/>
              <a:t>associada</a:t>
            </a:r>
            <a:r>
              <a:rPr lang="en-US" dirty="0"/>
              <a:t> a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 de dados.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comandos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usados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forma simples de </a:t>
            </a:r>
            <a:r>
              <a:rPr lang="en-US" dirty="0" err="1"/>
              <a:t>pesquisa</a:t>
            </a:r>
            <a:r>
              <a:rPr lang="en-US" dirty="0"/>
              <a:t>.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envia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solicitação</a:t>
            </a:r>
            <a:r>
              <a:rPr lang="en-US" dirty="0"/>
              <a:t> ARP para a rede, a </a:t>
            </a:r>
            <a:r>
              <a:rPr lang="en-US" dirty="0" err="1"/>
              <a:t>resposta</a:t>
            </a:r>
            <a:r>
              <a:rPr lang="en-US" dirty="0"/>
              <a:t> é </a:t>
            </a:r>
            <a:r>
              <a:rPr lang="en-US" dirty="0" err="1"/>
              <a:t>recebida</a:t>
            </a:r>
            <a:r>
              <a:rPr lang="en-US" dirty="0"/>
              <a:t> e </a:t>
            </a:r>
            <a:r>
              <a:rPr lang="en-US" dirty="0" err="1"/>
              <a:t>inserida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que </a:t>
            </a:r>
            <a:r>
              <a:rPr lang="en-US" dirty="0" err="1"/>
              <a:t>ouvem</a:t>
            </a:r>
            <a:r>
              <a:rPr lang="en-US" dirty="0"/>
              <a:t> a </a:t>
            </a:r>
            <a:r>
              <a:rPr lang="en-US" dirty="0" err="1"/>
              <a:t>resposta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facilita</a:t>
            </a:r>
            <a:r>
              <a:rPr lang="en-US" dirty="0"/>
              <a:t> </a:t>
            </a:r>
            <a:r>
              <a:rPr lang="en-US" dirty="0" err="1"/>
              <a:t>pesquisas</a:t>
            </a:r>
            <a:r>
              <a:rPr lang="en-US" dirty="0"/>
              <a:t> de </a:t>
            </a:r>
            <a:r>
              <a:rPr lang="en-US" dirty="0" err="1"/>
              <a:t>endereço</a:t>
            </a:r>
            <a:r>
              <a:rPr lang="en-US" dirty="0"/>
              <a:t> </a:t>
            </a:r>
            <a:r>
              <a:rPr lang="en-US" dirty="0" err="1"/>
              <a:t>eficientes</a:t>
            </a:r>
            <a:r>
              <a:rPr lang="en-US" dirty="0"/>
              <a:t>, mas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torna</a:t>
            </a:r>
            <a:r>
              <a:rPr lang="en-US" dirty="0"/>
              <a:t> o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sujeito</a:t>
            </a:r>
            <a:r>
              <a:rPr lang="en-US" dirty="0"/>
              <a:t> a </a:t>
            </a:r>
            <a:r>
              <a:rPr lang="en-US" dirty="0" err="1"/>
              <a:t>ataques</a:t>
            </a:r>
            <a:r>
              <a:rPr lang="en-US" dirty="0"/>
              <a:t>.</a:t>
            </a:r>
            <a:endParaRPr lang="pt-BR" dirty="0"/>
          </a:p>
          <a:p>
            <a:endParaRPr lang="en-US" dirty="0">
              <a:cs typeface="+mn-lt"/>
            </a:endParaRPr>
          </a:p>
          <a:p>
            <a:r>
              <a:rPr lang="en-US" dirty="0" err="1"/>
              <a:t>Quando</a:t>
            </a:r>
            <a:r>
              <a:rPr lang="en-US" dirty="0"/>
              <a:t> a </a:t>
            </a:r>
            <a:r>
              <a:rPr lang="en-US" dirty="0" err="1"/>
              <a:t>tabela</a:t>
            </a:r>
            <a:r>
              <a:rPr lang="en-US" dirty="0"/>
              <a:t> ARP </a:t>
            </a:r>
            <a:r>
              <a:rPr lang="en-US" dirty="0" err="1"/>
              <a:t>recebe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, </a:t>
            </a:r>
            <a:r>
              <a:rPr lang="en-US" dirty="0" err="1"/>
              <a:t>ela</a:t>
            </a:r>
            <a:r>
              <a:rPr lang="en-US" dirty="0"/>
              <a:t> </a:t>
            </a:r>
            <a:r>
              <a:rPr lang="en-US" dirty="0" err="1"/>
              <a:t>confia</a:t>
            </a:r>
            <a:r>
              <a:rPr lang="en-US" dirty="0"/>
              <a:t> </a:t>
            </a:r>
            <a:r>
              <a:rPr lang="en-US" dirty="0" err="1"/>
              <a:t>automaticamente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 e </a:t>
            </a:r>
            <a:r>
              <a:rPr lang="en-US" dirty="0" err="1"/>
              <a:t>atualiza</a:t>
            </a:r>
            <a:r>
              <a:rPr lang="en-US" dirty="0"/>
              <a:t> a </a:t>
            </a:r>
            <a:r>
              <a:rPr lang="en-US" dirty="0" err="1"/>
              <a:t>tabela</a:t>
            </a:r>
            <a:r>
              <a:rPr lang="en-US" dirty="0"/>
              <a:t>.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operacionais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aceitam</a:t>
            </a:r>
            <a:r>
              <a:rPr lang="en-US" dirty="0"/>
              <a:t> dados de </a:t>
            </a:r>
            <a:r>
              <a:rPr lang="en-US" dirty="0" err="1"/>
              <a:t>resposta</a:t>
            </a:r>
            <a:r>
              <a:rPr lang="en-US" dirty="0"/>
              <a:t> ARP se </a:t>
            </a:r>
            <a:r>
              <a:rPr lang="en-US" dirty="0" err="1"/>
              <a:t>nunca</a:t>
            </a:r>
            <a:r>
              <a:rPr lang="en-US" dirty="0"/>
              <a:t> </a:t>
            </a:r>
            <a:r>
              <a:rPr lang="en-US" dirty="0" err="1"/>
              <a:t>ouviram</a:t>
            </a:r>
            <a:r>
              <a:rPr lang="en-US" dirty="0"/>
              <a:t> a </a:t>
            </a:r>
            <a:r>
              <a:rPr lang="en-US" dirty="0" err="1"/>
              <a:t>solicitação</a:t>
            </a:r>
            <a:r>
              <a:rPr lang="en-US" dirty="0"/>
              <a:t> original.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há</a:t>
            </a:r>
            <a:r>
              <a:rPr lang="en-US" dirty="0"/>
              <a:t> </a:t>
            </a:r>
            <a:r>
              <a:rPr lang="en-US" dirty="0" err="1"/>
              <a:t>mecanismo</a:t>
            </a:r>
            <a:r>
              <a:rPr lang="en-US" dirty="0"/>
              <a:t> para </a:t>
            </a:r>
            <a:r>
              <a:rPr lang="en-US" dirty="0" err="1"/>
              <a:t>verificar</a:t>
            </a:r>
            <a:r>
              <a:rPr lang="en-US" dirty="0"/>
              <a:t> a </a:t>
            </a:r>
            <a:r>
              <a:rPr lang="en-US" dirty="0" err="1"/>
              <a:t>veracidade</a:t>
            </a:r>
            <a:r>
              <a:rPr lang="en-US" dirty="0"/>
              <a:t> dos dados </a:t>
            </a:r>
            <a:r>
              <a:rPr lang="en-US" dirty="0" err="1"/>
              <a:t>recebidos</a:t>
            </a:r>
            <a:r>
              <a:rPr lang="en-US" dirty="0"/>
              <a:t>.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mensagens</a:t>
            </a:r>
            <a:r>
              <a:rPr lang="en-US" dirty="0"/>
              <a:t>, </a:t>
            </a:r>
            <a:r>
              <a:rPr lang="en-US" dirty="0" err="1"/>
              <a:t>corromper</a:t>
            </a:r>
            <a:r>
              <a:rPr lang="en-US" dirty="0"/>
              <a:t> a </a:t>
            </a:r>
            <a:r>
              <a:rPr lang="en-US" dirty="0" err="1"/>
              <a:t>tabela</a:t>
            </a:r>
            <a:r>
              <a:rPr lang="en-US" dirty="0"/>
              <a:t> ARP e </a:t>
            </a:r>
            <a:r>
              <a:rPr lang="en-US" dirty="0" err="1"/>
              <a:t>fazer</a:t>
            </a:r>
            <a:r>
              <a:rPr lang="en-US" dirty="0"/>
              <a:t> com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pacotes</a:t>
            </a:r>
            <a:r>
              <a:rPr lang="en-US" dirty="0"/>
              <a:t> </a:t>
            </a:r>
            <a:r>
              <a:rPr lang="en-US" dirty="0" err="1"/>
              <a:t>sejam</a:t>
            </a:r>
            <a:r>
              <a:rPr lang="en-US" dirty="0"/>
              <a:t> </a:t>
            </a:r>
            <a:r>
              <a:rPr lang="en-US" dirty="0" err="1"/>
              <a:t>roteados</a:t>
            </a:r>
            <a:r>
              <a:rPr lang="en-US" dirty="0"/>
              <a:t> </a:t>
            </a:r>
            <a:r>
              <a:rPr lang="en-US" dirty="0" err="1"/>
              <a:t>incorretamente</a:t>
            </a:r>
            <a:r>
              <a:rPr lang="en-US" dirty="0"/>
              <a:t>. Essa forma de </a:t>
            </a:r>
            <a:r>
              <a:rPr lang="en-US" dirty="0" err="1"/>
              <a:t>ataque</a:t>
            </a:r>
            <a:r>
              <a:rPr lang="en-US" dirty="0"/>
              <a:t> é </a:t>
            </a:r>
            <a:r>
              <a:rPr lang="en-US" dirty="0" err="1"/>
              <a:t>chamada</a:t>
            </a:r>
            <a:r>
              <a:rPr lang="en-US" dirty="0"/>
              <a:t> de </a:t>
            </a:r>
            <a:r>
              <a:rPr lang="en-US" dirty="0" err="1"/>
              <a:t>envenenamento</a:t>
            </a:r>
            <a:r>
              <a:rPr lang="en-US" dirty="0"/>
              <a:t> ARP e </a:t>
            </a:r>
            <a:r>
              <a:rPr lang="en-US" dirty="0" err="1"/>
              <a:t>resulta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redirecionamento</a:t>
            </a:r>
            <a:r>
              <a:rPr lang="en-US" dirty="0"/>
              <a:t> de </a:t>
            </a:r>
            <a:r>
              <a:rPr lang="en-US" dirty="0" err="1"/>
              <a:t>endereço</a:t>
            </a:r>
            <a:r>
              <a:rPr lang="en-US" dirty="0"/>
              <a:t> </a:t>
            </a:r>
            <a:r>
              <a:rPr lang="en-US" dirty="0" err="1"/>
              <a:t>malicioso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permitir</a:t>
            </a:r>
            <a:r>
              <a:rPr lang="en-US" dirty="0"/>
              <a:t> um </a:t>
            </a:r>
            <a:r>
              <a:rPr lang="en-US" dirty="0" err="1"/>
              <a:t>mecanismo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qual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 </a:t>
            </a:r>
            <a:r>
              <a:rPr lang="en-US" dirty="0" err="1"/>
              <a:t>injetar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conversa entre </a:t>
            </a:r>
            <a:r>
              <a:rPr lang="en-US" dirty="0" err="1"/>
              <a:t>dois</a:t>
            </a:r>
            <a:r>
              <a:rPr lang="en-US" dirty="0"/>
              <a:t> </a:t>
            </a:r>
            <a:r>
              <a:rPr lang="en-US" dirty="0" err="1"/>
              <a:t>dispositivos</a:t>
            </a:r>
            <a:r>
              <a:rPr lang="en-US" dirty="0"/>
              <a:t> - um </a:t>
            </a:r>
            <a:r>
              <a:rPr lang="en-US" dirty="0" err="1"/>
              <a:t>ataque</a:t>
            </a:r>
            <a:r>
              <a:rPr lang="en-US" dirty="0"/>
              <a:t> man in the middle.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0727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MAC </a:t>
            </a:r>
            <a:r>
              <a:rPr lang="en-US" sz="1200" dirty="0" err="1"/>
              <a:t>Flering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Emburrecer</a:t>
            </a:r>
            <a:r>
              <a:rPr lang="en-US" dirty="0"/>
              <a:t> o Switch, </a:t>
            </a:r>
            <a:r>
              <a:rPr lang="en-US" dirty="0" err="1"/>
              <a:t>fazendo</a:t>
            </a:r>
            <a:r>
              <a:rPr lang="en-US" dirty="0"/>
              <a:t> se </a:t>
            </a:r>
            <a:r>
              <a:rPr lang="en-US" dirty="0" err="1"/>
              <a:t>parecer</a:t>
            </a:r>
            <a:r>
              <a:rPr lang="en-US" dirty="0"/>
              <a:t> um hub.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 </a:t>
            </a:r>
            <a:r>
              <a:rPr lang="en-US" dirty="0" err="1"/>
              <a:t>endereçamento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interface da </a:t>
            </a:r>
            <a:r>
              <a:rPr lang="en-US" dirty="0" err="1"/>
              <a:t>camada</a:t>
            </a:r>
            <a:r>
              <a:rPr lang="en-US" dirty="0"/>
              <a:t> 2 é </a:t>
            </a:r>
            <a:r>
              <a:rPr lang="en-US" dirty="0" err="1"/>
              <a:t>feito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endereços</a:t>
            </a:r>
            <a:r>
              <a:rPr lang="en-US" dirty="0"/>
              <a:t> de </a:t>
            </a:r>
            <a:r>
              <a:rPr lang="en-US" dirty="0" err="1"/>
              <a:t>controle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 de </a:t>
            </a:r>
            <a:r>
              <a:rPr lang="en-US" dirty="0" err="1"/>
              <a:t>mídia</a:t>
            </a:r>
            <a:r>
              <a:rPr lang="en-US" dirty="0"/>
              <a:t> (MAC), switches e hubs. </a:t>
            </a:r>
            <a:r>
              <a:rPr lang="en-US" dirty="0" err="1"/>
              <a:t>Os</a:t>
            </a:r>
            <a:r>
              <a:rPr lang="en-US" dirty="0"/>
              <a:t> hubs </a:t>
            </a:r>
            <a:r>
              <a:rPr lang="en-US" dirty="0" err="1"/>
              <a:t>enviam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pacotes</a:t>
            </a:r>
            <a:r>
              <a:rPr lang="en-US" dirty="0"/>
              <a:t> para </a:t>
            </a:r>
            <a:r>
              <a:rPr lang="en-US" dirty="0" err="1"/>
              <a:t>todos</a:t>
            </a:r>
            <a:r>
              <a:rPr lang="en-US" dirty="0"/>
              <a:t>, mas </a:t>
            </a:r>
            <a:r>
              <a:rPr lang="en-US" dirty="0" err="1"/>
              <a:t>os</a:t>
            </a:r>
            <a:r>
              <a:rPr lang="en-US" dirty="0"/>
              <a:t> switches </a:t>
            </a:r>
            <a:r>
              <a:rPr lang="en-US" dirty="0" err="1"/>
              <a:t>procuram</a:t>
            </a:r>
            <a:r>
              <a:rPr lang="en-US" dirty="0"/>
              <a:t> o </a:t>
            </a:r>
            <a:r>
              <a:rPr lang="en-US" dirty="0" err="1"/>
              <a:t>endereço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tabela</a:t>
            </a:r>
            <a:r>
              <a:rPr lang="en-US" dirty="0"/>
              <a:t> </a:t>
            </a:r>
            <a:r>
              <a:rPr lang="en-US" dirty="0" err="1"/>
              <a:t>armazenada</a:t>
            </a:r>
            <a:r>
              <a:rPr lang="en-US" dirty="0"/>
              <a:t> e </a:t>
            </a:r>
            <a:r>
              <a:rPr lang="en-US" dirty="0" err="1"/>
              <a:t>enviam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para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. </a:t>
            </a:r>
            <a:r>
              <a:rPr lang="en-US" b="1" dirty="0"/>
              <a:t>A </a:t>
            </a:r>
            <a:r>
              <a:rPr lang="en-US" b="1" dirty="0" err="1"/>
              <a:t>inundação</a:t>
            </a:r>
            <a:r>
              <a:rPr lang="en-US" b="1" dirty="0"/>
              <a:t> de MAC </a:t>
            </a:r>
            <a:r>
              <a:rPr lang="en-US" dirty="0"/>
              <a:t>é um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que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inunda</a:t>
            </a:r>
            <a:r>
              <a:rPr lang="en-US" dirty="0"/>
              <a:t> a </a:t>
            </a:r>
            <a:r>
              <a:rPr lang="en-US" dirty="0" err="1"/>
              <a:t>tabela</a:t>
            </a:r>
            <a:r>
              <a:rPr lang="en-US" dirty="0"/>
              <a:t> com </a:t>
            </a:r>
            <a:r>
              <a:rPr lang="en-US" dirty="0" err="1"/>
              <a:t>endereços</a:t>
            </a:r>
            <a:r>
              <a:rPr lang="en-US" dirty="0"/>
              <a:t>, </a:t>
            </a:r>
            <a:r>
              <a:rPr lang="en-US" dirty="0" err="1"/>
              <a:t>tornando</a:t>
            </a:r>
            <a:r>
              <a:rPr lang="en-US" dirty="0"/>
              <a:t> o switch </a:t>
            </a:r>
            <a:r>
              <a:rPr lang="en-US" dirty="0" err="1"/>
              <a:t>incapaz</a:t>
            </a:r>
            <a:r>
              <a:rPr lang="en-US" dirty="0"/>
              <a:t> de </a:t>
            </a:r>
            <a:r>
              <a:rPr lang="en-US" dirty="0" err="1"/>
              <a:t>encontrar</a:t>
            </a:r>
            <a:r>
              <a:rPr lang="en-US" dirty="0"/>
              <a:t> o </a:t>
            </a:r>
            <a:r>
              <a:rPr lang="en-US" dirty="0" err="1"/>
              <a:t>endereço</a:t>
            </a:r>
            <a:r>
              <a:rPr lang="en-US" dirty="0"/>
              <a:t> </a:t>
            </a:r>
            <a:r>
              <a:rPr lang="en-US" dirty="0" err="1"/>
              <a:t>correto</a:t>
            </a:r>
            <a:r>
              <a:rPr lang="en-US" dirty="0"/>
              <a:t> para um </a:t>
            </a:r>
            <a:r>
              <a:rPr lang="en-US" dirty="0" err="1"/>
              <a:t>pacote</a:t>
            </a:r>
            <a:r>
              <a:rPr lang="en-US" dirty="0"/>
              <a:t>. O switch </a:t>
            </a:r>
            <a:r>
              <a:rPr lang="en-US" dirty="0" err="1"/>
              <a:t>responde</a:t>
            </a:r>
            <a:r>
              <a:rPr lang="en-US" dirty="0"/>
              <a:t> </a:t>
            </a:r>
            <a:r>
              <a:rPr lang="en-US" dirty="0" err="1"/>
              <a:t>enviando</a:t>
            </a:r>
            <a:r>
              <a:rPr lang="en-US" dirty="0"/>
              <a:t> o </a:t>
            </a:r>
            <a:r>
              <a:rPr lang="en-US" dirty="0" err="1"/>
              <a:t>pacote</a:t>
            </a:r>
            <a:r>
              <a:rPr lang="en-US" dirty="0"/>
              <a:t> para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endereços</a:t>
            </a:r>
            <a:r>
              <a:rPr lang="en-US" dirty="0"/>
              <a:t>, </a:t>
            </a:r>
            <a:r>
              <a:rPr lang="en-US" dirty="0" err="1"/>
              <a:t>atuando</a:t>
            </a:r>
            <a:r>
              <a:rPr lang="en-US" dirty="0"/>
              <a:t> </a:t>
            </a:r>
            <a:r>
              <a:rPr lang="en-US" dirty="0" err="1"/>
              <a:t>basicamente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hub. O switch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solicita</a:t>
            </a:r>
            <a:r>
              <a:rPr lang="en-US" dirty="0"/>
              <a:t> que o </a:t>
            </a:r>
            <a:r>
              <a:rPr lang="en-US" dirty="0" err="1"/>
              <a:t>dispositivo</a:t>
            </a:r>
            <a:r>
              <a:rPr lang="en-US" dirty="0"/>
              <a:t> </a:t>
            </a:r>
            <a:r>
              <a:rPr lang="en-US" dirty="0" err="1"/>
              <a:t>correto</a:t>
            </a:r>
            <a:r>
              <a:rPr lang="en-US" dirty="0"/>
              <a:t> </a:t>
            </a:r>
            <a:r>
              <a:rPr lang="en-US" dirty="0" err="1"/>
              <a:t>forneça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, </a:t>
            </a:r>
            <a:r>
              <a:rPr lang="en-US" dirty="0" err="1"/>
              <a:t>configurando</a:t>
            </a:r>
            <a:r>
              <a:rPr lang="en-US" dirty="0"/>
              <a:t> </a:t>
            </a:r>
            <a:r>
              <a:rPr lang="en-US" dirty="0" err="1"/>
              <a:t>assim</a:t>
            </a:r>
            <a:r>
              <a:rPr lang="en-US" dirty="0"/>
              <a:t> o switch para </a:t>
            </a:r>
            <a:r>
              <a:rPr lang="en-US" dirty="0" err="1"/>
              <a:t>envenenamento</a:t>
            </a:r>
            <a:r>
              <a:rPr lang="en-US" dirty="0"/>
              <a:t> de ARP, </a:t>
            </a:r>
            <a:r>
              <a:rPr lang="en-US" dirty="0" err="1"/>
              <a:t>conforme</a:t>
            </a:r>
            <a:r>
              <a:rPr lang="en-US" dirty="0"/>
              <a:t> </a:t>
            </a:r>
            <a:r>
              <a:rPr lang="en-US" dirty="0" err="1"/>
              <a:t>descrito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seção</a:t>
            </a:r>
            <a:r>
              <a:rPr lang="en-US" dirty="0"/>
              <a:t> anterior.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979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 </a:t>
            </a:r>
            <a:r>
              <a:rPr lang="en-US" b="1" dirty="0" err="1"/>
              <a:t>clonagem</a:t>
            </a:r>
            <a:r>
              <a:rPr lang="en-US" b="1" dirty="0"/>
              <a:t> de MAC</a:t>
            </a:r>
            <a:r>
              <a:rPr lang="en-US" dirty="0"/>
              <a:t> é o </a:t>
            </a:r>
            <a:r>
              <a:rPr lang="en-US" dirty="0" err="1"/>
              <a:t>ato</a:t>
            </a:r>
            <a:r>
              <a:rPr lang="en-US" dirty="0"/>
              <a:t> de </a:t>
            </a:r>
            <a:r>
              <a:rPr lang="en-US" dirty="0" err="1"/>
              <a:t>alterar</a:t>
            </a:r>
            <a:r>
              <a:rPr lang="en-US" dirty="0"/>
              <a:t> um </a:t>
            </a:r>
            <a:r>
              <a:rPr lang="en-US" dirty="0" err="1"/>
              <a:t>endereço</a:t>
            </a:r>
            <a:r>
              <a:rPr lang="en-US" dirty="0"/>
              <a:t> MAC para </a:t>
            </a:r>
            <a:r>
              <a:rPr lang="en-US" dirty="0" err="1"/>
              <a:t>contornar</a:t>
            </a:r>
            <a:r>
              <a:rPr lang="en-US" dirty="0"/>
              <a:t> as </a:t>
            </a:r>
            <a:r>
              <a:rPr lang="en-US" dirty="0" err="1"/>
              <a:t>verificações</a:t>
            </a:r>
            <a:r>
              <a:rPr lang="en-US" dirty="0"/>
              <a:t> de </a:t>
            </a:r>
            <a:r>
              <a:rPr lang="en-US" dirty="0" err="1"/>
              <a:t>segurança</a:t>
            </a:r>
            <a:r>
              <a:rPr lang="en-US" dirty="0"/>
              <a:t> </a:t>
            </a:r>
            <a:r>
              <a:rPr lang="en-US" dirty="0" err="1"/>
              <a:t>baseadas</a:t>
            </a:r>
            <a:r>
              <a:rPr lang="en-US" dirty="0"/>
              <a:t> no </a:t>
            </a:r>
            <a:r>
              <a:rPr lang="en-US" dirty="0" err="1"/>
              <a:t>endereço</a:t>
            </a:r>
            <a:r>
              <a:rPr lang="en-US" dirty="0"/>
              <a:t> MAC.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funcionar</a:t>
            </a:r>
            <a:r>
              <a:rPr lang="en-US" dirty="0"/>
              <a:t>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pacotes</a:t>
            </a:r>
            <a:r>
              <a:rPr lang="en-US" dirty="0"/>
              <a:t> de </a:t>
            </a:r>
            <a:r>
              <a:rPr lang="en-US" dirty="0" err="1"/>
              <a:t>retorno</a:t>
            </a:r>
            <a:r>
              <a:rPr lang="en-US" dirty="0"/>
              <a:t>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sendo</a:t>
            </a:r>
            <a:r>
              <a:rPr lang="en-US" dirty="0"/>
              <a:t> </a:t>
            </a:r>
            <a:r>
              <a:rPr lang="en-US" dirty="0" err="1"/>
              <a:t>roteados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IP e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vinculados</a:t>
            </a:r>
            <a:r>
              <a:rPr lang="en-US" dirty="0"/>
              <a:t> </a:t>
            </a:r>
            <a:r>
              <a:rPr lang="en-US" dirty="0" err="1"/>
              <a:t>adequadamente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endereço</a:t>
            </a:r>
            <a:r>
              <a:rPr lang="en-US" dirty="0"/>
              <a:t> MAC </a:t>
            </a:r>
            <a:r>
              <a:rPr lang="en-US" dirty="0" err="1"/>
              <a:t>correto</a:t>
            </a:r>
            <a:r>
              <a:rPr lang="en-US" dirty="0"/>
              <a:t>.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toda</a:t>
            </a:r>
            <a:r>
              <a:rPr lang="en-US" dirty="0"/>
              <a:t> </a:t>
            </a:r>
            <a:r>
              <a:rPr lang="en-US" dirty="0" err="1"/>
              <a:t>clonagem</a:t>
            </a:r>
            <a:r>
              <a:rPr lang="en-US" dirty="0"/>
              <a:t> de MAC é um </a:t>
            </a:r>
            <a:r>
              <a:rPr lang="en-US" dirty="0" err="1"/>
              <a:t>ataque</a:t>
            </a:r>
            <a:r>
              <a:rPr lang="en-US" dirty="0"/>
              <a:t>; </a:t>
            </a:r>
            <a:r>
              <a:rPr lang="en-US" dirty="0" err="1"/>
              <a:t>pequenos</a:t>
            </a:r>
            <a:r>
              <a:rPr lang="en-US" dirty="0"/>
              <a:t> </a:t>
            </a:r>
            <a:r>
              <a:rPr lang="en-US" dirty="0" err="1"/>
              <a:t>roteadores</a:t>
            </a:r>
            <a:r>
              <a:rPr lang="en-US" dirty="0"/>
              <a:t> de firewall </a:t>
            </a:r>
            <a:r>
              <a:rPr lang="en-US" dirty="0" err="1"/>
              <a:t>geralmente</a:t>
            </a:r>
            <a:r>
              <a:rPr lang="en-US" dirty="0"/>
              <a:t>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função</a:t>
            </a:r>
            <a:r>
              <a:rPr lang="en-US" dirty="0"/>
              <a:t> de clone MAC pela qual o </a:t>
            </a:r>
            <a:r>
              <a:rPr lang="en-US" dirty="0" err="1"/>
              <a:t>dispositivo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clonar</a:t>
            </a:r>
            <a:r>
              <a:rPr lang="en-US" dirty="0"/>
              <a:t> um </a:t>
            </a:r>
            <a:r>
              <a:rPr lang="en-US" dirty="0" err="1"/>
              <a:t>endereço</a:t>
            </a:r>
            <a:r>
              <a:rPr lang="en-US" dirty="0"/>
              <a:t> MAC para </a:t>
            </a:r>
            <a:r>
              <a:rPr lang="en-US" dirty="0" err="1"/>
              <a:t>torná</a:t>
            </a:r>
            <a:r>
              <a:rPr lang="en-US" dirty="0"/>
              <a:t>-lo </a:t>
            </a:r>
            <a:r>
              <a:rPr lang="en-US" dirty="0" err="1"/>
              <a:t>transparente</a:t>
            </a:r>
            <a:r>
              <a:rPr lang="en-US" dirty="0"/>
              <a:t> para outros </a:t>
            </a:r>
            <a:r>
              <a:rPr lang="en-US" dirty="0" err="1"/>
              <a:t>dispositivos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a </a:t>
            </a:r>
            <a:r>
              <a:rPr lang="en-US" dirty="0" err="1"/>
              <a:t>conexão</a:t>
            </a:r>
            <a:r>
              <a:rPr lang="en-US" dirty="0"/>
              <a:t> do modem a </a:t>
            </a:r>
            <a:r>
              <a:rPr lang="en-US" dirty="0" err="1"/>
              <a:t>cabo</a:t>
            </a:r>
            <a:r>
              <a:rPr lang="en-US" dirty="0"/>
              <a:t>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906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err="1"/>
              <a:t>Dentro</a:t>
            </a:r>
            <a:r>
              <a:rPr lang="en-US" b="0" dirty="0"/>
              <a:t> do context é </a:t>
            </a:r>
            <a:r>
              <a:rPr lang="en-US" b="0" dirty="0" err="1"/>
              <a:t>Intereferência</a:t>
            </a:r>
            <a:r>
              <a:rPr lang="en-US" b="0" dirty="0"/>
              <a:t> (EMPERRAR)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Jamming </a:t>
            </a:r>
            <a:r>
              <a:rPr lang="en-US" dirty="0"/>
              <a:t>é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negação</a:t>
            </a:r>
            <a:r>
              <a:rPr lang="en-US" dirty="0"/>
              <a:t> de </a:t>
            </a:r>
            <a:r>
              <a:rPr lang="en-US" dirty="0" err="1"/>
              <a:t>serviço</a:t>
            </a:r>
            <a:r>
              <a:rPr lang="en-US" dirty="0"/>
              <a:t> que visa </a:t>
            </a:r>
            <a:r>
              <a:rPr lang="en-US" dirty="0" err="1"/>
              <a:t>especificamente</a:t>
            </a:r>
            <a:r>
              <a:rPr lang="en-US" dirty="0"/>
              <a:t> o </a:t>
            </a:r>
            <a:r>
              <a:rPr lang="en-US" dirty="0" err="1"/>
              <a:t>aspecto</a:t>
            </a:r>
            <a:r>
              <a:rPr lang="en-US" dirty="0"/>
              <a:t> do </a:t>
            </a:r>
            <a:r>
              <a:rPr lang="en-US" dirty="0" err="1"/>
              <a:t>espectro</a:t>
            </a:r>
            <a:r>
              <a:rPr lang="en-US" dirty="0"/>
              <a:t> de </a:t>
            </a:r>
            <a:r>
              <a:rPr lang="en-US" dirty="0" err="1"/>
              <a:t>rádio</a:t>
            </a:r>
            <a:r>
              <a:rPr lang="en-US" dirty="0"/>
              <a:t> da rede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.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outros </a:t>
            </a:r>
            <a:r>
              <a:rPr lang="en-US" dirty="0" err="1"/>
              <a:t>ataques</a:t>
            </a:r>
            <a:r>
              <a:rPr lang="en-US" dirty="0"/>
              <a:t> DoS </a:t>
            </a:r>
            <a:r>
              <a:rPr lang="en-US" dirty="0" err="1"/>
              <a:t>podem</a:t>
            </a:r>
            <a:r>
              <a:rPr lang="en-US" dirty="0"/>
              <a:t> manipular </a:t>
            </a:r>
            <a:r>
              <a:rPr lang="en-US" dirty="0" err="1"/>
              <a:t>coisas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bastidores</a:t>
            </a:r>
            <a:r>
              <a:rPr lang="en-US" dirty="0"/>
              <a:t>, </a:t>
            </a:r>
            <a:r>
              <a:rPr lang="en-US" dirty="0" err="1"/>
              <a:t>assim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interferir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um AP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, </a:t>
            </a:r>
            <a:r>
              <a:rPr lang="en-US" dirty="0" err="1"/>
              <a:t>permitindo</a:t>
            </a:r>
            <a:r>
              <a:rPr lang="en-US" dirty="0"/>
              <a:t> </a:t>
            </a:r>
            <a:r>
              <a:rPr lang="en-US" dirty="0" err="1"/>
              <a:t>ações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conectar</a:t>
            </a:r>
            <a:r>
              <a:rPr lang="en-US" dirty="0"/>
              <a:t>-se a um AP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autorizado</a:t>
            </a:r>
            <a:r>
              <a:rPr lang="en-US" dirty="0"/>
              <a:t>.</a:t>
            </a:r>
            <a:endParaRPr lang="pt-B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2356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err="1"/>
              <a:t>Gemeo</a:t>
            </a:r>
            <a:r>
              <a:rPr lang="en-US" sz="1600" dirty="0"/>
              <a:t> Mau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O </a:t>
            </a:r>
            <a:r>
              <a:rPr lang="en-US" sz="1600" b="1" dirty="0" err="1"/>
              <a:t>ataque</a:t>
            </a:r>
            <a:r>
              <a:rPr lang="en-US" sz="1600" b="1" dirty="0"/>
              <a:t> evil twin</a:t>
            </a:r>
            <a:r>
              <a:rPr lang="en-US" sz="1600" dirty="0"/>
              <a:t> é um </a:t>
            </a:r>
            <a:r>
              <a:rPr lang="en-US" sz="1600" dirty="0" err="1"/>
              <a:t>ataque</a:t>
            </a:r>
            <a:r>
              <a:rPr lang="en-US" sz="1600" dirty="0"/>
              <a:t> contra o </a:t>
            </a:r>
            <a:r>
              <a:rPr lang="en-US" sz="1600" dirty="0" err="1"/>
              <a:t>protocolo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fio</a:t>
            </a:r>
            <a:r>
              <a:rPr lang="en-US" sz="1600" dirty="0"/>
              <a:t> via hardware </a:t>
            </a:r>
            <a:r>
              <a:rPr lang="en-US" sz="1600" dirty="0" err="1"/>
              <a:t>substituto</a:t>
            </a:r>
            <a:r>
              <a:rPr lang="en-US" sz="1600" dirty="0"/>
              <a:t>. </a:t>
            </a:r>
            <a:r>
              <a:rPr lang="en-US" sz="1600" dirty="0" err="1"/>
              <a:t>Esse</a:t>
            </a:r>
            <a:r>
              <a:rPr lang="en-US" sz="1600" dirty="0"/>
              <a:t> </a:t>
            </a:r>
            <a:r>
              <a:rPr lang="en-US" sz="1600" dirty="0" err="1"/>
              <a:t>ataque</a:t>
            </a:r>
            <a:r>
              <a:rPr lang="en-US" sz="1600" dirty="0"/>
              <a:t> </a:t>
            </a:r>
            <a:r>
              <a:rPr lang="en-US" sz="1600" dirty="0" err="1"/>
              <a:t>usa</a:t>
            </a:r>
            <a:r>
              <a:rPr lang="en-US" sz="1600" dirty="0"/>
              <a:t> um </a:t>
            </a:r>
            <a:r>
              <a:rPr lang="en-US" sz="1600" dirty="0" err="1"/>
              <a:t>ponto</a:t>
            </a:r>
            <a:r>
              <a:rPr lang="en-US" sz="1600" dirty="0"/>
              <a:t> de </a:t>
            </a:r>
            <a:r>
              <a:rPr lang="en-US" sz="1600" dirty="0" err="1"/>
              <a:t>acesso</a:t>
            </a:r>
            <a:r>
              <a:rPr lang="en-US" sz="1600" dirty="0"/>
              <a:t> (AP) de </a:t>
            </a:r>
            <a:r>
              <a:rPr lang="en-US" sz="1600" dirty="0" err="1"/>
              <a:t>propriedade</a:t>
            </a:r>
            <a:r>
              <a:rPr lang="en-US" sz="1600" dirty="0"/>
              <a:t> de um </a:t>
            </a:r>
            <a:r>
              <a:rPr lang="en-US" sz="1600" dirty="0" err="1"/>
              <a:t>invasor</a:t>
            </a:r>
            <a:r>
              <a:rPr lang="en-US" sz="1600" dirty="0"/>
              <a:t> que </a:t>
            </a:r>
            <a:r>
              <a:rPr lang="en-US" sz="1600" dirty="0" err="1"/>
              <a:t>geralmente</a:t>
            </a:r>
            <a:r>
              <a:rPr lang="en-US" sz="1600" dirty="0"/>
              <a:t> </a:t>
            </a:r>
            <a:r>
              <a:rPr lang="en-US" sz="1600" dirty="0" err="1"/>
              <a:t>foi</a:t>
            </a:r>
            <a:r>
              <a:rPr lang="en-US" sz="1600" dirty="0"/>
              <a:t> </a:t>
            </a:r>
            <a:r>
              <a:rPr lang="en-US" sz="1600" dirty="0" err="1"/>
              <a:t>aprimorado</a:t>
            </a:r>
            <a:r>
              <a:rPr lang="en-US" sz="1600" dirty="0"/>
              <a:t> com </a:t>
            </a:r>
            <a:r>
              <a:rPr lang="en-US" sz="1600" dirty="0" err="1"/>
              <a:t>antenas</a:t>
            </a:r>
            <a:r>
              <a:rPr lang="en-US" sz="1600" dirty="0"/>
              <a:t> de </a:t>
            </a:r>
            <a:r>
              <a:rPr lang="en-US" sz="1600" dirty="0" err="1"/>
              <a:t>maior</a:t>
            </a:r>
            <a:r>
              <a:rPr lang="en-US" sz="1600" dirty="0"/>
              <a:t> </a:t>
            </a:r>
            <a:r>
              <a:rPr lang="en-US" sz="1600" dirty="0" err="1"/>
              <a:t>potência</a:t>
            </a:r>
            <a:r>
              <a:rPr lang="en-US" sz="1600" dirty="0"/>
              <a:t> e </a:t>
            </a:r>
            <a:r>
              <a:rPr lang="en-US" sz="1600" dirty="0" err="1"/>
              <a:t>maior</a:t>
            </a:r>
            <a:r>
              <a:rPr lang="en-US" sz="1600" dirty="0"/>
              <a:t> </a:t>
            </a:r>
            <a:r>
              <a:rPr lang="en-US" sz="1600" dirty="0" err="1"/>
              <a:t>ganho</a:t>
            </a:r>
            <a:r>
              <a:rPr lang="en-US" sz="1600" dirty="0"/>
              <a:t> para </a:t>
            </a:r>
            <a:r>
              <a:rPr lang="en-US" sz="1600" dirty="0" err="1"/>
              <a:t>parecer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melhor</a:t>
            </a:r>
            <a:r>
              <a:rPr lang="en-US" sz="1600" dirty="0"/>
              <a:t> </a:t>
            </a:r>
            <a:r>
              <a:rPr lang="en-US" sz="1600" dirty="0" err="1"/>
              <a:t>conexão</a:t>
            </a:r>
            <a:r>
              <a:rPr lang="en-US" sz="1600" dirty="0"/>
              <a:t> com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usuários</a:t>
            </a:r>
            <a:r>
              <a:rPr lang="en-US" sz="1600" dirty="0"/>
              <a:t> e </a:t>
            </a:r>
            <a:r>
              <a:rPr lang="en-US" sz="1600" dirty="0" err="1"/>
              <a:t>computadores</a:t>
            </a:r>
            <a:r>
              <a:rPr lang="en-US" sz="1600" dirty="0"/>
              <a:t> </a:t>
            </a:r>
            <a:r>
              <a:rPr lang="en-US" sz="1600" dirty="0" err="1"/>
              <a:t>conectados</a:t>
            </a:r>
            <a:r>
              <a:rPr lang="en-US" sz="1600" dirty="0"/>
              <a:t> a </a:t>
            </a:r>
            <a:r>
              <a:rPr lang="en-US" sz="1600" dirty="0" err="1"/>
              <a:t>ele</a:t>
            </a:r>
            <a:r>
              <a:rPr lang="en-US" sz="1600" dirty="0"/>
              <a:t>. </a:t>
            </a:r>
            <a:r>
              <a:rPr lang="en-US" sz="1600" dirty="0" err="1"/>
              <a:t>Ao</a:t>
            </a:r>
            <a:r>
              <a:rPr lang="en-US" sz="1600" dirty="0"/>
              <a:t> </a:t>
            </a:r>
            <a:r>
              <a:rPr lang="en-US" sz="1600" dirty="0" err="1"/>
              <a:t>fazer</a:t>
            </a:r>
            <a:r>
              <a:rPr lang="en-US" sz="1600" dirty="0"/>
              <a:t> com que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usuários</a:t>
            </a:r>
            <a:r>
              <a:rPr lang="en-US" sz="1600" dirty="0"/>
              <a:t> se </a:t>
            </a:r>
            <a:r>
              <a:rPr lang="en-US" sz="1600" dirty="0" err="1"/>
              <a:t>conectem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meio</a:t>
            </a:r>
            <a:r>
              <a:rPr lang="en-US" sz="1600" dirty="0"/>
              <a:t> do </a:t>
            </a:r>
            <a:r>
              <a:rPr lang="en-US" sz="1600" dirty="0" err="1"/>
              <a:t>ponto</a:t>
            </a:r>
            <a:r>
              <a:rPr lang="en-US" sz="1600" dirty="0"/>
              <a:t> de </a:t>
            </a:r>
            <a:r>
              <a:rPr lang="en-US" sz="1600" dirty="0" err="1"/>
              <a:t>acesso</a:t>
            </a:r>
            <a:r>
              <a:rPr lang="en-US" sz="1600" dirty="0"/>
              <a:t> “</a:t>
            </a:r>
            <a:r>
              <a:rPr lang="en-US" sz="1600" dirty="0" err="1"/>
              <a:t>maligno</a:t>
            </a:r>
            <a:r>
              <a:rPr lang="en-US" sz="1600" dirty="0"/>
              <a:t>”,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invasores</a:t>
            </a:r>
            <a:r>
              <a:rPr lang="en-US" sz="1600" dirty="0"/>
              <a:t> </a:t>
            </a:r>
            <a:r>
              <a:rPr lang="en-US" sz="1600" dirty="0" err="1"/>
              <a:t>podem</a:t>
            </a:r>
            <a:r>
              <a:rPr lang="en-US" sz="1600" dirty="0"/>
              <a:t> </a:t>
            </a:r>
            <a:r>
              <a:rPr lang="en-US" sz="1600" dirty="0" err="1"/>
              <a:t>analisar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facilmente</a:t>
            </a:r>
            <a:r>
              <a:rPr lang="en-US" sz="1600" dirty="0"/>
              <a:t> o </a:t>
            </a:r>
            <a:r>
              <a:rPr lang="en-US" sz="1600" dirty="0" err="1"/>
              <a:t>tráfego</a:t>
            </a:r>
            <a:r>
              <a:rPr lang="en-US" sz="1600" dirty="0"/>
              <a:t> e </a:t>
            </a:r>
            <a:r>
              <a:rPr lang="en-US" sz="1600" dirty="0" err="1"/>
              <a:t>realizar</a:t>
            </a:r>
            <a:r>
              <a:rPr lang="en-US" sz="1600" dirty="0"/>
              <a:t> </a:t>
            </a:r>
            <a:r>
              <a:rPr lang="en-US" sz="1600" dirty="0" err="1"/>
              <a:t>ataques</a:t>
            </a:r>
            <a:r>
              <a:rPr lang="en-US" sz="1600" dirty="0"/>
              <a:t> man in the middle. Para simples </a:t>
            </a:r>
            <a:r>
              <a:rPr lang="en-US" sz="1600" dirty="0" err="1"/>
              <a:t>negação</a:t>
            </a:r>
            <a:r>
              <a:rPr lang="en-US" sz="1600" dirty="0"/>
              <a:t> de </a:t>
            </a:r>
            <a:r>
              <a:rPr lang="en-US" sz="1600" dirty="0" err="1"/>
              <a:t>serviço</a:t>
            </a:r>
            <a:r>
              <a:rPr lang="en-US" sz="1600" dirty="0"/>
              <a:t> (DoS), um </a:t>
            </a:r>
            <a:r>
              <a:rPr lang="en-US" sz="1600" dirty="0" err="1"/>
              <a:t>invasor</a:t>
            </a:r>
            <a:r>
              <a:rPr lang="en-US" sz="1600" dirty="0"/>
              <a:t> </a:t>
            </a:r>
            <a:r>
              <a:rPr lang="en-US" sz="1600" dirty="0" err="1"/>
              <a:t>pode</a:t>
            </a:r>
            <a:r>
              <a:rPr lang="en-US" sz="1600" dirty="0"/>
              <a:t> usar </a:t>
            </a:r>
            <a:r>
              <a:rPr lang="en-US" sz="1600" dirty="0" err="1"/>
              <a:t>interferência</a:t>
            </a:r>
            <a:r>
              <a:rPr lang="en-US" sz="1600" dirty="0"/>
              <a:t> para </a:t>
            </a:r>
            <a:r>
              <a:rPr lang="en-US" sz="1600" dirty="0" err="1"/>
              <a:t>bloquear</a:t>
            </a:r>
            <a:r>
              <a:rPr lang="en-US" sz="1600" dirty="0"/>
              <a:t> o </a:t>
            </a:r>
            <a:r>
              <a:rPr lang="en-US" sz="1600" dirty="0" err="1"/>
              <a:t>sinal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fio</a:t>
            </a:r>
            <a:r>
              <a:rPr lang="en-US" sz="1600" dirty="0"/>
              <a:t>,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permitindo</a:t>
            </a:r>
            <a:r>
              <a:rPr lang="en-US" sz="1600" dirty="0"/>
              <a:t> que </a:t>
            </a:r>
            <a:r>
              <a:rPr lang="en-US" sz="1600" dirty="0" err="1"/>
              <a:t>nenhum</a:t>
            </a:r>
            <a:r>
              <a:rPr lang="en-US" sz="1600" dirty="0"/>
              <a:t> </a:t>
            </a:r>
            <a:r>
              <a:rPr lang="en-US" sz="1600" dirty="0" err="1"/>
              <a:t>computador</a:t>
            </a:r>
            <a:r>
              <a:rPr lang="en-US" sz="1600" dirty="0"/>
              <a:t> se </a:t>
            </a:r>
            <a:r>
              <a:rPr lang="en-US" sz="1600" dirty="0" err="1"/>
              <a:t>conecte</a:t>
            </a:r>
            <a:r>
              <a:rPr lang="en-US" sz="1600" dirty="0"/>
              <a:t> </a:t>
            </a:r>
            <a:r>
              <a:rPr lang="en-US" sz="1600" dirty="0" err="1"/>
              <a:t>ao</a:t>
            </a:r>
            <a:r>
              <a:rPr lang="en-US" sz="1600" dirty="0"/>
              <a:t> </a:t>
            </a:r>
            <a:r>
              <a:rPr lang="en-US" sz="1600" dirty="0" err="1"/>
              <a:t>ponto</a:t>
            </a:r>
            <a:r>
              <a:rPr lang="en-US" sz="1600" dirty="0"/>
              <a:t> de </a:t>
            </a:r>
            <a:r>
              <a:rPr lang="en-US" sz="1600" dirty="0" err="1"/>
              <a:t>acesso</a:t>
            </a:r>
            <a:r>
              <a:rPr lang="en-US" sz="1600" dirty="0"/>
              <a:t> com </a:t>
            </a:r>
            <a:r>
              <a:rPr lang="en-US" sz="1600" dirty="0" err="1"/>
              <a:t>êxito</a:t>
            </a:r>
            <a:r>
              <a:rPr lang="en-US" sz="1600" dirty="0"/>
              <a:t>.</a:t>
            </a:r>
            <a:endParaRPr lang="pt-B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551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800" b="1" i="0" u="none" strike="noStrike" baseline="0" dirty="0">
                <a:latin typeface="Arial-BoldMT"/>
              </a:rPr>
              <a:t>Rogue Access Point</a:t>
            </a:r>
          </a:p>
          <a:p>
            <a:endParaRPr lang="en-US" dirty="0"/>
          </a:p>
          <a:p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configurar</a:t>
            </a:r>
            <a:r>
              <a:rPr lang="en-US" dirty="0"/>
              <a:t> um </a:t>
            </a:r>
            <a:r>
              <a:rPr lang="en-US" b="1" dirty="0" err="1"/>
              <a:t>ponto</a:t>
            </a:r>
            <a:r>
              <a:rPr lang="en-US" b="1" dirty="0"/>
              <a:t> de </a:t>
            </a:r>
            <a:r>
              <a:rPr lang="en-US" b="1" dirty="0" err="1"/>
              <a:t>acesso</a:t>
            </a:r>
            <a:r>
              <a:rPr lang="en-US" b="1" dirty="0"/>
              <a:t> </a:t>
            </a:r>
            <a:r>
              <a:rPr lang="en-US" b="1" dirty="0" err="1"/>
              <a:t>não</a:t>
            </a:r>
            <a:r>
              <a:rPr lang="en-US" b="1" dirty="0"/>
              <a:t> </a:t>
            </a:r>
            <a:r>
              <a:rPr lang="en-US" b="1" dirty="0" err="1"/>
              <a:t>autorizado</a:t>
            </a:r>
            <a:r>
              <a:rPr lang="en-US" dirty="0"/>
              <a:t>,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tentar</a:t>
            </a:r>
            <a:r>
              <a:rPr lang="en-US" dirty="0"/>
              <a:t> </a:t>
            </a:r>
            <a:r>
              <a:rPr lang="en-US" dirty="0" err="1"/>
              <a:t>fazer</a:t>
            </a:r>
            <a:r>
              <a:rPr lang="en-US" dirty="0"/>
              <a:t> com que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clientes</a:t>
            </a:r>
            <a:r>
              <a:rPr lang="en-US" dirty="0"/>
              <a:t> se </a:t>
            </a:r>
            <a:r>
              <a:rPr lang="en-US" dirty="0" err="1"/>
              <a:t>conectem</a:t>
            </a:r>
            <a:r>
              <a:rPr lang="en-US" dirty="0"/>
              <a:t> a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se </a:t>
            </a:r>
            <a:r>
              <a:rPr lang="en-US" dirty="0" err="1"/>
              <a:t>estivessem</a:t>
            </a:r>
            <a:r>
              <a:rPr lang="en-US" dirty="0"/>
              <a:t> </a:t>
            </a:r>
            <a:r>
              <a:rPr lang="en-US" dirty="0" err="1"/>
              <a:t>autorizados</a:t>
            </a:r>
            <a:r>
              <a:rPr lang="en-US" dirty="0"/>
              <a:t> e,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seguida</a:t>
            </a:r>
            <a:r>
              <a:rPr lang="en-US" dirty="0"/>
              <a:t>, </a:t>
            </a:r>
            <a:r>
              <a:rPr lang="en-US" dirty="0" err="1"/>
              <a:t>simplesmente</a:t>
            </a:r>
            <a:r>
              <a:rPr lang="en-US" dirty="0"/>
              <a:t> </a:t>
            </a:r>
            <a:r>
              <a:rPr lang="en-US" dirty="0" err="1"/>
              <a:t>autenticar</a:t>
            </a:r>
            <a:r>
              <a:rPr lang="en-US" dirty="0"/>
              <a:t> no AP real —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maneira</a:t>
            </a:r>
            <a:r>
              <a:rPr lang="en-US" dirty="0"/>
              <a:t> simples de </a:t>
            </a:r>
            <a:r>
              <a:rPr lang="en-US" dirty="0" err="1"/>
              <a:t>ter</a:t>
            </a:r>
            <a:r>
              <a:rPr lang="en-US" dirty="0"/>
              <a:t> </a:t>
            </a:r>
            <a:r>
              <a:rPr lang="en-US" dirty="0" err="1"/>
              <a:t>acesso</a:t>
            </a:r>
            <a:r>
              <a:rPr lang="en-US" dirty="0"/>
              <a:t> à rede e </a:t>
            </a:r>
            <a:r>
              <a:rPr lang="en-US" dirty="0" err="1"/>
              <a:t>às</a:t>
            </a:r>
            <a:r>
              <a:rPr lang="en-US" dirty="0"/>
              <a:t> </a:t>
            </a:r>
            <a:r>
              <a:rPr lang="en-US" dirty="0" err="1"/>
              <a:t>credenciais</a:t>
            </a:r>
            <a:r>
              <a:rPr lang="en-US" dirty="0"/>
              <a:t> do </a:t>
            </a:r>
            <a:r>
              <a:rPr lang="en-US" dirty="0" err="1"/>
              <a:t>cliente</a:t>
            </a:r>
            <a:r>
              <a:rPr lang="en-US" dirty="0"/>
              <a:t>. APs </a:t>
            </a:r>
            <a:r>
              <a:rPr lang="en-US" dirty="0" err="1"/>
              <a:t>desonestos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agir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intermediário</a:t>
            </a:r>
            <a:r>
              <a:rPr lang="en-US" dirty="0"/>
              <a:t> e </a:t>
            </a:r>
            <a:r>
              <a:rPr lang="en-US" dirty="0" err="1"/>
              <a:t>facilmente</a:t>
            </a:r>
            <a:r>
              <a:rPr lang="en-US" dirty="0"/>
              <a:t> </a:t>
            </a:r>
            <a:r>
              <a:rPr lang="en-US" dirty="0" err="1"/>
              <a:t>roubar</a:t>
            </a:r>
            <a:r>
              <a:rPr lang="en-US" dirty="0"/>
              <a:t> as </a:t>
            </a:r>
            <a:r>
              <a:rPr lang="en-US" dirty="0" err="1"/>
              <a:t>credenciais</a:t>
            </a:r>
            <a:r>
              <a:rPr lang="en-US" dirty="0"/>
              <a:t> dos </a:t>
            </a:r>
            <a:r>
              <a:rPr lang="en-US" dirty="0" err="1"/>
              <a:t>usuários</a:t>
            </a:r>
            <a:r>
              <a:rPr lang="en-US" dirty="0"/>
              <a:t>. As </a:t>
            </a:r>
            <a:r>
              <a:rPr lang="en-US" dirty="0" err="1"/>
              <a:t>empresas</a:t>
            </a:r>
            <a:r>
              <a:rPr lang="en-US" dirty="0"/>
              <a:t> com APs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verificar</a:t>
            </a:r>
            <a:r>
              <a:rPr lang="en-US" dirty="0"/>
              <a:t> e remover </a:t>
            </a:r>
            <a:r>
              <a:rPr lang="en-US" dirty="0" err="1"/>
              <a:t>rotineiramente</a:t>
            </a:r>
            <a:r>
              <a:rPr lang="en-US" dirty="0"/>
              <a:t> APs </a:t>
            </a:r>
            <a:r>
              <a:rPr lang="en-US" dirty="0" err="1"/>
              <a:t>invasores</a:t>
            </a:r>
            <a:r>
              <a:rPr lang="en-US" dirty="0"/>
              <a:t>, pois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</a:t>
            </a:r>
            <a:r>
              <a:rPr lang="en-US" dirty="0" err="1"/>
              <a:t>têm</a:t>
            </a:r>
            <a:r>
              <a:rPr lang="en-US" dirty="0"/>
              <a:t> </a:t>
            </a:r>
            <a:r>
              <a:rPr lang="en-US" dirty="0" err="1"/>
              <a:t>dificuldade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evitá-los</a:t>
            </a:r>
            <a:r>
              <a:rPr lang="en-US" dirty="0"/>
              <a:t>.</a:t>
            </a:r>
            <a:endParaRPr lang="pt-BR" dirty="0"/>
          </a:p>
          <a:p>
            <a:endParaRPr lang="en-US" dirty="0">
              <a:ea typeface="Calibri"/>
              <a:cs typeface="+mn-lt"/>
            </a:endParaRPr>
          </a:p>
          <a:p>
            <a:r>
              <a:rPr lang="en-US" dirty="0" err="1"/>
              <a:t>Portanto</a:t>
            </a:r>
            <a:r>
              <a:rPr lang="en-US" dirty="0"/>
              <a:t>, um AP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autorizado</a:t>
            </a:r>
            <a:r>
              <a:rPr lang="en-US" dirty="0"/>
              <a:t> é um AP que </a:t>
            </a:r>
            <a:r>
              <a:rPr lang="en-US" dirty="0" err="1"/>
              <a:t>geralmente</a:t>
            </a:r>
            <a:r>
              <a:rPr lang="en-US" dirty="0"/>
              <a:t> é </a:t>
            </a:r>
            <a:r>
              <a:rPr lang="en-US" dirty="0" err="1"/>
              <a:t>colocado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rede interna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acidente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motivos</a:t>
            </a:r>
            <a:r>
              <a:rPr lang="en-US" dirty="0"/>
              <a:t> </a:t>
            </a:r>
            <a:r>
              <a:rPr lang="en-US" dirty="0" err="1"/>
              <a:t>nefastos</a:t>
            </a:r>
            <a:r>
              <a:rPr lang="en-US" dirty="0"/>
              <a:t>. </a:t>
            </a:r>
            <a:r>
              <a:rPr lang="en-US" dirty="0" err="1"/>
              <a:t>Não</a:t>
            </a:r>
            <a:r>
              <a:rPr lang="en-US" dirty="0"/>
              <a:t> é </a:t>
            </a:r>
            <a:r>
              <a:rPr lang="en-US" dirty="0" err="1"/>
              <a:t>administrado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proprietário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administrador</a:t>
            </a:r>
            <a:r>
              <a:rPr lang="en-US" dirty="0"/>
              <a:t> da rede. Um evil twin é um AP que </a:t>
            </a:r>
            <a:r>
              <a:rPr lang="en-US" dirty="0" err="1"/>
              <a:t>parece</a:t>
            </a:r>
            <a:r>
              <a:rPr lang="en-US" dirty="0"/>
              <a:t> ser </a:t>
            </a:r>
            <a:r>
              <a:rPr lang="en-US" dirty="0" err="1"/>
              <a:t>legítimo</a:t>
            </a:r>
            <a:r>
              <a:rPr lang="en-US" dirty="0"/>
              <a:t>, mas </a:t>
            </a:r>
            <a:r>
              <a:rPr lang="en-US" dirty="0" err="1"/>
              <a:t>não</a:t>
            </a:r>
            <a:r>
              <a:rPr lang="en-US" dirty="0"/>
              <a:t> é e é </a:t>
            </a:r>
            <a:r>
              <a:rPr lang="en-US" dirty="0" err="1"/>
              <a:t>frequentemente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para </a:t>
            </a:r>
            <a:r>
              <a:rPr lang="en-US" dirty="0" err="1"/>
              <a:t>espionar</a:t>
            </a:r>
            <a:r>
              <a:rPr lang="en-US" dirty="0"/>
              <a:t> </a:t>
            </a:r>
            <a:r>
              <a:rPr lang="en-US" dirty="0" err="1"/>
              <a:t>comunicações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.</a:t>
            </a:r>
            <a:endParaRPr lang="pt-BR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35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Bluejacking </a:t>
            </a:r>
            <a:r>
              <a:rPr lang="en-US" dirty="0"/>
              <a:t>é um </a:t>
            </a:r>
            <a:r>
              <a:rPr lang="en-US" dirty="0" err="1"/>
              <a:t>termo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para o </a:t>
            </a:r>
            <a:r>
              <a:rPr lang="en-US" dirty="0" err="1"/>
              <a:t>envio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autorizadas</a:t>
            </a:r>
            <a:r>
              <a:rPr lang="en-US" dirty="0"/>
              <a:t> para outro </a:t>
            </a:r>
            <a:r>
              <a:rPr lang="en-US" dirty="0" err="1"/>
              <a:t>dispositivo</a:t>
            </a:r>
            <a:r>
              <a:rPr lang="en-US" dirty="0"/>
              <a:t> Bluetooth.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envolve</a:t>
            </a:r>
            <a:r>
              <a:rPr lang="en-US" dirty="0"/>
              <a:t> o </a:t>
            </a:r>
            <a:r>
              <a:rPr lang="en-US" dirty="0" err="1"/>
              <a:t>envio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mensagem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</a:t>
            </a:r>
            <a:r>
              <a:rPr lang="en-US" dirty="0" err="1"/>
              <a:t>contato</a:t>
            </a:r>
            <a:r>
              <a:rPr lang="en-US" dirty="0"/>
              <a:t> da agenda </a:t>
            </a:r>
            <a:r>
              <a:rPr lang="en-US" dirty="0" err="1"/>
              <a:t>telefônica</a:t>
            </a:r>
            <a:r>
              <a:rPr lang="en-US" dirty="0"/>
              <a:t>:</a:t>
            </a:r>
            <a:endParaRPr lang="pt-BR" dirty="0"/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/>
              <a:t>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envia</a:t>
            </a:r>
            <a:r>
              <a:rPr lang="en-US" dirty="0"/>
              <a:t> a </a:t>
            </a:r>
            <a:r>
              <a:rPr lang="en-US" dirty="0" err="1"/>
              <a:t>mensagem</a:t>
            </a:r>
            <a:r>
              <a:rPr lang="en-US" dirty="0"/>
              <a:t> para o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destinatário</a:t>
            </a:r>
            <a:r>
              <a:rPr lang="en-US" dirty="0"/>
              <a:t> via Bluetooth.</a:t>
            </a:r>
            <a:endParaRPr lang="en-US" dirty="0">
              <a:ea typeface="Calibri"/>
              <a:cs typeface="Calibri"/>
            </a:endParaRPr>
          </a:p>
          <a:p>
            <a:endParaRPr lang="en-US" dirty="0"/>
          </a:p>
          <a:p>
            <a:r>
              <a:rPr lang="en-US" dirty="0" err="1"/>
              <a:t>Originalmente</a:t>
            </a:r>
            <a:r>
              <a:rPr lang="en-US" dirty="0"/>
              <a:t>,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envolvia</a:t>
            </a:r>
            <a:r>
              <a:rPr lang="en-US" dirty="0"/>
              <a:t> o </a:t>
            </a:r>
            <a:r>
              <a:rPr lang="en-US" dirty="0" err="1"/>
              <a:t>envio</a:t>
            </a:r>
            <a:r>
              <a:rPr lang="en-US" dirty="0"/>
              <a:t> de </a:t>
            </a:r>
            <a:r>
              <a:rPr lang="en-US" dirty="0" err="1"/>
              <a:t>mensagens</a:t>
            </a:r>
            <a:r>
              <a:rPr lang="en-US" dirty="0"/>
              <a:t> de </a:t>
            </a:r>
            <a:r>
              <a:rPr lang="en-US" dirty="0" err="1"/>
              <a:t>texto</a:t>
            </a:r>
            <a:r>
              <a:rPr lang="en-US" dirty="0"/>
              <a:t>, mas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recentes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imagens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áudio</a:t>
            </a:r>
            <a:r>
              <a:rPr lang="en-US" dirty="0"/>
              <a:t>. Uma </a:t>
            </a:r>
            <a:r>
              <a:rPr lang="en-US" dirty="0" err="1"/>
              <a:t>variante</a:t>
            </a:r>
            <a:r>
              <a:rPr lang="en-US" dirty="0"/>
              <a:t> popular </a:t>
            </a:r>
            <a:r>
              <a:rPr lang="en-US" dirty="0" err="1"/>
              <a:t>disso</a:t>
            </a:r>
            <a:r>
              <a:rPr lang="en-US" dirty="0"/>
              <a:t> é a </a:t>
            </a:r>
            <a:r>
              <a:rPr lang="en-US" dirty="0" err="1"/>
              <a:t>transmissão</a:t>
            </a:r>
            <a:r>
              <a:rPr lang="en-US" dirty="0"/>
              <a:t> de imagens de “</a:t>
            </a:r>
            <a:r>
              <a:rPr lang="en-US" dirty="0" err="1"/>
              <a:t>choque</a:t>
            </a:r>
            <a:r>
              <a:rPr lang="en-US" dirty="0"/>
              <a:t>”, </a:t>
            </a:r>
            <a:r>
              <a:rPr lang="en-US" dirty="0" err="1"/>
              <a:t>apresentando</a:t>
            </a:r>
            <a:r>
              <a:rPr lang="en-US" dirty="0"/>
              <a:t> </a:t>
            </a:r>
            <a:r>
              <a:rPr lang="en-US" dirty="0" err="1"/>
              <a:t>fotos</a:t>
            </a:r>
            <a:r>
              <a:rPr lang="en-US" dirty="0"/>
              <a:t> </a:t>
            </a:r>
            <a:r>
              <a:rPr lang="en-US" dirty="0" err="1"/>
              <a:t>perturbadoras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grosseiras</a:t>
            </a:r>
            <a:r>
              <a:rPr lang="en-US" dirty="0"/>
              <a:t>. </a:t>
            </a:r>
            <a:endParaRPr lang="en-US" dirty="0">
              <a:ea typeface="Calibri"/>
              <a:cs typeface="Calibri"/>
            </a:endParaRPr>
          </a:p>
          <a:p>
            <a:br>
              <a:rPr lang="en-US" dirty="0"/>
            </a:br>
            <a:r>
              <a:rPr lang="en-US" dirty="0"/>
              <a:t>Como o Bluetooth é um </a:t>
            </a:r>
            <a:r>
              <a:rPr lang="en-US" dirty="0" err="1"/>
              <a:t>protocolo</a:t>
            </a:r>
            <a:r>
              <a:rPr lang="en-US" dirty="0"/>
              <a:t> de </a:t>
            </a:r>
            <a:r>
              <a:rPr lang="en-US" dirty="0" err="1"/>
              <a:t>curto</a:t>
            </a:r>
            <a:r>
              <a:rPr lang="en-US" dirty="0"/>
              <a:t> </a:t>
            </a:r>
            <a:r>
              <a:rPr lang="en-US" dirty="0" err="1"/>
              <a:t>alcance</a:t>
            </a:r>
            <a:r>
              <a:rPr lang="en-US" dirty="0"/>
              <a:t>, o </a:t>
            </a:r>
            <a:r>
              <a:rPr lang="en-US" dirty="0" err="1"/>
              <a:t>ataque</a:t>
            </a:r>
            <a:r>
              <a:rPr lang="en-US" dirty="0"/>
              <a:t> e a </a:t>
            </a:r>
            <a:r>
              <a:rPr lang="en-US" dirty="0" err="1"/>
              <a:t>vítima</a:t>
            </a:r>
            <a:r>
              <a:rPr lang="en-US" dirty="0"/>
              <a:t> </a:t>
            </a:r>
            <a:r>
              <a:rPr lang="en-US" dirty="0" err="1"/>
              <a:t>devem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a </a:t>
            </a:r>
            <a:r>
              <a:rPr lang="en-US" dirty="0" err="1"/>
              <a:t>aproximadamente</a:t>
            </a:r>
            <a:r>
              <a:rPr lang="en-US" dirty="0"/>
              <a:t> 10 metros um do outro. O </a:t>
            </a:r>
            <a:r>
              <a:rPr lang="en-US" dirty="0" err="1"/>
              <a:t>telefone</a:t>
            </a:r>
            <a:r>
              <a:rPr lang="en-US" dirty="0"/>
              <a:t> da </a:t>
            </a:r>
            <a:r>
              <a:rPr lang="en-US" dirty="0" err="1"/>
              <a:t>vítima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o Bluetooth </a:t>
            </a:r>
            <a:r>
              <a:rPr lang="en-US" dirty="0" err="1"/>
              <a:t>habilitado</a:t>
            </a:r>
            <a:r>
              <a:rPr lang="en-US" dirty="0"/>
              <a:t> e </a:t>
            </a:r>
            <a:r>
              <a:rPr lang="en-US" dirty="0" err="1"/>
              <a:t>deve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no modo </a:t>
            </a:r>
            <a:r>
              <a:rPr lang="en-US" dirty="0" err="1"/>
              <a:t>detectável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antigos</a:t>
            </a:r>
            <a:r>
              <a:rPr lang="en-US" dirty="0"/>
              <a:t>, </a:t>
            </a:r>
            <a:r>
              <a:rPr lang="en-US" dirty="0" err="1"/>
              <a:t>essa</a:t>
            </a:r>
            <a:r>
              <a:rPr lang="en-US" dirty="0"/>
              <a:t> era a </a:t>
            </a:r>
            <a:r>
              <a:rPr lang="en-US" dirty="0" err="1"/>
              <a:t>configuração</a:t>
            </a:r>
            <a:r>
              <a:rPr lang="en-US" dirty="0"/>
              <a:t> </a:t>
            </a:r>
            <a:r>
              <a:rPr lang="en-US" dirty="0" err="1"/>
              <a:t>padrão</a:t>
            </a:r>
            <a:r>
              <a:rPr lang="en-US" dirty="0"/>
              <a:t> e, </a:t>
            </a:r>
            <a:r>
              <a:rPr lang="en-US" dirty="0" err="1"/>
              <a:t>embora</a:t>
            </a:r>
            <a:r>
              <a:rPr lang="en-US" dirty="0"/>
              <a:t> </a:t>
            </a:r>
            <a:r>
              <a:rPr lang="en-US" dirty="0" err="1"/>
              <a:t>facilite</a:t>
            </a:r>
            <a:r>
              <a:rPr lang="en-US" dirty="0"/>
              <a:t> a </a:t>
            </a:r>
            <a:r>
              <a:rPr lang="en-US" dirty="0" err="1"/>
              <a:t>conexão</a:t>
            </a:r>
            <a:r>
              <a:rPr lang="en-US" dirty="0"/>
              <a:t> de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externos</a:t>
            </a:r>
            <a:r>
              <a:rPr lang="en-US" dirty="0"/>
              <a:t>,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contra o </a:t>
            </a:r>
            <a:r>
              <a:rPr lang="en-US" dirty="0" err="1"/>
              <a:t>telefone</a:t>
            </a:r>
            <a:r>
              <a:rPr lang="en-US" dirty="0"/>
              <a:t>. Se o Bluetooth </a:t>
            </a:r>
            <a:r>
              <a:rPr lang="en-US" dirty="0" err="1"/>
              <a:t>estiver</a:t>
            </a:r>
            <a:r>
              <a:rPr lang="en-US" dirty="0"/>
              <a:t> </a:t>
            </a:r>
            <a:r>
              <a:rPr lang="en-US" dirty="0" err="1"/>
              <a:t>desativado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se o </a:t>
            </a:r>
            <a:r>
              <a:rPr lang="en-US" dirty="0" err="1"/>
              <a:t>dispositivo</a:t>
            </a:r>
            <a:r>
              <a:rPr lang="en-US" dirty="0"/>
              <a:t> </a:t>
            </a:r>
            <a:r>
              <a:rPr lang="en-US" dirty="0" err="1"/>
              <a:t>estiver</a:t>
            </a:r>
            <a:r>
              <a:rPr lang="en-US" dirty="0"/>
              <a:t> </a:t>
            </a:r>
            <a:r>
              <a:rPr lang="en-US" dirty="0" err="1"/>
              <a:t>definido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detectável</a:t>
            </a:r>
            <a:r>
              <a:rPr lang="en-US" dirty="0"/>
              <a:t>, o bluejacking </a:t>
            </a:r>
            <a:r>
              <a:rPr lang="en-US" dirty="0" err="1"/>
              <a:t>poderá</a:t>
            </a:r>
            <a:r>
              <a:rPr lang="en-US" dirty="0"/>
              <a:t> ser </a:t>
            </a:r>
            <a:r>
              <a:rPr lang="en-US" dirty="0" err="1"/>
              <a:t>evitado</a:t>
            </a:r>
            <a:r>
              <a:rPr lang="en-US" dirty="0"/>
              <a:t>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6530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err="1"/>
              <a:t>Narfing</a:t>
            </a:r>
            <a:r>
              <a:rPr lang="en-US" b="0" dirty="0"/>
              <a:t>: </a:t>
            </a:r>
            <a:r>
              <a:rPr lang="en-US" b="0" dirty="0" err="1"/>
              <a:t>narcotráfico</a:t>
            </a:r>
            <a:endParaRPr lang="en-US" b="0" dirty="0"/>
          </a:p>
          <a:p>
            <a:endParaRPr lang="en-US" b="0" dirty="0"/>
          </a:p>
          <a:p>
            <a:r>
              <a:rPr lang="en-US" b="1" dirty="0" err="1"/>
              <a:t>Bluesnarfing</a:t>
            </a:r>
            <a:r>
              <a:rPr lang="en-US" b="1" dirty="0"/>
              <a:t> </a:t>
            </a:r>
            <a:r>
              <a:rPr lang="en-US" dirty="0"/>
              <a:t>é </a:t>
            </a:r>
            <a:r>
              <a:rPr lang="en-US" dirty="0" err="1"/>
              <a:t>semelhante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bluejacking, que </a:t>
            </a:r>
            <a:r>
              <a:rPr lang="en-US" dirty="0" err="1"/>
              <a:t>veremos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</a:t>
            </a:r>
            <a:r>
              <a:rPr lang="en-US" dirty="0" err="1"/>
              <a:t>pra</a:t>
            </a:r>
            <a:r>
              <a:rPr lang="en-US" dirty="0"/>
              <a:t> </a:t>
            </a:r>
            <a:r>
              <a:rPr lang="en-US" dirty="0" err="1"/>
              <a:t>frente</a:t>
            </a:r>
            <a:r>
              <a:rPr lang="en-US" dirty="0"/>
              <a:t>, pois </a:t>
            </a:r>
            <a:r>
              <a:rPr lang="en-US" dirty="0" err="1"/>
              <a:t>usa</a:t>
            </a:r>
            <a:r>
              <a:rPr lang="en-US" dirty="0"/>
              <a:t> o </a:t>
            </a:r>
            <a:r>
              <a:rPr lang="en-US" dirty="0" err="1"/>
              <a:t>mesmo</a:t>
            </a:r>
            <a:r>
              <a:rPr lang="en-US" dirty="0"/>
              <a:t> </a:t>
            </a:r>
            <a:r>
              <a:rPr lang="en-US" dirty="0" err="1"/>
              <a:t>protocolo</a:t>
            </a:r>
            <a:r>
              <a:rPr lang="en-US" dirty="0"/>
              <a:t> de </a:t>
            </a:r>
            <a:r>
              <a:rPr lang="en-US" dirty="0" err="1"/>
              <a:t>transmissão</a:t>
            </a:r>
            <a:r>
              <a:rPr lang="en-US" dirty="0"/>
              <a:t> de </a:t>
            </a:r>
            <a:r>
              <a:rPr lang="en-US" dirty="0" err="1"/>
              <a:t>contato</a:t>
            </a:r>
            <a:r>
              <a:rPr lang="en-US" dirty="0"/>
              <a:t>. A </a:t>
            </a:r>
            <a:r>
              <a:rPr lang="en-US" dirty="0" err="1"/>
              <a:t>diferença</a:t>
            </a:r>
            <a:r>
              <a:rPr lang="en-US" dirty="0"/>
              <a:t> é que,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vez</a:t>
            </a:r>
            <a:r>
              <a:rPr lang="en-US" dirty="0"/>
              <a:t> de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mensagem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solicitada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telefone</a:t>
            </a:r>
            <a:r>
              <a:rPr lang="en-US" dirty="0"/>
              <a:t> da </a:t>
            </a:r>
            <a:r>
              <a:rPr lang="en-US" dirty="0" err="1"/>
              <a:t>vítima</a:t>
            </a:r>
            <a:r>
              <a:rPr lang="en-US" dirty="0"/>
              <a:t>, o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copia</a:t>
            </a:r>
            <a:r>
              <a:rPr lang="en-US" dirty="0"/>
              <a:t> as </a:t>
            </a:r>
            <a:r>
              <a:rPr lang="en-US" dirty="0" err="1"/>
              <a:t>informações</a:t>
            </a:r>
            <a:r>
              <a:rPr lang="en-US" dirty="0"/>
              <a:t> da </a:t>
            </a:r>
            <a:r>
              <a:rPr lang="en-US" dirty="0" err="1"/>
              <a:t>vítima</a:t>
            </a:r>
            <a:r>
              <a:rPr lang="en-US" dirty="0"/>
              <a:t>, que </a:t>
            </a:r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incluir</a:t>
            </a:r>
            <a:r>
              <a:rPr lang="en-US" dirty="0"/>
              <a:t> e-mails, </a:t>
            </a:r>
            <a:r>
              <a:rPr lang="en-US" dirty="0" err="1"/>
              <a:t>listas</a:t>
            </a:r>
            <a:r>
              <a:rPr lang="en-US" dirty="0"/>
              <a:t> de </a:t>
            </a:r>
            <a:r>
              <a:rPr lang="en-US" dirty="0" err="1"/>
              <a:t>contatos</a:t>
            </a:r>
            <a:r>
              <a:rPr lang="en-US" dirty="0"/>
              <a:t>, </a:t>
            </a:r>
            <a:r>
              <a:rPr lang="en-US" dirty="0" err="1"/>
              <a:t>calendários</a:t>
            </a:r>
            <a:r>
              <a:rPr lang="en-US" dirty="0"/>
              <a:t> e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outra</a:t>
            </a:r>
            <a:r>
              <a:rPr lang="en-US" dirty="0"/>
              <a:t> </a:t>
            </a:r>
            <a:r>
              <a:rPr lang="en-US" dirty="0" err="1"/>
              <a:t>coisa</a:t>
            </a:r>
            <a:r>
              <a:rPr lang="en-US" dirty="0"/>
              <a:t> que </a:t>
            </a:r>
            <a:r>
              <a:rPr lang="en-US" dirty="0" err="1"/>
              <a:t>exista</a:t>
            </a:r>
            <a:r>
              <a:rPr lang="en-US" dirty="0"/>
              <a:t> </a:t>
            </a:r>
            <a:r>
              <a:rPr lang="en-US" dirty="0" err="1"/>
              <a:t>naquele</a:t>
            </a:r>
            <a:r>
              <a:rPr lang="en-US" dirty="0"/>
              <a:t> </a:t>
            </a:r>
            <a:r>
              <a:rPr lang="en-US" dirty="0" err="1"/>
              <a:t>dispositivo</a:t>
            </a:r>
            <a:r>
              <a:rPr lang="en-US" dirty="0"/>
              <a:t>. O </a:t>
            </a:r>
            <a:r>
              <a:rPr lang="en-US" dirty="0" err="1"/>
              <a:t>bluesnarfing</a:t>
            </a:r>
            <a:r>
              <a:rPr lang="en-US" dirty="0"/>
              <a:t> </a:t>
            </a:r>
            <a:r>
              <a:rPr lang="en-US" dirty="0" err="1"/>
              <a:t>costumava</a:t>
            </a:r>
            <a:r>
              <a:rPr lang="en-US" dirty="0"/>
              <a:t> </a:t>
            </a:r>
            <a:r>
              <a:rPr lang="en-US" dirty="0" err="1"/>
              <a:t>exigir</a:t>
            </a:r>
            <a:r>
              <a:rPr lang="en-US" dirty="0"/>
              <a:t> um laptop com um </a:t>
            </a:r>
            <a:r>
              <a:rPr lang="en-US" dirty="0" err="1"/>
              <a:t>adaptador</a:t>
            </a:r>
            <a:r>
              <a:rPr lang="en-US" dirty="0"/>
              <a:t> Bluetooth, </a:t>
            </a:r>
            <a:r>
              <a:rPr lang="en-US" dirty="0" err="1"/>
              <a:t>tornando</a:t>
            </a:r>
            <a:r>
              <a:rPr lang="en-US" dirty="0"/>
              <a:t> </a:t>
            </a:r>
            <a:r>
              <a:rPr lang="en-US" dirty="0" err="1"/>
              <a:t>relativamente</a:t>
            </a:r>
            <a:r>
              <a:rPr lang="en-US" dirty="0"/>
              <a:t> </a:t>
            </a:r>
            <a:r>
              <a:rPr lang="en-US" dirty="0" err="1"/>
              <a:t>fácil</a:t>
            </a:r>
            <a:r>
              <a:rPr lang="en-US" dirty="0"/>
              <a:t> </a:t>
            </a:r>
            <a:r>
              <a:rPr lang="en-US" dirty="0" err="1"/>
              <a:t>identificar</a:t>
            </a:r>
            <a:r>
              <a:rPr lang="en-US" dirty="0"/>
              <a:t> um </a:t>
            </a:r>
            <a:r>
              <a:rPr lang="en-US" dirty="0" err="1"/>
              <a:t>possível</a:t>
            </a:r>
            <a:r>
              <a:rPr lang="en-US" dirty="0"/>
              <a:t> </a:t>
            </a:r>
            <a:r>
              <a:rPr lang="en-US" dirty="0" err="1"/>
              <a:t>invasor</a:t>
            </a:r>
            <a:r>
              <a:rPr lang="en-US" dirty="0"/>
              <a:t>, mas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aplicativos</a:t>
            </a:r>
            <a:r>
              <a:rPr lang="en-US" dirty="0"/>
              <a:t> de </a:t>
            </a:r>
            <a:r>
              <a:rPr lang="en-US" dirty="0" err="1"/>
              <a:t>bluesnarfing</a:t>
            </a:r>
            <a:r>
              <a:rPr lang="en-US" dirty="0"/>
              <a:t> agora </a:t>
            </a:r>
            <a:r>
              <a:rPr lang="en-US" dirty="0" err="1"/>
              <a:t>estão</a:t>
            </a:r>
            <a:r>
              <a:rPr lang="en-US" dirty="0"/>
              <a:t> </a:t>
            </a:r>
            <a:r>
              <a:rPr lang="en-US" dirty="0" err="1"/>
              <a:t>disponíveis</a:t>
            </a:r>
            <a:r>
              <a:rPr lang="en-US" dirty="0"/>
              <a:t> para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móveis</a:t>
            </a:r>
            <a:r>
              <a:rPr lang="en-US" dirty="0"/>
              <a:t>. </a:t>
            </a:r>
            <a:r>
              <a:rPr lang="en-US" dirty="0" err="1"/>
              <a:t>Bloover</a:t>
            </a:r>
            <a:r>
              <a:rPr lang="en-US" dirty="0"/>
              <a:t>,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combinação</a:t>
            </a:r>
            <a:r>
              <a:rPr lang="en-US" dirty="0"/>
              <a:t> de Bluetooth e Hoover, é um </a:t>
            </a:r>
            <a:r>
              <a:rPr lang="en-US" dirty="0" err="1"/>
              <a:t>desses</a:t>
            </a:r>
            <a:r>
              <a:rPr lang="en-US" dirty="0"/>
              <a:t> </a:t>
            </a:r>
            <a:r>
              <a:rPr lang="en-US" dirty="0" err="1"/>
              <a:t>aplicativos</a:t>
            </a:r>
            <a:r>
              <a:rPr lang="en-US" dirty="0"/>
              <a:t> que </a:t>
            </a:r>
            <a:r>
              <a:rPr lang="en-US" dirty="0" err="1"/>
              <a:t>funciona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um applet Java. A </a:t>
            </a:r>
            <a:r>
              <a:rPr lang="en-US" dirty="0" err="1"/>
              <a:t>maioria</a:t>
            </a:r>
            <a:r>
              <a:rPr lang="en-US" dirty="0"/>
              <a:t> dos </a:t>
            </a:r>
            <a:r>
              <a:rPr lang="en-US" dirty="0" err="1"/>
              <a:t>telefones</a:t>
            </a:r>
            <a:r>
              <a:rPr lang="en-US" dirty="0"/>
              <a:t> Bluetooth </a:t>
            </a:r>
            <a:r>
              <a:rPr lang="en-US" dirty="0" err="1"/>
              <a:t>precisam</a:t>
            </a:r>
            <a:r>
              <a:rPr lang="en-US" dirty="0"/>
              <a:t> ser </a:t>
            </a:r>
            <a:r>
              <a:rPr lang="en-US" dirty="0" err="1"/>
              <a:t>detectáveis</a:t>
            </a:r>
            <a:r>
              <a:rPr lang="en-US" dirty="0"/>
              <a:t> para que o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bluesnarf</a:t>
            </a:r>
            <a:r>
              <a:rPr lang="en-US" dirty="0"/>
              <a:t> </a:t>
            </a:r>
            <a:r>
              <a:rPr lang="en-US" dirty="0" err="1"/>
              <a:t>funcione</a:t>
            </a:r>
            <a:r>
              <a:rPr lang="en-US" dirty="0"/>
              <a:t>,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precisam</a:t>
            </a:r>
            <a:r>
              <a:rPr lang="en-US" dirty="0"/>
              <a:t> </a:t>
            </a:r>
            <a:r>
              <a:rPr lang="en-US" dirty="0" err="1"/>
              <a:t>necessariamente</a:t>
            </a:r>
            <a:r>
              <a:rPr lang="en-US" dirty="0"/>
              <a:t> ser </a:t>
            </a:r>
            <a:r>
              <a:rPr lang="en-US" dirty="0" err="1"/>
              <a:t>emparelhados</a:t>
            </a:r>
            <a:r>
              <a:rPr lang="en-US" dirty="0"/>
              <a:t>.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teoria</a:t>
            </a:r>
            <a:r>
              <a:rPr lang="en-US" dirty="0"/>
              <a:t>,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forçar</a:t>
            </a:r>
            <a:r>
              <a:rPr lang="en-US" dirty="0"/>
              <a:t> o </a:t>
            </a:r>
            <a:r>
              <a:rPr lang="en-US" dirty="0" err="1"/>
              <a:t>nome</a:t>
            </a:r>
            <a:r>
              <a:rPr lang="en-US" dirty="0"/>
              <a:t> </a:t>
            </a:r>
            <a:r>
              <a:rPr lang="en-US" dirty="0" err="1"/>
              <a:t>exclusivo</a:t>
            </a:r>
            <a:r>
              <a:rPr lang="en-US" dirty="0"/>
              <a:t> de 48 bits do </a:t>
            </a:r>
            <a:r>
              <a:rPr lang="en-US" dirty="0" err="1"/>
              <a:t>dispositivo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/>
              <a:t>Um </a:t>
            </a:r>
            <a:r>
              <a:rPr lang="en-US" dirty="0" err="1"/>
              <a:t>programa</a:t>
            </a:r>
            <a:r>
              <a:rPr lang="en-US" dirty="0"/>
              <a:t> </a:t>
            </a:r>
            <a:r>
              <a:rPr lang="en-US" dirty="0" err="1"/>
              <a:t>chamado</a:t>
            </a:r>
            <a:r>
              <a:rPr lang="en-US" dirty="0"/>
              <a:t> </a:t>
            </a:r>
            <a:r>
              <a:rPr lang="en-US" dirty="0" err="1"/>
              <a:t>RedFang</a:t>
            </a:r>
            <a:r>
              <a:rPr lang="en-US" dirty="0"/>
              <a:t> </a:t>
            </a:r>
            <a:r>
              <a:rPr lang="en-US" dirty="0" err="1"/>
              <a:t>tenta</a:t>
            </a:r>
            <a:r>
              <a:rPr lang="en-US" dirty="0"/>
              <a:t> </a:t>
            </a:r>
            <a:r>
              <a:rPr lang="en-US" dirty="0" err="1"/>
              <a:t>realizar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ataque</a:t>
            </a:r>
            <a:r>
              <a:rPr lang="en-US" dirty="0"/>
              <a:t> de </a:t>
            </a:r>
            <a:r>
              <a:rPr lang="en-US" dirty="0" err="1"/>
              <a:t>força</a:t>
            </a:r>
            <a:r>
              <a:rPr lang="en-US" dirty="0"/>
              <a:t> </a:t>
            </a:r>
            <a:r>
              <a:rPr lang="en-US" dirty="0" err="1"/>
              <a:t>bruta</a:t>
            </a:r>
            <a:r>
              <a:rPr lang="en-US" dirty="0"/>
              <a:t> </a:t>
            </a:r>
            <a:r>
              <a:rPr lang="en-US" dirty="0" err="1"/>
              <a:t>enviando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nomes</a:t>
            </a:r>
            <a:r>
              <a:rPr lang="en-US" dirty="0"/>
              <a:t> </a:t>
            </a:r>
            <a:r>
              <a:rPr lang="en-US" dirty="0" err="1"/>
              <a:t>possíveis</a:t>
            </a:r>
            <a:r>
              <a:rPr lang="en-US" dirty="0"/>
              <a:t> e </a:t>
            </a:r>
            <a:r>
              <a:rPr lang="en-US" dirty="0" err="1"/>
              <a:t>vendo</a:t>
            </a:r>
            <a:r>
              <a:rPr lang="en-US" dirty="0"/>
              <a:t> o que </a:t>
            </a:r>
            <a:r>
              <a:rPr lang="en-US" dirty="0" err="1"/>
              <a:t>obtém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resposta</a:t>
            </a:r>
            <a:r>
              <a:rPr lang="en-US" dirty="0"/>
              <a:t>. Essa </a:t>
            </a:r>
            <a:r>
              <a:rPr lang="en-US" dirty="0" err="1"/>
              <a:t>abordagem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adiciona</a:t>
            </a:r>
            <a:r>
              <a:rPr lang="en-US" dirty="0"/>
              <a:t> no Bluetooth 1.2 com um modo de </a:t>
            </a:r>
            <a:r>
              <a:rPr lang="en-US" dirty="0" err="1"/>
              <a:t>anonimato</a:t>
            </a:r>
            <a:r>
              <a:rPr lang="en-US" dirty="0"/>
              <a:t>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099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Phishing: Golpe</a:t>
            </a:r>
          </a:p>
          <a:p>
            <a:endParaRPr lang="en-US" dirty="0"/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b="1" dirty="0" err="1"/>
              <a:t>ataques</a:t>
            </a:r>
            <a:r>
              <a:rPr lang="en-US" b="1" dirty="0"/>
              <a:t> de </a:t>
            </a:r>
            <a:r>
              <a:rPr lang="en-US" b="1" dirty="0" err="1"/>
              <a:t>desassociação</a:t>
            </a:r>
            <a:r>
              <a:rPr lang="en-US" dirty="0"/>
              <a:t> contra um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</a:t>
            </a:r>
            <a:r>
              <a:rPr lang="en-US" dirty="0" err="1"/>
              <a:t>projetados</a:t>
            </a:r>
            <a:r>
              <a:rPr lang="en-US" dirty="0"/>
              <a:t> para </a:t>
            </a:r>
            <a:r>
              <a:rPr lang="en-US" dirty="0" err="1"/>
              <a:t>desassociar</a:t>
            </a:r>
            <a:r>
              <a:rPr lang="en-US" dirty="0"/>
              <a:t> um host do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 e da rede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de </a:t>
            </a:r>
            <a:r>
              <a:rPr lang="en-US" dirty="0" err="1"/>
              <a:t>desassociação</a:t>
            </a:r>
            <a:r>
              <a:rPr lang="en-US" dirty="0"/>
              <a:t> </a:t>
            </a:r>
            <a:r>
              <a:rPr lang="en-US" dirty="0" err="1"/>
              <a:t>originam</a:t>
            </a:r>
            <a:r>
              <a:rPr lang="en-US" dirty="0"/>
              <a:t>-se do </a:t>
            </a:r>
            <a:r>
              <a:rPr lang="en-US" dirty="0" err="1"/>
              <a:t>quadro</a:t>
            </a:r>
            <a:r>
              <a:rPr lang="en-US" dirty="0"/>
              <a:t> de </a:t>
            </a:r>
            <a:r>
              <a:rPr lang="en-US" dirty="0" err="1"/>
              <a:t>autenticação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no </a:t>
            </a:r>
            <a:r>
              <a:rPr lang="en-US" dirty="0" err="1"/>
              <a:t>padrão</a:t>
            </a:r>
            <a:r>
              <a:rPr lang="en-US" dirty="0"/>
              <a:t> IEEE 802.11 (Wi-Fi). O </a:t>
            </a:r>
            <a:r>
              <a:rPr lang="en-US" dirty="0" err="1"/>
              <a:t>quadro</a:t>
            </a:r>
            <a:r>
              <a:rPr lang="en-US" dirty="0"/>
              <a:t> de </a:t>
            </a:r>
            <a:r>
              <a:rPr lang="en-US" dirty="0" err="1"/>
              <a:t>desautenticação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projetado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ferramenta para remover </a:t>
            </a:r>
            <a:r>
              <a:rPr lang="en-US" dirty="0" err="1"/>
              <a:t>estações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autorizadas</a:t>
            </a:r>
            <a:r>
              <a:rPr lang="en-US" dirty="0"/>
              <a:t> de um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 Wi-Fi, mas </a:t>
            </a:r>
            <a:r>
              <a:rPr lang="en-US" dirty="0" err="1"/>
              <a:t>devido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design do </a:t>
            </a:r>
            <a:r>
              <a:rPr lang="en-US" dirty="0" err="1"/>
              <a:t>protocolo</a:t>
            </a:r>
            <a:r>
              <a:rPr lang="en-US" dirty="0"/>
              <a:t>, </a:t>
            </a:r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quadros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ser </a:t>
            </a:r>
            <a:r>
              <a:rPr lang="en-US" dirty="0" err="1"/>
              <a:t>implementados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praticamente</a:t>
            </a:r>
            <a:r>
              <a:rPr lang="en-US" dirty="0"/>
              <a:t>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pessoa</a:t>
            </a:r>
            <a:r>
              <a:rPr lang="en-US" dirty="0"/>
              <a:t>. Um </a:t>
            </a:r>
            <a:r>
              <a:rPr lang="en-US" dirty="0" err="1"/>
              <a:t>invasor</a:t>
            </a:r>
            <a:r>
              <a:rPr lang="en-US" dirty="0"/>
              <a:t> </a:t>
            </a:r>
            <a:r>
              <a:rPr lang="en-US" dirty="0" err="1"/>
              <a:t>precisa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ter</a:t>
            </a:r>
            <a:r>
              <a:rPr lang="en-US" dirty="0"/>
              <a:t> o </a:t>
            </a:r>
            <a:r>
              <a:rPr lang="en-US" dirty="0" err="1"/>
              <a:t>endereço</a:t>
            </a:r>
            <a:r>
              <a:rPr lang="en-US" dirty="0"/>
              <a:t> MAC da </a:t>
            </a:r>
            <a:r>
              <a:rPr lang="en-US" dirty="0" err="1"/>
              <a:t>vítima</a:t>
            </a:r>
            <a:r>
              <a:rPr lang="en-US" dirty="0"/>
              <a:t> </a:t>
            </a:r>
            <a:r>
              <a:rPr lang="en-US" dirty="0" err="1"/>
              <a:t>pretendida</a:t>
            </a:r>
            <a:r>
              <a:rPr lang="en-US" dirty="0"/>
              <a:t>, o que </a:t>
            </a:r>
            <a:r>
              <a:rPr lang="en-US" dirty="0" err="1"/>
              <a:t>permite</a:t>
            </a:r>
            <a:r>
              <a:rPr lang="en-US" dirty="0"/>
              <a:t> </a:t>
            </a:r>
            <a:r>
              <a:rPr lang="en-US" dirty="0" err="1"/>
              <a:t>enviar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mensagem</a:t>
            </a:r>
            <a:r>
              <a:rPr lang="en-US" dirty="0"/>
              <a:t> </a:t>
            </a:r>
            <a:r>
              <a:rPr lang="en-US" dirty="0" err="1"/>
              <a:t>falsificada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ponto</a:t>
            </a:r>
            <a:r>
              <a:rPr lang="en-US" dirty="0"/>
              <a:t> de </a:t>
            </a:r>
            <a:r>
              <a:rPr lang="en-US" dirty="0" err="1"/>
              <a:t>acesso</a:t>
            </a:r>
            <a:r>
              <a:rPr lang="en-US" dirty="0"/>
              <a:t>, </a:t>
            </a:r>
            <a:r>
              <a:rPr lang="en-US" dirty="0" err="1"/>
              <a:t>falsificando</a:t>
            </a:r>
            <a:r>
              <a:rPr lang="en-US" dirty="0"/>
              <a:t> </a:t>
            </a:r>
            <a:r>
              <a:rPr lang="en-US" dirty="0" err="1"/>
              <a:t>especificamente</a:t>
            </a:r>
            <a:r>
              <a:rPr lang="en-US" dirty="0"/>
              <a:t> o </a:t>
            </a:r>
            <a:r>
              <a:rPr lang="en-US" dirty="0" err="1"/>
              <a:t>endereço</a:t>
            </a:r>
            <a:r>
              <a:rPr lang="en-US" dirty="0"/>
              <a:t> MAC da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vítima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resulta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desconexão</a:t>
            </a:r>
            <a:r>
              <a:rPr lang="en-US" dirty="0"/>
              <a:t> da </a:t>
            </a:r>
            <a:r>
              <a:rPr lang="en-US" dirty="0" err="1"/>
              <a:t>máquina</a:t>
            </a:r>
            <a:r>
              <a:rPr lang="en-US" dirty="0"/>
              <a:t> </a:t>
            </a:r>
            <a:r>
              <a:rPr lang="en-US" dirty="0" err="1"/>
              <a:t>vítima</a:t>
            </a:r>
            <a:r>
              <a:rPr lang="en-US" dirty="0"/>
              <a:t>, </a:t>
            </a:r>
            <a:r>
              <a:rPr lang="en-US" dirty="0" err="1"/>
              <a:t>tornando</a:t>
            </a:r>
            <a:r>
              <a:rPr lang="en-US" dirty="0"/>
              <a:t> </a:t>
            </a:r>
            <a:r>
              <a:rPr lang="en-US" dirty="0" err="1"/>
              <a:t>este</a:t>
            </a:r>
            <a:r>
              <a:rPr lang="en-US" dirty="0"/>
              <a:t> </a:t>
            </a:r>
            <a:r>
              <a:rPr lang="en-US" dirty="0" err="1"/>
              <a:t>ataque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forma de </a:t>
            </a:r>
            <a:r>
              <a:rPr lang="en-US" dirty="0" err="1"/>
              <a:t>negação</a:t>
            </a:r>
            <a:r>
              <a:rPr lang="en-US" dirty="0"/>
              <a:t> de </a:t>
            </a:r>
            <a:r>
              <a:rPr lang="en-US" dirty="0" err="1"/>
              <a:t>serviço</a:t>
            </a:r>
            <a:r>
              <a:rPr lang="en-US" dirty="0"/>
              <a:t>.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Esses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</a:t>
            </a:r>
            <a:r>
              <a:rPr lang="en-US" dirty="0" err="1"/>
              <a:t>normalmente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usados</a:t>
            </a:r>
            <a:r>
              <a:rPr lang="en-US" dirty="0"/>
              <a:t> </a:t>
            </a:r>
            <a:r>
              <a:rPr lang="en-US" dirty="0" err="1"/>
              <a:t>sozinhos</a:t>
            </a:r>
            <a:r>
              <a:rPr lang="en-US" dirty="0"/>
              <a:t>, mas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sincronia</a:t>
            </a:r>
            <a:r>
              <a:rPr lang="en-US" dirty="0"/>
              <a:t> com outro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ataque</a:t>
            </a:r>
            <a:r>
              <a:rPr lang="en-US" dirty="0"/>
              <a:t>. Por </a:t>
            </a:r>
            <a:r>
              <a:rPr lang="en-US" dirty="0" err="1"/>
              <a:t>exemplo</a:t>
            </a:r>
            <a:r>
              <a:rPr lang="en-US" dirty="0"/>
              <a:t>, se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desassociar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conexão</a:t>
            </a:r>
            <a:r>
              <a:rPr lang="en-US" dirty="0"/>
              <a:t> e </a:t>
            </a:r>
            <a:r>
              <a:rPr lang="en-US" dirty="0" err="1"/>
              <a:t>depois</a:t>
            </a:r>
            <a:r>
              <a:rPr lang="en-US" dirty="0"/>
              <a:t> </a:t>
            </a:r>
            <a:r>
              <a:rPr lang="en-US" dirty="0" err="1"/>
              <a:t>farejar</a:t>
            </a:r>
            <a:r>
              <a:rPr lang="en-US" dirty="0"/>
              <a:t> a </a:t>
            </a:r>
            <a:r>
              <a:rPr lang="en-US" dirty="0" err="1"/>
              <a:t>reconexão</a:t>
            </a:r>
            <a:r>
              <a:rPr lang="en-US" dirty="0"/>
              <a:t>, </a:t>
            </a:r>
            <a:r>
              <a:rPr lang="en-US" dirty="0" err="1"/>
              <a:t>poderá</a:t>
            </a:r>
            <a:r>
              <a:rPr lang="en-US" dirty="0"/>
              <a:t> </a:t>
            </a:r>
            <a:r>
              <a:rPr lang="en-US" dirty="0" err="1"/>
              <a:t>roubar</a:t>
            </a:r>
            <a:r>
              <a:rPr lang="en-US" dirty="0"/>
              <a:t> </a:t>
            </a:r>
            <a:r>
              <a:rPr lang="en-US" dirty="0" err="1"/>
              <a:t>senhas</a:t>
            </a:r>
            <a:r>
              <a:rPr lang="en-US" dirty="0"/>
              <a:t>. </a:t>
            </a:r>
            <a:r>
              <a:rPr lang="en-US" dirty="0" err="1"/>
              <a:t>Depois</a:t>
            </a:r>
            <a:r>
              <a:rPr lang="en-US" dirty="0"/>
              <a:t> que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máquina</a:t>
            </a:r>
            <a:r>
              <a:rPr lang="en-US" dirty="0"/>
              <a:t> for </a:t>
            </a:r>
            <a:r>
              <a:rPr lang="en-US" dirty="0" err="1"/>
              <a:t>desassociada</a:t>
            </a:r>
            <a:r>
              <a:rPr lang="en-US" dirty="0"/>
              <a:t>, o </a:t>
            </a:r>
            <a:r>
              <a:rPr lang="en-US" dirty="0" err="1"/>
              <a:t>usuário</a:t>
            </a:r>
            <a:r>
              <a:rPr lang="en-US" dirty="0"/>
              <a:t> que </a:t>
            </a:r>
            <a:r>
              <a:rPr lang="en-US" dirty="0" err="1"/>
              <a:t>tentar</a:t>
            </a:r>
            <a:r>
              <a:rPr lang="en-US" dirty="0"/>
              <a:t> </a:t>
            </a:r>
            <a:r>
              <a:rPr lang="en-US" dirty="0" err="1"/>
              <a:t>restabelecer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sessão</a:t>
            </a:r>
            <a:r>
              <a:rPr lang="en-US" dirty="0"/>
              <a:t> WPA/WPA2/ WPA3 </a:t>
            </a:r>
            <a:r>
              <a:rPr lang="en-US" dirty="0" err="1"/>
              <a:t>precisará</a:t>
            </a:r>
            <a:r>
              <a:rPr lang="en-US" dirty="0"/>
              <a:t> </a:t>
            </a:r>
            <a:r>
              <a:rPr lang="en-US" dirty="0" err="1"/>
              <a:t>repetir</a:t>
            </a:r>
            <a:r>
              <a:rPr lang="en-US" dirty="0"/>
              <a:t> o handshake de </a:t>
            </a:r>
            <a:r>
              <a:rPr lang="en-US" dirty="0" err="1"/>
              <a:t>quatro</a:t>
            </a:r>
            <a:r>
              <a:rPr lang="en-US" dirty="0"/>
              <a:t> vias. </a:t>
            </a:r>
            <a:br>
              <a:rPr lang="en-US" dirty="0">
                <a:cs typeface="+mn-lt"/>
              </a:rPr>
            </a:br>
            <a:endParaRPr lang="en-US" dirty="0"/>
          </a:p>
          <a:p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dá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hacker a chance de </a:t>
            </a:r>
            <a:r>
              <a:rPr lang="en-US" dirty="0" err="1"/>
              <a:t>farejar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evento</a:t>
            </a:r>
            <a:r>
              <a:rPr lang="en-US" dirty="0"/>
              <a:t>, 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passo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coleta de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necessárias</a:t>
            </a:r>
            <a:r>
              <a:rPr lang="en-US" dirty="0"/>
              <a:t> para um </a:t>
            </a:r>
            <a:r>
              <a:rPr lang="en-US" dirty="0" err="1"/>
              <a:t>ataque</a:t>
            </a:r>
            <a:r>
              <a:rPr lang="en-US" dirty="0"/>
              <a:t> de </a:t>
            </a:r>
            <a:r>
              <a:rPr lang="en-US" dirty="0" err="1"/>
              <a:t>força</a:t>
            </a:r>
            <a:r>
              <a:rPr lang="en-US" dirty="0"/>
              <a:t> </a:t>
            </a:r>
            <a:r>
              <a:rPr lang="en-US" dirty="0" err="1"/>
              <a:t>bruta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de </a:t>
            </a:r>
            <a:r>
              <a:rPr lang="en-US" dirty="0" err="1"/>
              <a:t>quebra</a:t>
            </a:r>
            <a:r>
              <a:rPr lang="en-US" dirty="0"/>
              <a:t> de </a:t>
            </a:r>
            <a:r>
              <a:rPr lang="en-US" dirty="0" err="1"/>
              <a:t>senha</a:t>
            </a:r>
            <a:r>
              <a:rPr lang="en-US" dirty="0"/>
              <a:t> WPA </a:t>
            </a:r>
            <a:r>
              <a:rPr lang="en-US" dirty="0" err="1"/>
              <a:t>baseado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dicionário</a:t>
            </a:r>
            <a:r>
              <a:rPr lang="en-US" dirty="0"/>
              <a:t>. </a:t>
            </a:r>
            <a:r>
              <a:rPr lang="en-US" dirty="0" err="1"/>
              <a:t>Forçar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usuários</a:t>
            </a:r>
            <a:r>
              <a:rPr lang="en-US" dirty="0"/>
              <a:t> a se </a:t>
            </a:r>
            <a:r>
              <a:rPr lang="en-US" dirty="0" err="1"/>
              <a:t>reconectarem</a:t>
            </a:r>
            <a:r>
              <a:rPr lang="en-US" dirty="0"/>
              <a:t> </a:t>
            </a:r>
            <a:r>
              <a:rPr lang="en-US" dirty="0" err="1"/>
              <a:t>cria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chance de </a:t>
            </a:r>
            <a:r>
              <a:rPr lang="en-US" dirty="0" err="1"/>
              <a:t>montar</a:t>
            </a:r>
            <a:r>
              <a:rPr lang="en-US" dirty="0"/>
              <a:t> um </a:t>
            </a:r>
            <a:r>
              <a:rPr lang="en-US" dirty="0" err="1"/>
              <a:t>ataque</a:t>
            </a:r>
            <a:r>
              <a:rPr lang="en-US" dirty="0"/>
              <a:t> man-in-the-middle contra o </a:t>
            </a:r>
            <a:r>
              <a:rPr lang="en-US" dirty="0" err="1"/>
              <a:t>conteúdo</a:t>
            </a:r>
            <a:r>
              <a:rPr lang="en-US" dirty="0"/>
              <a:t> </a:t>
            </a:r>
            <a:r>
              <a:rPr lang="en-US" dirty="0" err="1"/>
              <a:t>fornecido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conexão</a:t>
            </a:r>
            <a:r>
              <a:rPr lang="en-US" dirty="0"/>
              <a:t>. </a:t>
            </a:r>
            <a:r>
              <a:rPr lang="en-US" dirty="0" err="1"/>
              <a:t>Isso</a:t>
            </a:r>
            <a:r>
              <a:rPr lang="en-US" dirty="0"/>
              <a:t> </a:t>
            </a:r>
            <a:r>
              <a:rPr lang="en-US" dirty="0" err="1"/>
              <a:t>foi</a:t>
            </a:r>
            <a:r>
              <a:rPr lang="en-US" dirty="0"/>
              <a:t> </a:t>
            </a:r>
            <a:r>
              <a:rPr lang="en-US" dirty="0" err="1"/>
              <a:t>usado</a:t>
            </a:r>
            <a:r>
              <a:rPr lang="en-US" dirty="0"/>
              <a:t> pela ferramenta </a:t>
            </a:r>
            <a:r>
              <a:rPr lang="en-US" dirty="0" err="1"/>
              <a:t>Wifiphisher</a:t>
            </a:r>
            <a:r>
              <a:rPr lang="en-US" dirty="0"/>
              <a:t> para </a:t>
            </a:r>
            <a:r>
              <a:rPr lang="en-US" dirty="0" err="1"/>
              <a:t>coletar</a:t>
            </a:r>
            <a:r>
              <a:rPr lang="en-US" dirty="0"/>
              <a:t> </a:t>
            </a:r>
            <a:r>
              <a:rPr lang="en-US" dirty="0" err="1"/>
              <a:t>senhas</a:t>
            </a:r>
            <a:r>
              <a:rPr lang="en-US" dirty="0"/>
              <a:t>.</a:t>
            </a:r>
            <a:endParaRPr lang="pt-BR" dirty="0"/>
          </a:p>
          <a:p>
            <a:endParaRPr lang="en-US" dirty="0">
              <a:cs typeface="+mn-lt"/>
            </a:endParaRPr>
          </a:p>
          <a:p>
            <a:r>
              <a:rPr lang="en-US" dirty="0" err="1"/>
              <a:t>Wifiphisher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ferramenta de </a:t>
            </a:r>
            <a:r>
              <a:rPr lang="en-US" dirty="0" err="1"/>
              <a:t>segurança</a:t>
            </a:r>
            <a:r>
              <a:rPr lang="en-US" dirty="0"/>
              <a:t> </a:t>
            </a:r>
            <a:r>
              <a:rPr lang="en-US" dirty="0" err="1"/>
              <a:t>frequentemente</a:t>
            </a:r>
            <a:r>
              <a:rPr lang="en-US" dirty="0"/>
              <a:t> </a:t>
            </a:r>
            <a:r>
              <a:rPr lang="en-US" dirty="0" err="1"/>
              <a:t>usada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Red Team </a:t>
            </a:r>
            <a:r>
              <a:rPr lang="en-US" dirty="0" err="1"/>
              <a:t>em</a:t>
            </a:r>
            <a:r>
              <a:rPr lang="en-US" dirty="0"/>
              <a:t> testes de </a:t>
            </a:r>
            <a:r>
              <a:rPr lang="en-US" dirty="0" err="1"/>
              <a:t>penetração</a:t>
            </a:r>
            <a:r>
              <a:rPr lang="en-US" dirty="0"/>
              <a:t> que </a:t>
            </a:r>
            <a:r>
              <a:rPr lang="en-US" dirty="0" err="1"/>
              <a:t>monta</a:t>
            </a:r>
            <a:r>
              <a:rPr lang="en-US" dirty="0"/>
              <a:t> </a:t>
            </a:r>
            <a:r>
              <a:rPr lang="en-US" dirty="0" err="1"/>
              <a:t>ataques</a:t>
            </a:r>
            <a:r>
              <a:rPr lang="en-US" dirty="0"/>
              <a:t> de phishing </a:t>
            </a:r>
            <a:r>
              <a:rPr lang="en-US" dirty="0" err="1"/>
              <a:t>automatizados</a:t>
            </a:r>
            <a:r>
              <a:rPr lang="en-US" dirty="0"/>
              <a:t> contra redes Wi-Fi para </a:t>
            </a:r>
            <a:r>
              <a:rPr lang="en-US" dirty="0" err="1"/>
              <a:t>obter</a:t>
            </a:r>
            <a:r>
              <a:rPr lang="en-US" dirty="0"/>
              <a:t> </a:t>
            </a:r>
            <a:r>
              <a:rPr lang="en-US" dirty="0" err="1"/>
              <a:t>credenciais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infectar</a:t>
            </a:r>
            <a:r>
              <a:rPr lang="en-US" dirty="0"/>
              <a:t> </a:t>
            </a:r>
            <a:r>
              <a:rPr lang="en-US" dirty="0" err="1"/>
              <a:t>vítimas</a:t>
            </a:r>
            <a:r>
              <a:rPr lang="en-US" dirty="0"/>
              <a:t> com malware.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4901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ISO/IEC 18000, 29167 e 20248 para </a:t>
            </a:r>
            <a:r>
              <a:rPr lang="en-US" sz="1600" i="1" dirty="0"/>
              <a:t>eavesdropping (</a:t>
            </a:r>
            <a:r>
              <a:rPr lang="en-US" sz="1600" i="1" dirty="0" err="1"/>
              <a:t>Escuta</a:t>
            </a:r>
            <a:r>
              <a:rPr lang="en-US" sz="1600" i="1" dirty="0"/>
              <a:t> </a:t>
            </a:r>
            <a:r>
              <a:rPr lang="en-US" sz="1600" i="1" dirty="0" err="1"/>
              <a:t>ou</a:t>
            </a:r>
            <a:r>
              <a:rPr lang="en-US" sz="1600" i="1" dirty="0"/>
              <a:t> espionage)</a:t>
            </a:r>
            <a:endParaRPr lang="en-US" sz="1600" dirty="0"/>
          </a:p>
          <a:p>
            <a:r>
              <a:rPr lang="pt-BR" sz="2400" b="1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Spoofing</a:t>
            </a:r>
            <a:r>
              <a:rPr lang="pt-BR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alguém finge ser um contato ou uma marca que </a:t>
            </a:r>
            <a:r>
              <a:rPr lang="pt-BR" sz="2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vc</a:t>
            </a:r>
            <a:r>
              <a:rPr lang="pt-BR" sz="2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confia</a:t>
            </a:r>
          </a:p>
          <a:p>
            <a:endParaRPr lang="en-US" sz="1600" dirty="0"/>
          </a:p>
          <a:p>
            <a:r>
              <a:rPr lang="en-US" sz="1600" dirty="0"/>
              <a:t>As </a:t>
            </a:r>
            <a:r>
              <a:rPr lang="en-US" sz="1600" dirty="0" err="1"/>
              <a:t>etiquetas</a:t>
            </a:r>
            <a:r>
              <a:rPr lang="en-US" sz="1600" dirty="0"/>
              <a:t> de </a:t>
            </a:r>
            <a:r>
              <a:rPr lang="en-US" sz="1600" b="1" dirty="0" err="1"/>
              <a:t>identificação</a:t>
            </a:r>
            <a:r>
              <a:rPr lang="en-US" sz="1600" b="1" dirty="0"/>
              <a:t>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/>
              <a:t>radiofrequência</a:t>
            </a:r>
            <a:r>
              <a:rPr lang="en-US" sz="1600" b="1" dirty="0"/>
              <a:t> (RFID)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usadas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ampla</a:t>
            </a:r>
            <a:r>
              <a:rPr lang="en-US" sz="1600" dirty="0"/>
              <a:t> </a:t>
            </a:r>
            <a:r>
              <a:rPr lang="en-US" sz="1600" dirty="0" err="1"/>
              <a:t>variedade</a:t>
            </a:r>
            <a:r>
              <a:rPr lang="en-US" sz="1600" dirty="0"/>
              <a:t> de </a:t>
            </a:r>
            <a:r>
              <a:rPr lang="en-US" sz="1600" dirty="0" err="1"/>
              <a:t>casos</a:t>
            </a:r>
            <a:r>
              <a:rPr lang="en-US" sz="1600" dirty="0"/>
              <a:t> de </a:t>
            </a:r>
            <a:r>
              <a:rPr lang="en-US" sz="1600" dirty="0" err="1"/>
              <a:t>uso</a:t>
            </a:r>
            <a:r>
              <a:rPr lang="en-US" sz="1600" dirty="0"/>
              <a:t>. De </a:t>
            </a:r>
            <a:r>
              <a:rPr lang="en-US" sz="1600" dirty="0" err="1"/>
              <a:t>dispositivos</a:t>
            </a:r>
            <a:r>
              <a:rPr lang="en-US" sz="1600" dirty="0"/>
              <a:t> de </a:t>
            </a:r>
            <a:r>
              <a:rPr lang="en-US" sz="1600" dirty="0" err="1"/>
              <a:t>rastreamento</a:t>
            </a:r>
            <a:r>
              <a:rPr lang="en-US" sz="1600" dirty="0"/>
              <a:t> a </a:t>
            </a:r>
            <a:r>
              <a:rPr lang="en-US" sz="1600" dirty="0" err="1"/>
              <a:t>chaves</a:t>
            </a:r>
            <a:r>
              <a:rPr lang="en-US" sz="1600" dirty="0"/>
              <a:t>, a </a:t>
            </a:r>
            <a:r>
              <a:rPr lang="en-US" sz="1600" dirty="0" err="1"/>
              <a:t>serialização</a:t>
            </a:r>
            <a:r>
              <a:rPr lang="en-US" sz="1600" dirty="0"/>
              <a:t> </a:t>
            </a:r>
            <a:r>
              <a:rPr lang="en-US" sz="1600" dirty="0" err="1"/>
              <a:t>exclusiva</a:t>
            </a:r>
            <a:r>
              <a:rPr lang="en-US" sz="1600" dirty="0"/>
              <a:t> </a:t>
            </a:r>
            <a:r>
              <a:rPr lang="en-US" sz="1600" dirty="0" err="1"/>
              <a:t>desses</a:t>
            </a:r>
            <a:r>
              <a:rPr lang="en-US" sz="1600" dirty="0"/>
              <a:t> </a:t>
            </a:r>
            <a:r>
              <a:rPr lang="en-US" sz="1600" dirty="0" err="1"/>
              <a:t>dispositivos</a:t>
            </a:r>
            <a:r>
              <a:rPr lang="en-US" sz="1600" dirty="0"/>
              <a:t> </a:t>
            </a:r>
            <a:r>
              <a:rPr lang="en-US" sz="1600" dirty="0" err="1"/>
              <a:t>remotamente</a:t>
            </a:r>
            <a:r>
              <a:rPr lang="en-US" sz="1600" dirty="0"/>
              <a:t> </a:t>
            </a:r>
            <a:r>
              <a:rPr lang="en-US" sz="1600" dirty="0" err="1"/>
              <a:t>sensíveis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tornou</a:t>
            </a:r>
            <a:r>
              <a:rPr lang="en-US" sz="1600" dirty="0"/>
              <a:t> </a:t>
            </a:r>
            <a:r>
              <a:rPr lang="en-US" sz="1600" dirty="0" err="1"/>
              <a:t>úteis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ampla</a:t>
            </a:r>
            <a:r>
              <a:rPr lang="en-US" sz="1600" dirty="0"/>
              <a:t> </a:t>
            </a:r>
            <a:r>
              <a:rPr lang="en-US" sz="1600" dirty="0" err="1"/>
              <a:t>variedade</a:t>
            </a:r>
            <a:r>
              <a:rPr lang="en-US" sz="1600" dirty="0"/>
              <a:t> de </a:t>
            </a:r>
            <a:r>
              <a:rPr lang="en-US" sz="1600" dirty="0" err="1"/>
              <a:t>aplicações</a:t>
            </a:r>
            <a:r>
              <a:rPr lang="en-US" sz="1600" dirty="0"/>
              <a:t>. </a:t>
            </a:r>
            <a:endParaRPr lang="pt-BR" sz="1600" dirty="0"/>
          </a:p>
          <a:p>
            <a:endParaRPr lang="pt-BR" sz="1600" dirty="0"/>
          </a:p>
          <a:p>
            <a:r>
              <a:rPr lang="en-US" sz="1600" dirty="0"/>
              <a:t>As </a:t>
            </a:r>
            <a:r>
              <a:rPr lang="en-US" sz="1600" dirty="0" err="1"/>
              <a:t>etiquetas</a:t>
            </a:r>
            <a:r>
              <a:rPr lang="en-US" sz="1600" dirty="0"/>
              <a:t> RFID </a:t>
            </a:r>
            <a:r>
              <a:rPr lang="en-US" sz="1600" dirty="0" err="1"/>
              <a:t>vêm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várias</a:t>
            </a:r>
            <a:r>
              <a:rPr lang="en-US" sz="1600" dirty="0"/>
              <a:t> </a:t>
            </a:r>
            <a:r>
              <a:rPr lang="en-US" sz="1600" dirty="0" err="1"/>
              <a:t>formas</a:t>
            </a:r>
            <a:r>
              <a:rPr lang="en-US" sz="1600" dirty="0"/>
              <a:t> </a:t>
            </a:r>
            <a:r>
              <a:rPr lang="en-US" sz="1600" dirty="0" err="1"/>
              <a:t>diferentes</a:t>
            </a:r>
            <a:r>
              <a:rPr lang="en-US" sz="1600" dirty="0"/>
              <a:t> e </a:t>
            </a:r>
            <a:r>
              <a:rPr lang="en-US" sz="1600" dirty="0" err="1"/>
              <a:t>podem</a:t>
            </a:r>
            <a:r>
              <a:rPr lang="en-US" sz="1600" dirty="0"/>
              <a:t> ser </a:t>
            </a:r>
            <a:r>
              <a:rPr lang="en-US" sz="1600" dirty="0" err="1"/>
              <a:t>classificadas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ativas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passivas</a:t>
            </a:r>
            <a:r>
              <a:rPr lang="en-US" sz="1600" dirty="0"/>
              <a:t>. As </a:t>
            </a:r>
            <a:r>
              <a:rPr lang="en-US" sz="1600" dirty="0" err="1"/>
              <a:t>etiquetas</a:t>
            </a:r>
            <a:r>
              <a:rPr lang="en-US" sz="1600" dirty="0"/>
              <a:t> </a:t>
            </a:r>
            <a:r>
              <a:rPr lang="en-US" sz="1600" dirty="0" err="1"/>
              <a:t>ativas</a:t>
            </a:r>
            <a:r>
              <a:rPr lang="en-US" sz="1600" dirty="0"/>
              <a:t> </a:t>
            </a:r>
            <a:r>
              <a:rPr lang="en-US" sz="1600" dirty="0" err="1"/>
              <a:t>têm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fonte</a:t>
            </a:r>
            <a:r>
              <a:rPr lang="en-US" sz="1600" dirty="0"/>
              <a:t> de </a:t>
            </a:r>
            <a:r>
              <a:rPr lang="en-US" sz="1600" dirty="0" err="1"/>
              <a:t>energia</a:t>
            </a:r>
            <a:r>
              <a:rPr lang="en-US" sz="1600" dirty="0"/>
              <a:t>, </a:t>
            </a:r>
            <a:r>
              <a:rPr lang="en-US" sz="1600" dirty="0" err="1"/>
              <a:t>enquanto</a:t>
            </a:r>
            <a:r>
              <a:rPr lang="en-US" sz="1600" dirty="0"/>
              <a:t> as </a:t>
            </a:r>
            <a:r>
              <a:rPr lang="en-US" sz="1600" dirty="0" err="1"/>
              <a:t>etiquetas</a:t>
            </a:r>
            <a:r>
              <a:rPr lang="en-US" sz="1600" dirty="0"/>
              <a:t> </a:t>
            </a:r>
            <a:r>
              <a:rPr lang="en-US" sz="1600" dirty="0" err="1"/>
              <a:t>passivas</a:t>
            </a:r>
            <a:r>
              <a:rPr lang="en-US" sz="1600" dirty="0"/>
              <a:t> </a:t>
            </a:r>
            <a:r>
              <a:rPr lang="en-US" sz="1600" dirty="0" err="1"/>
              <a:t>utilizam</a:t>
            </a:r>
            <a:r>
              <a:rPr lang="en-US" sz="1600" dirty="0"/>
              <a:t> a </a:t>
            </a:r>
            <a:r>
              <a:rPr lang="en-US" sz="1600" dirty="0" err="1"/>
              <a:t>energia</a:t>
            </a:r>
            <a:r>
              <a:rPr lang="en-US" sz="1600" dirty="0"/>
              <a:t> de RF </a:t>
            </a:r>
            <a:r>
              <a:rPr lang="en-US" sz="1600" dirty="0" err="1"/>
              <a:t>transmitida</a:t>
            </a:r>
            <a:r>
              <a:rPr lang="en-US" sz="1600" dirty="0"/>
              <a:t> a </a:t>
            </a:r>
            <a:r>
              <a:rPr lang="en-US" sz="1600" dirty="0" err="1"/>
              <a:t>elas</a:t>
            </a:r>
            <a:r>
              <a:rPr lang="en-US" sz="1600" dirty="0"/>
              <a:t> para </a:t>
            </a:r>
            <a:r>
              <a:rPr lang="en-US" sz="1600" dirty="0" err="1"/>
              <a:t>alimentação</a:t>
            </a:r>
            <a:r>
              <a:rPr lang="en-US" sz="1600" dirty="0"/>
              <a:t>. As </a:t>
            </a:r>
            <a:r>
              <a:rPr lang="en-US" sz="1600" dirty="0" err="1"/>
              <a:t>etiquetas</a:t>
            </a:r>
            <a:r>
              <a:rPr lang="en-US" sz="1600" dirty="0"/>
              <a:t> RFID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usadas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meio</a:t>
            </a:r>
            <a:r>
              <a:rPr lang="en-US" sz="1600" dirty="0"/>
              <a:t> de </a:t>
            </a:r>
            <a:r>
              <a:rPr lang="en-US" sz="1600" dirty="0" err="1"/>
              <a:t>identificação</a:t>
            </a:r>
            <a:r>
              <a:rPr lang="en-US" sz="1600" dirty="0"/>
              <a:t> e </a:t>
            </a:r>
            <a:r>
              <a:rPr lang="en-US" sz="1600" dirty="0" err="1"/>
              <a:t>têm</a:t>
            </a:r>
            <a:r>
              <a:rPr lang="en-US" sz="1600" dirty="0"/>
              <a:t> a </a:t>
            </a:r>
            <a:r>
              <a:rPr lang="en-US" sz="1600" dirty="0" err="1"/>
              <a:t>vantagem</a:t>
            </a:r>
            <a:r>
              <a:rPr lang="en-US" sz="1600" dirty="0"/>
              <a:t> </a:t>
            </a:r>
            <a:r>
              <a:rPr lang="en-US" sz="1600" dirty="0" err="1"/>
              <a:t>sobre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códigos</a:t>
            </a:r>
            <a:r>
              <a:rPr lang="en-US" sz="1600" dirty="0"/>
              <a:t> de barras, pois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precisam</a:t>
            </a:r>
            <a:r>
              <a:rPr lang="en-US" sz="1600" dirty="0"/>
              <a:t> ser </a:t>
            </a:r>
            <a:r>
              <a:rPr lang="en-US" sz="1600" dirty="0" err="1"/>
              <a:t>visíveis</a:t>
            </a:r>
            <a:r>
              <a:rPr lang="en-US" sz="1600" dirty="0"/>
              <a:t>, </a:t>
            </a:r>
            <a:r>
              <a:rPr lang="en-US" sz="1600" dirty="0" err="1"/>
              <a:t>apenas</a:t>
            </a:r>
            <a:r>
              <a:rPr lang="en-US" sz="1600" dirty="0"/>
              <a:t> </a:t>
            </a:r>
            <a:r>
              <a:rPr lang="en-US" sz="1600" dirty="0" err="1"/>
              <a:t>dentro</a:t>
            </a:r>
            <a:r>
              <a:rPr lang="en-US" sz="1600" dirty="0"/>
              <a:t> do </a:t>
            </a:r>
            <a:r>
              <a:rPr lang="en-US" sz="1600" dirty="0" err="1"/>
              <a:t>alcance</a:t>
            </a:r>
            <a:r>
              <a:rPr lang="en-US" sz="1600" dirty="0"/>
              <a:t> das </a:t>
            </a:r>
            <a:r>
              <a:rPr lang="en-US" sz="1600" dirty="0" err="1"/>
              <a:t>ondas</a:t>
            </a:r>
            <a:r>
              <a:rPr lang="en-US" sz="1600" dirty="0"/>
              <a:t> de </a:t>
            </a:r>
            <a:r>
              <a:rPr lang="en-US" sz="1600" dirty="0" err="1"/>
              <a:t>rádio</a:t>
            </a:r>
            <a:r>
              <a:rPr lang="en-US" sz="1600" dirty="0"/>
              <a:t> (</a:t>
            </a:r>
            <a:r>
              <a:rPr lang="en-US" sz="1600" dirty="0" err="1"/>
              <a:t>alguns</a:t>
            </a:r>
            <a:r>
              <a:rPr lang="en-US" sz="1600" dirty="0"/>
              <a:t> </a:t>
            </a:r>
            <a:r>
              <a:rPr lang="en-US" sz="1600" dirty="0" err="1"/>
              <a:t>centímetros</a:t>
            </a:r>
            <a:r>
              <a:rPr lang="en-US" sz="1600" dirty="0"/>
              <a:t> </a:t>
            </a:r>
            <a:r>
              <a:rPr lang="en-US" sz="1600" dirty="0" err="1"/>
              <a:t>até</a:t>
            </a:r>
            <a:r>
              <a:rPr lang="en-US" sz="1600" dirty="0"/>
              <a:t> 200 metros, </a:t>
            </a:r>
            <a:r>
              <a:rPr lang="en-US" sz="1600" dirty="0" err="1"/>
              <a:t>dependendo</a:t>
            </a:r>
            <a:r>
              <a:rPr lang="en-US" sz="1600" dirty="0"/>
              <a:t> do </a:t>
            </a:r>
            <a:r>
              <a:rPr lang="en-US" sz="1600" dirty="0" err="1"/>
              <a:t>tipo</a:t>
            </a:r>
            <a:r>
              <a:rPr lang="en-US" sz="1600" dirty="0"/>
              <a:t> de tag). As </a:t>
            </a:r>
            <a:r>
              <a:rPr lang="en-US" sz="1600" dirty="0" err="1"/>
              <a:t>etiquetas</a:t>
            </a:r>
            <a:r>
              <a:rPr lang="en-US" sz="1600" dirty="0"/>
              <a:t> RFID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usadas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diversas</a:t>
            </a:r>
            <a:r>
              <a:rPr lang="en-US" sz="1600" dirty="0"/>
              <a:t> </a:t>
            </a:r>
            <a:r>
              <a:rPr lang="en-US" sz="1600" dirty="0" err="1"/>
              <a:t>situações</a:t>
            </a:r>
            <a:r>
              <a:rPr lang="en-US" sz="1600" dirty="0"/>
              <a:t> de </a:t>
            </a:r>
            <a:r>
              <a:rPr lang="en-US" sz="1600" dirty="0" err="1"/>
              <a:t>segurança</a:t>
            </a:r>
            <a:r>
              <a:rPr lang="en-US" sz="1600" dirty="0"/>
              <a:t>, </a:t>
            </a:r>
            <a:r>
              <a:rPr lang="en-US" sz="1600" dirty="0" err="1"/>
              <a:t>incluindo</a:t>
            </a:r>
            <a:r>
              <a:rPr lang="en-US" sz="1600" dirty="0"/>
              <a:t> </a:t>
            </a:r>
            <a:r>
              <a:rPr lang="en-US" sz="1600" dirty="0" err="1"/>
              <a:t>sistemas</a:t>
            </a:r>
            <a:r>
              <a:rPr lang="en-US" sz="1600" dirty="0"/>
              <a:t> de </a:t>
            </a:r>
            <a:r>
              <a:rPr lang="en-US" sz="1600" dirty="0" err="1"/>
              <a:t>identificação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contato</a:t>
            </a:r>
            <a:r>
              <a:rPr lang="en-US" sz="1600" dirty="0"/>
              <a:t>, </a:t>
            </a:r>
            <a:r>
              <a:rPr lang="en-US" sz="1600" dirty="0" err="1"/>
              <a:t>como</a:t>
            </a:r>
            <a:r>
              <a:rPr lang="en-US" sz="1600" dirty="0"/>
              <a:t> </a:t>
            </a:r>
            <a:r>
              <a:rPr lang="en-US" sz="1600" dirty="0" err="1"/>
              <a:t>cartões</a:t>
            </a:r>
            <a:r>
              <a:rPr lang="en-US" sz="1600" dirty="0"/>
              <a:t> </a:t>
            </a:r>
            <a:r>
              <a:rPr lang="en-US" sz="1600" dirty="0" err="1"/>
              <a:t>inteligentes</a:t>
            </a:r>
            <a:r>
              <a:rPr lang="en-US" sz="1600" dirty="0"/>
              <a:t>.</a:t>
            </a:r>
            <a:br>
              <a:rPr lang="en-US" sz="1600" dirty="0">
                <a:cs typeface="+mn-lt"/>
              </a:rPr>
            </a:br>
            <a:endParaRPr lang="en-US" sz="1600" dirty="0">
              <a:ea typeface="Calibri"/>
              <a:cs typeface="Calibri"/>
            </a:endParaRPr>
          </a:p>
          <a:p>
            <a:r>
              <a:rPr lang="en-US" sz="1600" dirty="0" err="1"/>
              <a:t>Elas</a:t>
            </a:r>
            <a:r>
              <a:rPr lang="en-US" sz="1600" dirty="0"/>
              <a:t> </a:t>
            </a:r>
            <a:r>
              <a:rPr lang="en-US" sz="1600" dirty="0" err="1"/>
              <a:t>têm</a:t>
            </a:r>
            <a:r>
              <a:rPr lang="en-US" sz="1600" dirty="0"/>
              <a:t> </a:t>
            </a:r>
            <a:r>
              <a:rPr lang="en-US" sz="1600" dirty="0" err="1"/>
              <a:t>várias</a:t>
            </a:r>
            <a:r>
              <a:rPr lang="en-US" sz="1600" dirty="0"/>
              <a:t> </a:t>
            </a:r>
            <a:r>
              <a:rPr lang="en-US" sz="1600" dirty="0" err="1"/>
              <a:t>preocupações</a:t>
            </a:r>
            <a:r>
              <a:rPr lang="en-US" sz="1600" dirty="0"/>
              <a:t> de </a:t>
            </a:r>
            <a:r>
              <a:rPr lang="en-US" sz="1600" dirty="0" err="1"/>
              <a:t>segurança</a:t>
            </a:r>
            <a:r>
              <a:rPr lang="en-US" sz="1600" dirty="0"/>
              <a:t>.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primeiro</a:t>
            </a:r>
            <a:r>
              <a:rPr lang="en-US" sz="1600" dirty="0"/>
              <a:t> </a:t>
            </a:r>
            <a:r>
              <a:rPr lang="en-US" sz="1600" dirty="0" err="1"/>
              <a:t>lugar</a:t>
            </a:r>
            <a:r>
              <a:rPr lang="en-US" sz="1600" dirty="0"/>
              <a:t>,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estarem</a:t>
            </a:r>
            <a:r>
              <a:rPr lang="en-US" sz="1600" dirty="0"/>
              <a:t> </a:t>
            </a:r>
            <a:r>
              <a:rPr lang="en-US" sz="1600" dirty="0" err="1"/>
              <a:t>conectados</a:t>
            </a:r>
            <a:r>
              <a:rPr lang="en-US" sz="1600" dirty="0"/>
              <a:t> via </a:t>
            </a:r>
            <a:r>
              <a:rPr lang="en-US" sz="1600" dirty="0" err="1"/>
              <a:t>energia</a:t>
            </a:r>
            <a:r>
              <a:rPr lang="en-US" sz="1600" dirty="0"/>
              <a:t> de RF, a </a:t>
            </a:r>
            <a:r>
              <a:rPr lang="en-US" sz="1600" dirty="0" err="1"/>
              <a:t>segurança</a:t>
            </a:r>
            <a:r>
              <a:rPr lang="en-US" sz="1600" dirty="0"/>
              <a:t> </a:t>
            </a:r>
            <a:r>
              <a:rPr lang="en-US" sz="1600" dirty="0" err="1"/>
              <a:t>física</a:t>
            </a:r>
            <a:r>
              <a:rPr lang="en-US" sz="1600" dirty="0"/>
              <a:t> é um </a:t>
            </a:r>
            <a:r>
              <a:rPr lang="en-US" sz="1600" dirty="0" err="1"/>
              <a:t>desafio</a:t>
            </a:r>
            <a:r>
              <a:rPr lang="en-US" sz="1600" dirty="0"/>
              <a:t>. A </a:t>
            </a:r>
            <a:r>
              <a:rPr lang="en-US" sz="1600" dirty="0" err="1"/>
              <a:t>segurança</a:t>
            </a:r>
            <a:r>
              <a:rPr lang="en-US" sz="1600" dirty="0"/>
              <a:t> é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questão</a:t>
            </a:r>
            <a:r>
              <a:rPr lang="en-US" sz="1600" dirty="0"/>
              <a:t> </a:t>
            </a:r>
            <a:r>
              <a:rPr lang="en-US" sz="1600" dirty="0" err="1"/>
              <a:t>importante</a:t>
            </a:r>
            <a:r>
              <a:rPr lang="en-US" sz="1600" dirty="0"/>
              <a:t> para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sistemas</a:t>
            </a:r>
            <a:r>
              <a:rPr lang="en-US" sz="1600" dirty="0"/>
              <a:t> de </a:t>
            </a:r>
            <a:r>
              <a:rPr lang="en-US" sz="1600" dirty="0" err="1"/>
              <a:t>etiquetas</a:t>
            </a:r>
            <a:r>
              <a:rPr lang="en-US" sz="1600" dirty="0"/>
              <a:t> RFID, pois </a:t>
            </a:r>
            <a:r>
              <a:rPr lang="en-US" sz="1600" dirty="0" err="1"/>
              <a:t>constituem</a:t>
            </a:r>
            <a:r>
              <a:rPr lang="en-US" sz="1600" dirty="0"/>
              <a:t> um </a:t>
            </a:r>
            <a:r>
              <a:rPr lang="en-US" sz="1600" dirty="0" err="1"/>
              <a:t>meio</a:t>
            </a:r>
            <a:r>
              <a:rPr lang="en-US" sz="1600" dirty="0"/>
              <a:t> de </a:t>
            </a:r>
            <a:r>
              <a:rPr lang="en-US" sz="1600" dirty="0" err="1"/>
              <a:t>identificação</a:t>
            </a:r>
            <a:r>
              <a:rPr lang="en-US" sz="1600" dirty="0"/>
              <a:t>, </a:t>
            </a:r>
            <a:r>
              <a:rPr lang="en-US" sz="1600" dirty="0" err="1"/>
              <a:t>havendo</a:t>
            </a:r>
            <a:r>
              <a:rPr lang="en-US" sz="1600" dirty="0"/>
              <a:t> a </a:t>
            </a:r>
            <a:r>
              <a:rPr lang="en-US" sz="1600" dirty="0" err="1"/>
              <a:t>necessidade</a:t>
            </a:r>
            <a:r>
              <a:rPr lang="en-US" sz="1600" dirty="0"/>
              <a:t> de </a:t>
            </a:r>
            <a:r>
              <a:rPr lang="en-US" sz="1600" dirty="0" err="1"/>
              <a:t>autenticação</a:t>
            </a:r>
            <a:r>
              <a:rPr lang="en-US" sz="1600" dirty="0"/>
              <a:t> e </a:t>
            </a:r>
            <a:r>
              <a:rPr lang="en-US" sz="1600" dirty="0" err="1"/>
              <a:t>confidencialidade</a:t>
            </a:r>
            <a:r>
              <a:rPr lang="en-US" sz="1600" dirty="0"/>
              <a:t> das </a:t>
            </a:r>
            <a:r>
              <a:rPr lang="en-US" sz="1600" dirty="0" err="1"/>
              <a:t>transferências</a:t>
            </a:r>
            <a:r>
              <a:rPr lang="en-US" sz="1600" dirty="0"/>
              <a:t> de dados. </a:t>
            </a:r>
            <a:r>
              <a:rPr lang="en-US" sz="1600" dirty="0" err="1"/>
              <a:t>Vários</a:t>
            </a:r>
            <a:r>
              <a:rPr lang="en-US" sz="1600" dirty="0"/>
              <a:t> </a:t>
            </a:r>
            <a:r>
              <a:rPr lang="en-US" sz="1600" dirty="0" err="1"/>
              <a:t>padrões</a:t>
            </a:r>
            <a:r>
              <a:rPr lang="en-US" sz="1600" dirty="0"/>
              <a:t> </a:t>
            </a:r>
            <a:r>
              <a:rPr lang="en-US" sz="1600" dirty="0" err="1"/>
              <a:t>estão</a:t>
            </a:r>
            <a:r>
              <a:rPr lang="en-US" sz="1600" dirty="0"/>
              <a:t> </a:t>
            </a:r>
            <a:r>
              <a:rPr lang="en-US" sz="1600" dirty="0" err="1"/>
              <a:t>associados</a:t>
            </a:r>
            <a:r>
              <a:rPr lang="en-US" sz="1600" dirty="0"/>
              <a:t> à </a:t>
            </a:r>
            <a:r>
              <a:rPr lang="en-US" sz="1600" dirty="0" err="1"/>
              <a:t>segurança</a:t>
            </a:r>
            <a:r>
              <a:rPr lang="en-US" sz="1600" dirty="0"/>
              <a:t> do </a:t>
            </a:r>
            <a:r>
              <a:rPr lang="en-US" sz="1600" dirty="0" err="1"/>
              <a:t>fluxo</a:t>
            </a:r>
            <a:r>
              <a:rPr lang="en-US" sz="1600" dirty="0"/>
              <a:t> de dados RFID, </a:t>
            </a:r>
            <a:r>
              <a:rPr lang="en-US" sz="1600" dirty="0" err="1"/>
              <a:t>incluindo</a:t>
            </a:r>
            <a:r>
              <a:rPr lang="en-US" sz="1600" dirty="0"/>
              <a:t> ISO/IEC 18000 e ISO/IEC 29167 para </a:t>
            </a:r>
            <a:r>
              <a:rPr lang="en-US" sz="1600" dirty="0" err="1"/>
              <a:t>métodos</a:t>
            </a:r>
            <a:r>
              <a:rPr lang="en-US" sz="1600" dirty="0"/>
              <a:t> de </a:t>
            </a:r>
            <a:r>
              <a:rPr lang="en-US" sz="1600" dirty="0" err="1"/>
              <a:t>criptografia</a:t>
            </a:r>
            <a:r>
              <a:rPr lang="en-US" sz="1600" dirty="0"/>
              <a:t> para </a:t>
            </a:r>
            <a:r>
              <a:rPr lang="en-US" sz="1600" dirty="0" err="1"/>
              <a:t>oferecer</a:t>
            </a:r>
            <a:r>
              <a:rPr lang="en-US" sz="1600" dirty="0"/>
              <a:t> </a:t>
            </a:r>
            <a:r>
              <a:rPr lang="en-US" sz="1600" dirty="0" err="1"/>
              <a:t>suporte</a:t>
            </a:r>
            <a:r>
              <a:rPr lang="en-US" sz="1600" dirty="0"/>
              <a:t> a </a:t>
            </a:r>
            <a:r>
              <a:rPr lang="en-US" sz="1600" dirty="0" err="1"/>
              <a:t>confidencialidade</a:t>
            </a:r>
            <a:r>
              <a:rPr lang="en-US" sz="1600" dirty="0"/>
              <a:t>,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rastreabilidade</a:t>
            </a:r>
            <a:r>
              <a:rPr lang="en-US" sz="1600" dirty="0"/>
              <a:t>, </a:t>
            </a:r>
            <a:r>
              <a:rPr lang="en-US" sz="1600" dirty="0" err="1"/>
              <a:t>autenticação</a:t>
            </a:r>
            <a:r>
              <a:rPr lang="en-US" sz="1600" dirty="0"/>
              <a:t> de </a:t>
            </a:r>
            <a:r>
              <a:rPr lang="en-US" sz="1600" dirty="0" err="1"/>
              <a:t>etiquetas</a:t>
            </a:r>
            <a:r>
              <a:rPr lang="en-US" sz="1600" dirty="0"/>
              <a:t> e </a:t>
            </a:r>
            <a:r>
              <a:rPr lang="en-US" sz="1600" dirty="0" err="1"/>
              <a:t>leitores</a:t>
            </a:r>
            <a:r>
              <a:rPr lang="en-US" sz="1600" dirty="0"/>
              <a:t> e </a:t>
            </a:r>
            <a:r>
              <a:rPr lang="en-US" sz="1600" dirty="0" err="1"/>
              <a:t>privacidade</a:t>
            </a:r>
            <a:r>
              <a:rPr lang="en-US" sz="1600" dirty="0"/>
              <a:t> over-the-air, </a:t>
            </a:r>
            <a:r>
              <a:rPr lang="en-US" sz="1600" dirty="0" err="1"/>
              <a:t>enquanto</a:t>
            </a:r>
            <a:r>
              <a:rPr lang="en-US" sz="1600" dirty="0"/>
              <a:t> a ISO/IEC 20248 </a:t>
            </a:r>
            <a:r>
              <a:rPr lang="en-US" sz="1600" dirty="0" err="1"/>
              <a:t>especifica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estrutura</a:t>
            </a:r>
            <a:r>
              <a:rPr lang="en-US" sz="1600" dirty="0"/>
              <a:t> de dados de </a:t>
            </a:r>
            <a:r>
              <a:rPr lang="en-US" sz="1600" dirty="0" err="1"/>
              <a:t>assinatura</a:t>
            </a:r>
            <a:r>
              <a:rPr lang="en-US" sz="1600" dirty="0"/>
              <a:t> digital para </a:t>
            </a:r>
            <a:r>
              <a:rPr lang="en-US" sz="1600" dirty="0" err="1"/>
              <a:t>uso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sistemas</a:t>
            </a:r>
            <a:r>
              <a:rPr lang="en-US" sz="1600" dirty="0"/>
              <a:t> RFID.</a:t>
            </a:r>
            <a:endParaRPr lang="pt-BR" sz="1600" dirty="0"/>
          </a:p>
          <a:p>
            <a:br>
              <a:rPr lang="en-US" sz="1600" dirty="0"/>
            </a:br>
            <a:r>
              <a:rPr lang="en-US" sz="1600" dirty="0" err="1"/>
              <a:t>Vários</a:t>
            </a:r>
            <a:r>
              <a:rPr lang="en-US" sz="1600" dirty="0"/>
              <a:t> </a:t>
            </a:r>
            <a:r>
              <a:rPr lang="en-US" sz="1600" dirty="0" err="1"/>
              <a:t>tipos</a:t>
            </a:r>
            <a:r>
              <a:rPr lang="en-US" sz="1600" dirty="0"/>
              <a:t> de </a:t>
            </a:r>
            <a:r>
              <a:rPr lang="en-US" sz="1600" dirty="0" err="1"/>
              <a:t>ataques</a:t>
            </a:r>
            <a:r>
              <a:rPr lang="en-US" sz="1600" dirty="0"/>
              <a:t> </a:t>
            </a:r>
            <a:r>
              <a:rPr lang="en-US" sz="1600" dirty="0" err="1"/>
              <a:t>diferentes</a:t>
            </a:r>
            <a:r>
              <a:rPr lang="en-US" sz="1600" dirty="0"/>
              <a:t> </a:t>
            </a:r>
            <a:r>
              <a:rPr lang="en-US" sz="1600" dirty="0" err="1"/>
              <a:t>podem</a:t>
            </a:r>
            <a:r>
              <a:rPr lang="en-US" sz="1600" dirty="0"/>
              <a:t> ser </a:t>
            </a:r>
            <a:r>
              <a:rPr lang="en-US" sz="1600" dirty="0" err="1"/>
              <a:t>realizados</a:t>
            </a:r>
            <a:r>
              <a:rPr lang="en-US" sz="1600" dirty="0"/>
              <a:t> contra </a:t>
            </a:r>
            <a:r>
              <a:rPr lang="en-US" sz="1600" dirty="0" err="1"/>
              <a:t>sistemas</a:t>
            </a:r>
            <a:r>
              <a:rPr lang="en-US" sz="1600" dirty="0"/>
              <a:t> RFID:</a:t>
            </a:r>
            <a:endParaRPr lang="pt-BR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Contra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próprios</a:t>
            </a:r>
            <a:r>
              <a:rPr lang="en-US" sz="1600" dirty="0"/>
              <a:t> </a:t>
            </a:r>
            <a:r>
              <a:rPr lang="en-US" sz="1600" dirty="0" err="1"/>
              <a:t>dispositivos</a:t>
            </a:r>
            <a:r>
              <a:rPr lang="en-US" sz="1600" dirty="0"/>
              <a:t> RFID (</a:t>
            </a:r>
            <a:r>
              <a:rPr lang="en-US" sz="1600" dirty="0" err="1"/>
              <a:t>os</a:t>
            </a:r>
            <a:r>
              <a:rPr lang="en-US" sz="1600" dirty="0"/>
              <a:t> chips e </a:t>
            </a:r>
            <a:r>
              <a:rPr lang="en-US" sz="1600" dirty="0" err="1"/>
              <a:t>leitores</a:t>
            </a:r>
            <a:r>
              <a:rPr lang="en-US" sz="1600" dirty="0"/>
              <a:t>);</a:t>
            </a:r>
            <a:endParaRPr lang="pt-BR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Contra o canal de </a:t>
            </a:r>
            <a:r>
              <a:rPr lang="en-US" sz="1600" dirty="0" err="1"/>
              <a:t>comunicação</a:t>
            </a:r>
            <a:r>
              <a:rPr lang="en-US" sz="1600" dirty="0"/>
              <a:t> entre o </a:t>
            </a:r>
            <a:r>
              <a:rPr lang="en-US" sz="1600" dirty="0" err="1"/>
              <a:t>dispositivo</a:t>
            </a:r>
            <a:r>
              <a:rPr lang="en-US" sz="1600" dirty="0"/>
              <a:t> e o </a:t>
            </a:r>
            <a:r>
              <a:rPr lang="en-US" sz="1600" dirty="0" err="1"/>
              <a:t>leitor</a:t>
            </a:r>
            <a:r>
              <a:rPr lang="en-US" sz="1600" dirty="0"/>
              <a:t>;</a:t>
            </a:r>
            <a:endParaRPr lang="pt-BR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Contra o </a:t>
            </a:r>
            <a:r>
              <a:rPr lang="en-US" sz="1600" dirty="0" err="1"/>
              <a:t>leitor</a:t>
            </a:r>
            <a:r>
              <a:rPr lang="en-US" sz="1600" dirty="0"/>
              <a:t> e </a:t>
            </a:r>
            <a:r>
              <a:rPr lang="en-US" sz="1600" dirty="0" err="1"/>
              <a:t>sistema</a:t>
            </a:r>
            <a:r>
              <a:rPr lang="en-US" sz="1600" dirty="0"/>
              <a:t> de back-end.</a:t>
            </a:r>
            <a:br>
              <a:rPr lang="en-US" sz="1600" dirty="0">
                <a:cs typeface="+mn-lt"/>
              </a:rPr>
            </a:br>
            <a:endParaRPr lang="en-US" sz="1600" dirty="0">
              <a:ea typeface="Calibri"/>
              <a:cs typeface="Calibri"/>
            </a:endParaRPr>
          </a:p>
          <a:p>
            <a:r>
              <a:rPr lang="en-US" sz="1600" dirty="0"/>
              <a:t>O </a:t>
            </a:r>
            <a:r>
              <a:rPr lang="en-US" sz="1600" dirty="0" err="1"/>
              <a:t>último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é </a:t>
            </a:r>
            <a:r>
              <a:rPr lang="en-US" sz="1600" dirty="0" err="1"/>
              <a:t>mais</a:t>
            </a:r>
            <a:r>
              <a:rPr lang="en-US" sz="1600" dirty="0"/>
              <a:t> um </a:t>
            </a:r>
            <a:r>
              <a:rPr lang="en-US" sz="1600" dirty="0" err="1"/>
              <a:t>ataque</a:t>
            </a:r>
            <a:r>
              <a:rPr lang="en-US" sz="1600" dirty="0"/>
              <a:t> de TI/SI </a:t>
            </a:r>
            <a:r>
              <a:rPr lang="en-US" sz="1600" dirty="0" err="1"/>
              <a:t>padrão</a:t>
            </a:r>
            <a:r>
              <a:rPr lang="en-US" sz="1600" dirty="0"/>
              <a:t>, </a:t>
            </a:r>
            <a:r>
              <a:rPr lang="en-US" sz="1600" dirty="0" err="1"/>
              <a:t>dependendo</a:t>
            </a:r>
            <a:r>
              <a:rPr lang="en-US" sz="1600" dirty="0"/>
              <a:t> das interfaces </a:t>
            </a:r>
            <a:r>
              <a:rPr lang="en-US" sz="1600" dirty="0" err="1"/>
              <a:t>usadas</a:t>
            </a:r>
            <a:r>
              <a:rPr lang="en-US" sz="1600" dirty="0"/>
              <a:t> (web, banco de dados e </a:t>
            </a:r>
            <a:r>
              <a:rPr lang="en-US" sz="1600" dirty="0" err="1"/>
              <a:t>assim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diante</a:t>
            </a:r>
            <a:r>
              <a:rPr lang="en-US" sz="1600" dirty="0"/>
              <a:t>) e </a:t>
            </a:r>
            <a:r>
              <a:rPr lang="en-US" sz="1600" dirty="0" err="1"/>
              <a:t>não</a:t>
            </a:r>
            <a:r>
              <a:rPr lang="en-US" sz="1600" dirty="0"/>
              <a:t> é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coberto</a:t>
            </a:r>
            <a:r>
              <a:rPr lang="en-US" sz="1600" dirty="0"/>
              <a:t>.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ataques</a:t>
            </a:r>
            <a:r>
              <a:rPr lang="en-US" sz="1600" dirty="0"/>
              <a:t> contra o canal de </a:t>
            </a:r>
            <a:r>
              <a:rPr lang="en-US" sz="1600" dirty="0" err="1"/>
              <a:t>comunicação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relativamente</a:t>
            </a:r>
            <a:r>
              <a:rPr lang="en-US" sz="1600" dirty="0"/>
              <a:t> </a:t>
            </a:r>
            <a:r>
              <a:rPr lang="en-US" sz="1600" dirty="0" err="1"/>
              <a:t>fáceis</a:t>
            </a:r>
            <a:r>
              <a:rPr lang="en-US" sz="1600" dirty="0"/>
              <a:t> </a:t>
            </a:r>
            <a:r>
              <a:rPr lang="en-US" sz="1600" dirty="0" err="1"/>
              <a:t>porque</a:t>
            </a:r>
            <a:r>
              <a:rPr lang="en-US" sz="1600" dirty="0"/>
              <a:t> as </a:t>
            </a:r>
            <a:r>
              <a:rPr lang="en-US" sz="1600" dirty="0" err="1"/>
              <a:t>frequências</a:t>
            </a:r>
            <a:r>
              <a:rPr lang="en-US" sz="1600" dirty="0"/>
              <a:t> de </a:t>
            </a:r>
            <a:r>
              <a:rPr lang="en-US" sz="1600" dirty="0" err="1"/>
              <a:t>rádio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conhecidas</a:t>
            </a:r>
            <a:r>
              <a:rPr lang="en-US" sz="1600" dirty="0"/>
              <a:t> e </a:t>
            </a:r>
            <a:r>
              <a:rPr lang="en-US" sz="1600" dirty="0" err="1"/>
              <a:t>existem</a:t>
            </a:r>
            <a:r>
              <a:rPr lang="en-US" sz="1600" dirty="0"/>
              <a:t> </a:t>
            </a:r>
            <a:r>
              <a:rPr lang="en-US" sz="1600" dirty="0" err="1"/>
              <a:t>dispositivos</a:t>
            </a:r>
            <a:r>
              <a:rPr lang="en-US" sz="1600" dirty="0"/>
              <a:t> para </a:t>
            </a:r>
            <a:r>
              <a:rPr lang="en-US" sz="1600" dirty="0" err="1"/>
              <a:t>interagir</a:t>
            </a:r>
            <a:r>
              <a:rPr lang="en-US" sz="1600" dirty="0"/>
              <a:t> com </a:t>
            </a:r>
            <a:r>
              <a:rPr lang="en-US" sz="1600" dirty="0" err="1"/>
              <a:t>etiquetas</a:t>
            </a:r>
            <a:r>
              <a:rPr lang="en-US" sz="1600" dirty="0"/>
              <a:t>. </a:t>
            </a:r>
            <a:r>
              <a:rPr lang="en-US" sz="1600" dirty="0" err="1"/>
              <a:t>Sendo</a:t>
            </a:r>
            <a:r>
              <a:rPr lang="en-US" sz="1600" dirty="0"/>
              <a:t> </a:t>
            </a:r>
            <a:r>
              <a:rPr lang="en-US" sz="1600" dirty="0" err="1"/>
              <a:t>assim</a:t>
            </a:r>
            <a:r>
              <a:rPr lang="en-US" sz="1600" dirty="0"/>
              <a:t>,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dois</a:t>
            </a:r>
            <a:r>
              <a:rPr lang="en-US" sz="1600" dirty="0"/>
              <a:t> </a:t>
            </a:r>
            <a:r>
              <a:rPr lang="en-US" sz="1600" dirty="0" err="1"/>
              <a:t>principais</a:t>
            </a:r>
            <a:r>
              <a:rPr lang="en-US" sz="1600" dirty="0"/>
              <a:t> </a:t>
            </a:r>
            <a:r>
              <a:rPr lang="en-US" sz="1600" dirty="0" err="1"/>
              <a:t>ataques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de </a:t>
            </a:r>
            <a:r>
              <a:rPr lang="en-US" sz="1600" dirty="0" err="1"/>
              <a:t>repetição</a:t>
            </a:r>
            <a:r>
              <a:rPr lang="en-US" sz="1600" dirty="0"/>
              <a:t> e </a:t>
            </a:r>
            <a:r>
              <a:rPr lang="en-US" sz="1600" i="1" dirty="0"/>
              <a:t>eavesdropping</a:t>
            </a:r>
            <a:r>
              <a:rPr lang="en-US" sz="1600" dirty="0"/>
              <a:t>. </a:t>
            </a:r>
            <a:endParaRPr lang="pt-BR" sz="1600" dirty="0"/>
          </a:p>
          <a:p>
            <a:endParaRPr lang="en-US" sz="1600" dirty="0">
              <a:cs typeface="+mn-lt"/>
            </a:endParaRPr>
          </a:p>
          <a:p>
            <a:r>
              <a:rPr lang="en-US" sz="1600" dirty="0" err="1"/>
              <a:t>Em</a:t>
            </a:r>
            <a:r>
              <a:rPr lang="en-US" sz="1600" dirty="0"/>
              <a:t> um </a:t>
            </a:r>
            <a:r>
              <a:rPr lang="en-US" sz="1600" dirty="0" err="1"/>
              <a:t>ataque</a:t>
            </a:r>
            <a:r>
              <a:rPr lang="en-US" sz="1600" dirty="0"/>
              <a:t> de </a:t>
            </a:r>
            <a:r>
              <a:rPr lang="en-US" sz="1600" dirty="0" err="1"/>
              <a:t>repetição</a:t>
            </a:r>
            <a:r>
              <a:rPr lang="en-US" sz="1600" dirty="0"/>
              <a:t>, as </a:t>
            </a:r>
            <a:r>
              <a:rPr lang="en-US" sz="1600" dirty="0" err="1"/>
              <a:t>informações</a:t>
            </a:r>
            <a:r>
              <a:rPr lang="en-US" sz="1600" dirty="0"/>
              <a:t> de RFID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gravadas</a:t>
            </a:r>
            <a:r>
              <a:rPr lang="en-US" sz="1600" dirty="0"/>
              <a:t> e </a:t>
            </a:r>
            <a:r>
              <a:rPr lang="en-US" sz="1600" dirty="0" err="1"/>
              <a:t>reproduzidas</a:t>
            </a:r>
            <a:r>
              <a:rPr lang="en-US" sz="1600" dirty="0"/>
              <a:t> </a:t>
            </a:r>
            <a:r>
              <a:rPr lang="en-US" sz="1600" dirty="0" err="1"/>
              <a:t>posteriormente</a:t>
            </a:r>
            <a:r>
              <a:rPr lang="en-US" sz="1600" dirty="0"/>
              <a:t>. No </a:t>
            </a:r>
            <a:r>
              <a:rPr lang="en-US" sz="1600" dirty="0" err="1"/>
              <a:t>caso</a:t>
            </a:r>
            <a:r>
              <a:rPr lang="en-US" sz="1600" dirty="0"/>
              <a:t> de um </a:t>
            </a:r>
            <a:r>
              <a:rPr lang="en-US" sz="1600" dirty="0" err="1"/>
              <a:t>crachá</a:t>
            </a:r>
            <a:r>
              <a:rPr lang="en-US" sz="1600" dirty="0"/>
              <a:t> de </a:t>
            </a:r>
            <a:r>
              <a:rPr lang="en-US" sz="1600" dirty="0" err="1"/>
              <a:t>acesso</a:t>
            </a:r>
            <a:r>
              <a:rPr lang="en-US" sz="1600" dirty="0"/>
              <a:t> </a:t>
            </a:r>
            <a:r>
              <a:rPr lang="en-US" sz="1600" dirty="0" err="1"/>
              <a:t>baseado</a:t>
            </a:r>
            <a:r>
              <a:rPr lang="en-US" sz="1600" dirty="0"/>
              <a:t> </a:t>
            </a:r>
            <a:r>
              <a:rPr lang="en-US" sz="1600" dirty="0" err="1"/>
              <a:t>em</a:t>
            </a:r>
            <a:r>
              <a:rPr lang="en-US" sz="1600" dirty="0"/>
              <a:t> RFID, </a:t>
            </a:r>
            <a:r>
              <a:rPr lang="en-US" sz="1600" dirty="0" err="1"/>
              <a:t>ele</a:t>
            </a:r>
            <a:r>
              <a:rPr lang="en-US" sz="1600" dirty="0"/>
              <a:t> </a:t>
            </a:r>
            <a:r>
              <a:rPr lang="en-US" sz="1600" dirty="0" err="1"/>
              <a:t>pode</a:t>
            </a:r>
            <a:r>
              <a:rPr lang="en-US" sz="1600" dirty="0"/>
              <a:t> ser lido </a:t>
            </a:r>
            <a:r>
              <a:rPr lang="en-US" sz="1600" dirty="0" err="1"/>
              <a:t>em</a:t>
            </a:r>
            <a:r>
              <a:rPr lang="en-US" sz="1600" dirty="0"/>
              <a:t> um </a:t>
            </a:r>
            <a:r>
              <a:rPr lang="en-US" sz="1600" dirty="0" err="1"/>
              <a:t>restaurante</a:t>
            </a:r>
            <a:r>
              <a:rPr lang="en-US" sz="1600" dirty="0"/>
              <a:t> à </a:t>
            </a:r>
            <a:r>
              <a:rPr lang="en-US" sz="1600" dirty="0" err="1"/>
              <a:t>distância</a:t>
            </a:r>
            <a:r>
              <a:rPr lang="en-US" sz="1600" dirty="0"/>
              <a:t> e </a:t>
            </a:r>
            <a:r>
              <a:rPr lang="en-US" sz="1600" dirty="0" err="1"/>
              <a:t>depois</a:t>
            </a:r>
            <a:r>
              <a:rPr lang="en-US" sz="1600" dirty="0"/>
              <a:t> </a:t>
            </a:r>
            <a:r>
              <a:rPr lang="en-US" sz="1600" dirty="0" err="1"/>
              <a:t>reproduzido</a:t>
            </a:r>
            <a:r>
              <a:rPr lang="en-US" sz="1600" dirty="0"/>
              <a:t> no </a:t>
            </a:r>
            <a:r>
              <a:rPr lang="en-US" sz="1600" dirty="0" err="1"/>
              <a:t>ponto</a:t>
            </a:r>
            <a:r>
              <a:rPr lang="en-US" sz="1600" dirty="0"/>
              <a:t> de entrada </a:t>
            </a:r>
            <a:r>
              <a:rPr lang="en-US" sz="1600" dirty="0" err="1"/>
              <a:t>apropriado</a:t>
            </a:r>
            <a:r>
              <a:rPr lang="en-US" sz="1600" dirty="0"/>
              <a:t> para </a:t>
            </a:r>
            <a:r>
              <a:rPr lang="en-US" sz="1600" dirty="0" err="1"/>
              <a:t>entrar</a:t>
            </a:r>
            <a:r>
              <a:rPr lang="en-US" sz="1600" dirty="0"/>
              <a:t>. </a:t>
            </a:r>
            <a:endParaRPr lang="pt-BR" sz="1600" dirty="0"/>
          </a:p>
          <a:p>
            <a:endParaRPr lang="en-US" sz="1600" dirty="0">
              <a:cs typeface="+mn-lt"/>
            </a:endParaRPr>
          </a:p>
          <a:p>
            <a:r>
              <a:rPr lang="en-US" sz="1600" dirty="0"/>
              <a:t>No </a:t>
            </a:r>
            <a:r>
              <a:rPr lang="en-US" sz="1600" dirty="0" err="1"/>
              <a:t>caso</a:t>
            </a:r>
            <a:r>
              <a:rPr lang="en-US" sz="1600" dirty="0"/>
              <a:t> de </a:t>
            </a:r>
            <a:r>
              <a:rPr lang="en-US" sz="1600" i="1" dirty="0"/>
              <a:t>eavesdropping</a:t>
            </a:r>
            <a:r>
              <a:rPr lang="en-US" sz="1600" dirty="0"/>
              <a:t>, </a:t>
            </a:r>
            <a:r>
              <a:rPr lang="en-US" sz="1600" dirty="0" err="1"/>
              <a:t>os</a:t>
            </a:r>
            <a:r>
              <a:rPr lang="en-US" sz="1600" dirty="0"/>
              <a:t> dados </a:t>
            </a:r>
            <a:r>
              <a:rPr lang="en-US" sz="1600" dirty="0" err="1"/>
              <a:t>podem</a:t>
            </a:r>
            <a:r>
              <a:rPr lang="en-US" sz="1600" dirty="0"/>
              <a:t> ser </a:t>
            </a:r>
            <a:r>
              <a:rPr lang="en-US" sz="1600" dirty="0" err="1"/>
              <a:t>coletados</a:t>
            </a:r>
            <a:r>
              <a:rPr lang="en-US" sz="1600" dirty="0"/>
              <a:t>, </a:t>
            </a:r>
            <a:r>
              <a:rPr lang="en-US" sz="1600" dirty="0" err="1"/>
              <a:t>monitorando</a:t>
            </a:r>
            <a:r>
              <a:rPr lang="en-US" sz="1600" dirty="0"/>
              <a:t> o </a:t>
            </a:r>
            <a:r>
              <a:rPr lang="en-US" sz="1600" dirty="0" err="1"/>
              <a:t>movimento</a:t>
            </a:r>
            <a:r>
              <a:rPr lang="en-US" sz="1600" dirty="0"/>
              <a:t> das </a:t>
            </a:r>
            <a:r>
              <a:rPr lang="en-US" sz="1600" dirty="0" err="1"/>
              <a:t>etiquetas</a:t>
            </a:r>
            <a:r>
              <a:rPr lang="en-US" sz="1600" dirty="0"/>
              <a:t> para </a:t>
            </a:r>
            <a:r>
              <a:rPr lang="en-US" sz="1600" dirty="0" err="1"/>
              <a:t>qualquer</a:t>
            </a:r>
            <a:r>
              <a:rPr lang="en-US" sz="1600" dirty="0"/>
              <a:t> </a:t>
            </a:r>
            <a:r>
              <a:rPr lang="en-US" sz="1600" dirty="0" err="1"/>
              <a:t>finalidade</a:t>
            </a:r>
            <a:r>
              <a:rPr lang="en-US" sz="1600" dirty="0"/>
              <a:t> </a:t>
            </a:r>
            <a:r>
              <a:rPr lang="en-US" sz="1600" dirty="0" err="1"/>
              <a:t>necessária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parte</a:t>
            </a:r>
            <a:r>
              <a:rPr lang="en-US" sz="1600" dirty="0"/>
              <a:t>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autorizada</a:t>
            </a:r>
            <a:r>
              <a:rPr lang="en-US" sz="1600" dirty="0"/>
              <a:t>. Ambos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ataques</a:t>
            </a:r>
            <a:r>
              <a:rPr lang="en-US" sz="1600" dirty="0"/>
              <a:t> </a:t>
            </a:r>
            <a:r>
              <a:rPr lang="en-US" sz="1600" dirty="0" err="1"/>
              <a:t>são</a:t>
            </a:r>
            <a:r>
              <a:rPr lang="en-US" sz="1600" dirty="0"/>
              <a:t> </a:t>
            </a:r>
            <a:r>
              <a:rPr lang="en-US" sz="1600" dirty="0" err="1"/>
              <a:t>facilmente</a:t>
            </a:r>
            <a:r>
              <a:rPr lang="en-US" sz="1600" dirty="0"/>
              <a:t> </a:t>
            </a:r>
            <a:r>
              <a:rPr lang="en-US" sz="1600" dirty="0" err="1"/>
              <a:t>derrotados</a:t>
            </a:r>
            <a:r>
              <a:rPr lang="en-US" sz="1600" dirty="0"/>
              <a:t> </a:t>
            </a:r>
            <a:r>
              <a:rPr lang="en-US" sz="1600" dirty="0" err="1"/>
              <a:t>usando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padrões</a:t>
            </a:r>
            <a:r>
              <a:rPr lang="en-US" sz="1600" dirty="0"/>
              <a:t> de </a:t>
            </a:r>
            <a:r>
              <a:rPr lang="en-US" sz="1600" dirty="0" err="1"/>
              <a:t>segurança</a:t>
            </a:r>
            <a:r>
              <a:rPr lang="en-US" sz="1600" dirty="0"/>
              <a:t> ISO/IEC </a:t>
            </a:r>
            <a:r>
              <a:rPr lang="en-US" sz="1600" dirty="0" err="1"/>
              <a:t>listados</a:t>
            </a:r>
            <a:r>
              <a:rPr lang="en-US" sz="1600" dirty="0"/>
              <a:t> </a:t>
            </a:r>
            <a:r>
              <a:rPr lang="en-US" sz="1600" dirty="0" err="1"/>
              <a:t>anteriormente</a:t>
            </a:r>
            <a:r>
              <a:rPr lang="en-US" sz="1600" dirty="0"/>
              <a:t>.</a:t>
            </a:r>
            <a:endParaRPr lang="pt-BR" sz="1600" dirty="0"/>
          </a:p>
          <a:p>
            <a:endParaRPr lang="en-US" sz="1600" dirty="0">
              <a:cs typeface="+mn-lt"/>
            </a:endParaRPr>
          </a:p>
          <a:p>
            <a:r>
              <a:rPr lang="en-US" sz="1600" dirty="0"/>
              <a:t>Se o </a:t>
            </a:r>
            <a:r>
              <a:rPr lang="en-US" sz="1600" dirty="0" err="1"/>
              <a:t>ataque</a:t>
            </a:r>
            <a:r>
              <a:rPr lang="en-US" sz="1600" dirty="0"/>
              <a:t> de </a:t>
            </a:r>
            <a:r>
              <a:rPr lang="en-US" sz="1600" i="1" dirty="0"/>
              <a:t>eavesdropping </a:t>
            </a:r>
            <a:r>
              <a:rPr lang="en-US" sz="1600" dirty="0"/>
              <a:t>é </a:t>
            </a:r>
            <a:r>
              <a:rPr lang="en-US" sz="1600" dirty="0" err="1"/>
              <a:t>possível</a:t>
            </a:r>
            <a:r>
              <a:rPr lang="en-US" sz="1600" dirty="0"/>
              <a:t>, o man-in-the-middle </a:t>
            </a:r>
            <a:r>
              <a:rPr lang="en-US" sz="1600" dirty="0" err="1"/>
              <a:t>também</a:t>
            </a:r>
            <a:r>
              <a:rPr lang="en-US" sz="1600" dirty="0"/>
              <a:t>? </a:t>
            </a:r>
            <a:r>
              <a:rPr lang="en-US" sz="1600" dirty="0" err="1"/>
              <a:t>Certamente</a:t>
            </a:r>
            <a:r>
              <a:rPr lang="en-US" sz="1600" dirty="0"/>
              <a:t> sim, pois </a:t>
            </a:r>
            <a:r>
              <a:rPr lang="en-US" sz="1600" dirty="0" err="1"/>
              <a:t>seria</a:t>
            </a:r>
            <a:r>
              <a:rPr lang="en-US" sz="1600" dirty="0"/>
              <a:t>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combinação</a:t>
            </a:r>
            <a:r>
              <a:rPr lang="en-US" sz="1600" dirty="0"/>
              <a:t> de </a:t>
            </a:r>
            <a:r>
              <a:rPr lang="en-US" sz="1600" dirty="0" err="1"/>
              <a:t>uma</a:t>
            </a:r>
            <a:r>
              <a:rPr lang="en-US" sz="1600" dirty="0"/>
              <a:t> </a:t>
            </a:r>
            <a:r>
              <a:rPr lang="en-US" sz="1600" dirty="0" err="1"/>
              <a:t>ação</a:t>
            </a:r>
            <a:r>
              <a:rPr lang="en-US" sz="1600" dirty="0"/>
              <a:t> de sniffing (</a:t>
            </a:r>
            <a:r>
              <a:rPr lang="en-US" sz="1600" i="1" dirty="0"/>
              <a:t>eavesdropping</a:t>
            </a:r>
            <a:r>
              <a:rPr lang="en-US" sz="1600" dirty="0"/>
              <a:t>) </a:t>
            </a:r>
            <a:r>
              <a:rPr lang="en-US" sz="1600" dirty="0" err="1"/>
              <a:t>seguida</a:t>
            </a:r>
            <a:r>
              <a:rPr lang="en-US" sz="1600" dirty="0"/>
              <a:t> de um </a:t>
            </a:r>
            <a:r>
              <a:rPr lang="en-US" sz="1600" dirty="0" err="1"/>
              <a:t>ataque</a:t>
            </a:r>
            <a:r>
              <a:rPr lang="en-US" sz="1600" dirty="0"/>
              <a:t> de replay (spoofing).</a:t>
            </a:r>
            <a:endParaRPr lang="pt-BR" sz="1600" dirty="0"/>
          </a:p>
          <a:p>
            <a:endParaRPr lang="en-US" sz="1600" dirty="0">
              <a:cs typeface="+mn-lt"/>
            </a:endParaRPr>
          </a:p>
          <a:p>
            <a:r>
              <a:rPr lang="en-US" sz="1600" dirty="0" err="1"/>
              <a:t>Isso</a:t>
            </a:r>
            <a:r>
              <a:rPr lang="en-US" sz="1600" dirty="0"/>
              <a:t> leva à </a:t>
            </a:r>
            <a:r>
              <a:rPr lang="en-US" sz="1600" dirty="0" err="1"/>
              <a:t>questão</a:t>
            </a:r>
            <a:r>
              <a:rPr lang="en-US" sz="1600" dirty="0"/>
              <a:t> de saber se um RFID </a:t>
            </a:r>
            <a:r>
              <a:rPr lang="en-US" sz="1600" dirty="0" err="1"/>
              <a:t>pode</a:t>
            </a:r>
            <a:r>
              <a:rPr lang="en-US" sz="1600" dirty="0"/>
              <a:t> ser </a:t>
            </a:r>
            <a:r>
              <a:rPr lang="en-US" sz="1600" dirty="0" err="1"/>
              <a:t>clonado</a:t>
            </a:r>
            <a:r>
              <a:rPr lang="en-US" sz="1600" dirty="0"/>
              <a:t>. A </a:t>
            </a:r>
            <a:r>
              <a:rPr lang="en-US" sz="1600" dirty="0" err="1"/>
              <a:t>resposta</a:t>
            </a:r>
            <a:r>
              <a:rPr lang="en-US" sz="1600" dirty="0"/>
              <a:t> é sim, se a </a:t>
            </a:r>
            <a:r>
              <a:rPr lang="en-US" sz="1600" dirty="0" err="1"/>
              <a:t>informação</a:t>
            </a:r>
            <a:r>
              <a:rPr lang="en-US" sz="1600" dirty="0"/>
              <a:t> RFID </a:t>
            </a:r>
            <a:r>
              <a:rPr lang="en-US" sz="1600" dirty="0" err="1"/>
              <a:t>não</a:t>
            </a:r>
            <a:r>
              <a:rPr lang="en-US" sz="1600" dirty="0"/>
              <a:t> </a:t>
            </a:r>
            <a:r>
              <a:rPr lang="en-US" sz="1600" dirty="0" err="1"/>
              <a:t>estiver</a:t>
            </a:r>
            <a:r>
              <a:rPr lang="en-US" sz="1600" dirty="0"/>
              <a:t> </a:t>
            </a:r>
            <a:r>
              <a:rPr lang="en-US" sz="1600" dirty="0" err="1"/>
              <a:t>protegida</a:t>
            </a:r>
            <a:r>
              <a:rPr lang="en-US" sz="1600" dirty="0"/>
              <a:t> </a:t>
            </a:r>
            <a:r>
              <a:rPr lang="en-US" sz="1600" dirty="0" err="1"/>
              <a:t>por</a:t>
            </a:r>
            <a:r>
              <a:rPr lang="en-US" sz="1600" dirty="0"/>
              <a:t> um </a:t>
            </a:r>
            <a:r>
              <a:rPr lang="en-US" sz="1600" dirty="0" err="1"/>
              <a:t>componente</a:t>
            </a:r>
            <a:r>
              <a:rPr lang="en-US" sz="1600" dirty="0"/>
              <a:t> </a:t>
            </a:r>
            <a:r>
              <a:rPr lang="en-US" sz="1600" dirty="0" err="1"/>
              <a:t>criptográfico</a:t>
            </a:r>
            <a:r>
              <a:rPr lang="en-US" sz="1600" dirty="0"/>
              <a:t>.</a:t>
            </a:r>
            <a:br>
              <a:rPr lang="en-US" sz="1600" dirty="0">
                <a:cs typeface="+mn-lt"/>
              </a:rPr>
            </a:br>
            <a:endParaRPr lang="en-US" sz="1600" dirty="0"/>
          </a:p>
          <a:p>
            <a:r>
              <a:rPr lang="en-US" sz="1600" dirty="0"/>
              <a:t>O </a:t>
            </a:r>
            <a:r>
              <a:rPr lang="en-US" sz="1600" dirty="0" err="1"/>
              <a:t>roubo</a:t>
            </a:r>
            <a:r>
              <a:rPr lang="en-US" sz="1600" dirty="0"/>
              <a:t> de RFID, </a:t>
            </a:r>
            <a:r>
              <a:rPr lang="en-US" sz="1600" dirty="0" err="1"/>
              <a:t>ou</a:t>
            </a:r>
            <a:r>
              <a:rPr lang="en-US" sz="1600" dirty="0"/>
              <a:t> skimming, </a:t>
            </a:r>
            <a:r>
              <a:rPr lang="en-US" sz="1600" dirty="0" err="1"/>
              <a:t>tem</a:t>
            </a:r>
            <a:r>
              <a:rPr lang="en-US" sz="1600" dirty="0"/>
              <a:t> </a:t>
            </a:r>
            <a:r>
              <a:rPr lang="en-US" sz="1600" dirty="0" err="1"/>
              <a:t>sido</a:t>
            </a:r>
            <a:r>
              <a:rPr lang="en-US" sz="1600" dirty="0"/>
              <a:t> um </a:t>
            </a:r>
            <a:r>
              <a:rPr lang="en-US" sz="1600" dirty="0" err="1"/>
              <a:t>tópico</a:t>
            </a:r>
            <a:r>
              <a:rPr lang="en-US" sz="1600" dirty="0"/>
              <a:t> de </a:t>
            </a:r>
            <a:r>
              <a:rPr lang="en-US" sz="1600" dirty="0" err="1"/>
              <a:t>segurança</a:t>
            </a:r>
            <a:r>
              <a:rPr lang="en-US" sz="1600" dirty="0"/>
              <a:t> </a:t>
            </a:r>
            <a:r>
              <a:rPr lang="en-US" sz="1600" dirty="0" err="1"/>
              <a:t>nas</a:t>
            </a:r>
            <a:r>
              <a:rPr lang="en-US" sz="1600" dirty="0"/>
              <a:t> </a:t>
            </a:r>
            <a:r>
              <a:rPr lang="en-US" sz="1600" dirty="0" err="1"/>
              <a:t>notícias</a:t>
            </a:r>
            <a:r>
              <a:rPr lang="en-US" sz="1600" dirty="0"/>
              <a:t>.</a:t>
            </a:r>
            <a:endParaRPr lang="pt-BR" sz="1600" dirty="0"/>
          </a:p>
          <a:p>
            <a:r>
              <a:rPr lang="en-US" sz="1600" dirty="0"/>
              <a:t>É </a:t>
            </a:r>
            <a:r>
              <a:rPr lang="en-US" sz="1600" dirty="0" err="1"/>
              <a:t>possível</a:t>
            </a:r>
            <a:r>
              <a:rPr lang="en-US" sz="1600" dirty="0"/>
              <a:t> que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ladrões</a:t>
            </a:r>
            <a:r>
              <a:rPr lang="en-US" sz="1600" dirty="0"/>
              <a:t> </a:t>
            </a:r>
            <a:r>
              <a:rPr lang="en-US" sz="1600" dirty="0" err="1"/>
              <a:t>usem</a:t>
            </a:r>
            <a:r>
              <a:rPr lang="en-US" sz="1600" dirty="0"/>
              <a:t> </a:t>
            </a:r>
            <a:r>
              <a:rPr lang="en-US" sz="1600" dirty="0" err="1"/>
              <a:t>pequenos</a:t>
            </a:r>
            <a:r>
              <a:rPr lang="en-US" sz="1600" dirty="0"/>
              <a:t> </a:t>
            </a:r>
            <a:r>
              <a:rPr lang="en-US" sz="1600" dirty="0" err="1"/>
              <a:t>dispositivos</a:t>
            </a:r>
            <a:r>
              <a:rPr lang="en-US" sz="1600" dirty="0"/>
              <a:t> que </a:t>
            </a:r>
            <a:r>
              <a:rPr lang="en-US" sz="1600" dirty="0" err="1"/>
              <a:t>escaneiam</a:t>
            </a:r>
            <a:r>
              <a:rPr lang="en-US" sz="1600" dirty="0"/>
              <a:t> </a:t>
            </a:r>
            <a:r>
              <a:rPr lang="en-US" sz="1600" dirty="0" err="1"/>
              <a:t>seu</a:t>
            </a:r>
            <a:r>
              <a:rPr lang="en-US" sz="1600" dirty="0"/>
              <a:t> </a:t>
            </a:r>
            <a:r>
              <a:rPr lang="en-US" sz="1600" dirty="0" err="1"/>
              <a:t>cartão</a:t>
            </a:r>
            <a:r>
              <a:rPr lang="en-US" sz="1600" dirty="0"/>
              <a:t>, </a:t>
            </a:r>
            <a:r>
              <a:rPr lang="en-US" sz="1600" dirty="0" err="1"/>
              <a:t>explorando</a:t>
            </a:r>
            <a:r>
              <a:rPr lang="en-US" sz="1600" dirty="0"/>
              <a:t> a </a:t>
            </a:r>
            <a:r>
              <a:rPr lang="en-US" sz="1600" dirty="0" err="1"/>
              <a:t>tecnologia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contato</a:t>
            </a:r>
            <a:r>
              <a:rPr lang="en-US" sz="1600" dirty="0"/>
              <a:t> para </a:t>
            </a:r>
            <a:r>
              <a:rPr lang="en-US" sz="1600" dirty="0" err="1"/>
              <a:t>obter</a:t>
            </a:r>
            <a:r>
              <a:rPr lang="en-US" sz="1600" dirty="0"/>
              <a:t> </a:t>
            </a:r>
            <a:r>
              <a:rPr lang="en-US" sz="1600" dirty="0" err="1"/>
              <a:t>informações</a:t>
            </a:r>
            <a:r>
              <a:rPr lang="en-US" sz="1600" dirty="0"/>
              <a:t> dele, que </a:t>
            </a:r>
            <a:r>
              <a:rPr lang="en-US" sz="1600" dirty="0" err="1"/>
              <a:t>podem</a:t>
            </a:r>
            <a:r>
              <a:rPr lang="en-US" sz="1600" dirty="0"/>
              <a:t> ser </a:t>
            </a:r>
            <a:r>
              <a:rPr lang="en-US" sz="1600" dirty="0" err="1"/>
              <a:t>usadas</a:t>
            </a:r>
            <a:r>
              <a:rPr lang="en-US" sz="1600" dirty="0"/>
              <a:t> para </a:t>
            </a:r>
            <a:r>
              <a:rPr lang="en-US" sz="1600" dirty="0" err="1"/>
              <a:t>fazer</a:t>
            </a:r>
            <a:r>
              <a:rPr lang="en-US" sz="1600" dirty="0"/>
              <a:t> </a:t>
            </a:r>
            <a:r>
              <a:rPr lang="en-US" sz="1600" dirty="0" err="1"/>
              <a:t>cópias</a:t>
            </a:r>
            <a:r>
              <a:rPr lang="en-US" sz="1600" dirty="0"/>
              <a:t> de </a:t>
            </a:r>
            <a:r>
              <a:rPr lang="en-US" sz="1600" dirty="0" err="1"/>
              <a:t>cartões</a:t>
            </a:r>
            <a:r>
              <a:rPr lang="en-US" sz="1600" dirty="0"/>
              <a:t> </a:t>
            </a:r>
            <a:r>
              <a:rPr lang="en-US" sz="1600" dirty="0" err="1"/>
              <a:t>ou</a:t>
            </a:r>
            <a:r>
              <a:rPr lang="en-US" sz="1600" dirty="0"/>
              <a:t> </a:t>
            </a:r>
            <a:r>
              <a:rPr lang="en-US" sz="1600" dirty="0" err="1"/>
              <a:t>outras</a:t>
            </a:r>
            <a:r>
              <a:rPr lang="en-US" sz="1600" dirty="0"/>
              <a:t> </a:t>
            </a:r>
            <a:r>
              <a:rPr lang="en-US" sz="1600" dirty="0" err="1"/>
              <a:t>formas</a:t>
            </a:r>
            <a:r>
              <a:rPr lang="en-US" sz="1600" dirty="0"/>
              <a:t> de </a:t>
            </a:r>
            <a:r>
              <a:rPr lang="en-US" sz="1600" dirty="0" err="1"/>
              <a:t>acessar</a:t>
            </a:r>
            <a:r>
              <a:rPr lang="en-US" sz="1600" dirty="0"/>
              <a:t> </a:t>
            </a:r>
            <a:r>
              <a:rPr lang="en-US" sz="1600" dirty="0" err="1"/>
              <a:t>dinheiro</a:t>
            </a:r>
            <a:r>
              <a:rPr lang="en-US" sz="1600" dirty="0"/>
              <a:t>. </a:t>
            </a:r>
            <a:r>
              <a:rPr lang="en-US" sz="1600" dirty="0" err="1"/>
              <a:t>Não</a:t>
            </a:r>
            <a:r>
              <a:rPr lang="en-US" sz="1600" dirty="0"/>
              <a:t> se sabe </a:t>
            </a:r>
            <a:r>
              <a:rPr lang="en-US" sz="1600" dirty="0" err="1"/>
              <a:t>exatamente</a:t>
            </a:r>
            <a:r>
              <a:rPr lang="en-US" sz="1600" dirty="0"/>
              <a:t> o </a:t>
            </a:r>
            <a:r>
              <a:rPr lang="en-US" sz="1600" dirty="0" err="1"/>
              <a:t>quão</a:t>
            </a:r>
            <a:r>
              <a:rPr lang="en-US" sz="1600" dirty="0"/>
              <a:t> </a:t>
            </a:r>
            <a:r>
              <a:rPr lang="en-US" sz="1600" dirty="0" err="1"/>
              <a:t>comum</a:t>
            </a:r>
            <a:r>
              <a:rPr lang="en-US" sz="1600" dirty="0"/>
              <a:t> é </a:t>
            </a:r>
            <a:r>
              <a:rPr lang="en-US" sz="1600" dirty="0" err="1"/>
              <a:t>essa</a:t>
            </a:r>
            <a:r>
              <a:rPr lang="en-US" sz="1600" dirty="0"/>
              <a:t> </a:t>
            </a:r>
            <a:r>
              <a:rPr lang="en-US" sz="1600" dirty="0" err="1"/>
              <a:t>prática</a:t>
            </a:r>
            <a:r>
              <a:rPr lang="en-US" sz="1600" dirty="0"/>
              <a:t>, mas </a:t>
            </a:r>
            <a:r>
              <a:rPr lang="en-US" sz="1600" dirty="0" err="1"/>
              <a:t>acredita</a:t>
            </a:r>
            <a:r>
              <a:rPr lang="en-US" sz="1600" dirty="0"/>
              <a:t>-se que </a:t>
            </a:r>
            <a:r>
              <a:rPr lang="en-US" sz="1600" dirty="0" err="1"/>
              <a:t>esteja</a:t>
            </a:r>
            <a:r>
              <a:rPr lang="en-US" sz="1600" dirty="0"/>
              <a:t> </a:t>
            </a:r>
            <a:r>
              <a:rPr lang="en-US" sz="1600" dirty="0" err="1"/>
              <a:t>aumentando</a:t>
            </a:r>
            <a:r>
              <a:rPr lang="en-US" sz="1600" dirty="0"/>
              <a:t> à </a:t>
            </a:r>
            <a:r>
              <a:rPr lang="en-US" sz="1600" dirty="0" err="1"/>
              <a:t>medida</a:t>
            </a:r>
            <a:r>
              <a:rPr lang="en-US" sz="1600" dirty="0"/>
              <a:t> que a </a:t>
            </a:r>
            <a:r>
              <a:rPr lang="en-US" sz="1600" dirty="0" err="1"/>
              <a:t>tecnologia</a:t>
            </a:r>
            <a:r>
              <a:rPr lang="en-US" sz="1600" dirty="0"/>
              <a:t> </a:t>
            </a:r>
            <a:r>
              <a:rPr lang="en-US" sz="1600" dirty="0" err="1"/>
              <a:t>sem</a:t>
            </a:r>
            <a:r>
              <a:rPr lang="en-US" sz="1600" dirty="0"/>
              <a:t> </a:t>
            </a:r>
            <a:r>
              <a:rPr lang="en-US" sz="1600" dirty="0" err="1"/>
              <a:t>contato</a:t>
            </a:r>
            <a:r>
              <a:rPr lang="en-US" sz="1600" dirty="0"/>
              <a:t> se </a:t>
            </a:r>
            <a:r>
              <a:rPr lang="en-US" sz="1600" dirty="0" err="1"/>
              <a:t>torna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comum</a:t>
            </a:r>
            <a:r>
              <a:rPr lang="en-US" sz="1600" dirty="0"/>
              <a:t> e </a:t>
            </a:r>
            <a:r>
              <a:rPr lang="en-US" sz="1600" dirty="0" err="1"/>
              <a:t>os</a:t>
            </a:r>
            <a:r>
              <a:rPr lang="en-US" sz="1600" dirty="0"/>
              <a:t> </a:t>
            </a:r>
            <a:r>
              <a:rPr lang="en-US" sz="1600" dirty="0" err="1"/>
              <a:t>dispositivos</a:t>
            </a:r>
            <a:r>
              <a:rPr lang="en-US" sz="1600" dirty="0"/>
              <a:t> que </a:t>
            </a:r>
            <a:r>
              <a:rPr lang="en-US" sz="1600" dirty="0" err="1"/>
              <a:t>usam</a:t>
            </a:r>
            <a:r>
              <a:rPr lang="en-US" sz="1600" dirty="0"/>
              <a:t> </a:t>
            </a:r>
            <a:r>
              <a:rPr lang="en-US" sz="1600" dirty="0" err="1"/>
              <a:t>essa</a:t>
            </a:r>
            <a:r>
              <a:rPr lang="en-US" sz="1600" dirty="0"/>
              <a:t> </a:t>
            </a:r>
            <a:r>
              <a:rPr lang="en-US" sz="1600" dirty="0" err="1"/>
              <a:t>tecnologia</a:t>
            </a:r>
            <a:r>
              <a:rPr lang="en-US" sz="1600" dirty="0"/>
              <a:t> se </a:t>
            </a:r>
            <a:r>
              <a:rPr lang="en-US" sz="1600" dirty="0" err="1"/>
              <a:t>tornam</a:t>
            </a:r>
            <a:r>
              <a:rPr lang="en-US" sz="1600" dirty="0"/>
              <a:t> </a:t>
            </a:r>
            <a:r>
              <a:rPr lang="en-US" sz="1600" dirty="0" err="1"/>
              <a:t>mais</a:t>
            </a:r>
            <a:r>
              <a:rPr lang="en-US" sz="1600" dirty="0"/>
              <a:t> </a:t>
            </a:r>
            <a:r>
              <a:rPr lang="en-US" sz="1600" dirty="0" err="1"/>
              <a:t>baratos</a:t>
            </a:r>
            <a:r>
              <a:rPr lang="en-US" sz="1600" dirty="0"/>
              <a:t>.</a:t>
            </a:r>
            <a:endParaRPr lang="pt-BR" sz="1600" dirty="0"/>
          </a:p>
          <a:p>
            <a:endParaRPr lang="en-US" sz="1600" dirty="0"/>
          </a:p>
          <a:p>
            <a:r>
              <a:rPr lang="en-US" sz="1600" dirty="0"/>
              <a:t>E um </a:t>
            </a:r>
            <a:r>
              <a:rPr lang="en-US" sz="1600" dirty="0" err="1"/>
              <a:t>detalhe</a:t>
            </a:r>
            <a:r>
              <a:rPr lang="en-US" sz="1600" dirty="0"/>
              <a:t>: </a:t>
            </a:r>
            <a:r>
              <a:rPr lang="en-US" sz="1600" dirty="0" err="1"/>
              <a:t>muitas</a:t>
            </a:r>
            <a:r>
              <a:rPr lang="en-US" sz="1600" dirty="0"/>
              <a:t> </a:t>
            </a:r>
            <a:r>
              <a:rPr lang="en-US" sz="1600" dirty="0" err="1"/>
              <a:t>carteiras</a:t>
            </a:r>
            <a:r>
              <a:rPr lang="en-US" sz="1600" dirty="0"/>
              <a:t> no mercado agora </a:t>
            </a:r>
            <a:r>
              <a:rPr lang="en-US" sz="1600" dirty="0" err="1"/>
              <a:t>oferecem</a:t>
            </a:r>
            <a:r>
              <a:rPr lang="en-US" sz="1600" dirty="0"/>
              <a:t> </a:t>
            </a:r>
            <a:r>
              <a:rPr lang="en-US" sz="1600" dirty="0" err="1"/>
              <a:t>algum</a:t>
            </a:r>
            <a:r>
              <a:rPr lang="en-US" sz="1600" dirty="0"/>
              <a:t> </a:t>
            </a:r>
            <a:r>
              <a:rPr lang="en-US" sz="1600" dirty="0" err="1"/>
              <a:t>tipo</a:t>
            </a:r>
            <a:r>
              <a:rPr lang="en-US" sz="1600" dirty="0"/>
              <a:t> de </a:t>
            </a:r>
            <a:r>
              <a:rPr lang="en-US" sz="1600" dirty="0" err="1"/>
              <a:t>proteção</a:t>
            </a:r>
            <a:r>
              <a:rPr lang="en-US" sz="1600" dirty="0"/>
              <a:t> RFID. </a:t>
            </a:r>
            <a:r>
              <a:rPr lang="en-US" sz="1600" dirty="0" err="1"/>
              <a:t>Isso</a:t>
            </a:r>
            <a:r>
              <a:rPr lang="en-US" sz="1600" dirty="0"/>
              <a:t> varia de </a:t>
            </a:r>
            <a:r>
              <a:rPr lang="en-US" sz="1600" dirty="0" err="1"/>
              <a:t>carteira</a:t>
            </a:r>
            <a:r>
              <a:rPr lang="en-US" sz="1600" dirty="0"/>
              <a:t> para </a:t>
            </a:r>
            <a:r>
              <a:rPr lang="en-US" sz="1600" dirty="0" err="1"/>
              <a:t>carteira</a:t>
            </a:r>
            <a:r>
              <a:rPr lang="en-US" sz="1600" dirty="0"/>
              <a:t>, mas </a:t>
            </a:r>
            <a:r>
              <a:rPr lang="en-US" sz="1600" dirty="0" err="1"/>
              <a:t>em</a:t>
            </a:r>
            <a:r>
              <a:rPr lang="en-US" sz="1600" dirty="0"/>
              <a:t> </a:t>
            </a:r>
            <a:r>
              <a:rPr lang="en-US" sz="1600" dirty="0" err="1"/>
              <a:t>geral</a:t>
            </a:r>
            <a:r>
              <a:rPr lang="en-US" sz="1600" dirty="0"/>
              <a:t> </a:t>
            </a:r>
            <a:r>
              <a:rPr lang="en-US" sz="1600" dirty="0" err="1"/>
              <a:t>elas</a:t>
            </a:r>
            <a:r>
              <a:rPr lang="en-US" sz="1600" dirty="0"/>
              <a:t> </a:t>
            </a:r>
            <a:r>
              <a:rPr lang="en-US" sz="1600" dirty="0" err="1"/>
              <a:t>funcionam</a:t>
            </a:r>
            <a:r>
              <a:rPr lang="en-US" sz="1600" dirty="0"/>
              <a:t> </a:t>
            </a:r>
            <a:r>
              <a:rPr lang="en-US" sz="1600" dirty="0" err="1"/>
              <a:t>bloqueando</a:t>
            </a:r>
            <a:r>
              <a:rPr lang="en-US" sz="1600" dirty="0"/>
              <a:t> a </a:t>
            </a:r>
            <a:r>
              <a:rPr lang="en-US" sz="1600" dirty="0" err="1"/>
              <a:t>frequência</a:t>
            </a:r>
            <a:r>
              <a:rPr lang="en-US" sz="1600" dirty="0"/>
              <a:t> </a:t>
            </a:r>
            <a:r>
              <a:rPr lang="en-US" sz="1600" dirty="0" err="1"/>
              <a:t>usada</a:t>
            </a:r>
            <a:r>
              <a:rPr lang="en-US" sz="1600" dirty="0"/>
              <a:t> para </a:t>
            </a:r>
            <a:r>
              <a:rPr lang="en-US" sz="1600" dirty="0" err="1"/>
              <a:t>acessar</a:t>
            </a:r>
            <a:r>
              <a:rPr lang="en-US" sz="1600" dirty="0"/>
              <a:t> </a:t>
            </a:r>
            <a:r>
              <a:rPr lang="en-US" sz="1600" dirty="0" err="1"/>
              <a:t>os</a:t>
            </a:r>
            <a:r>
              <a:rPr lang="en-US" sz="1600" dirty="0"/>
              <a:t> dados, </a:t>
            </a:r>
            <a:r>
              <a:rPr lang="en-US" sz="1600" dirty="0" err="1"/>
              <a:t>protegendo</a:t>
            </a:r>
            <a:r>
              <a:rPr lang="en-US" sz="1600" dirty="0"/>
              <a:t> </a:t>
            </a:r>
            <a:r>
              <a:rPr lang="en-US" sz="1600" dirty="0" err="1"/>
              <a:t>assim</a:t>
            </a:r>
            <a:r>
              <a:rPr lang="en-US" sz="1600" dirty="0"/>
              <a:t> </a:t>
            </a:r>
            <a:r>
              <a:rPr lang="en-US" sz="1600" dirty="0" err="1"/>
              <a:t>seu</a:t>
            </a:r>
            <a:r>
              <a:rPr lang="en-US" sz="1600" dirty="0"/>
              <a:t> </a:t>
            </a:r>
            <a:r>
              <a:rPr lang="en-US" sz="1600" dirty="0" err="1"/>
              <a:t>cartão</a:t>
            </a:r>
            <a:r>
              <a:rPr lang="en-US" sz="1600" dirty="0"/>
              <a:t>.</a:t>
            </a:r>
            <a:endParaRPr lang="pt-B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1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1575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i="0" dirty="0" err="1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Near</a:t>
            </a:r>
            <a:r>
              <a:rPr lang="pt-BR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 Field Communication</a:t>
            </a:r>
            <a:r>
              <a:rPr lang="pt-BR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(Comunicação de Campo Próximo)</a:t>
            </a:r>
          </a:p>
          <a:p>
            <a:endParaRPr lang="en-US" dirty="0"/>
          </a:p>
          <a:p>
            <a:r>
              <a:rPr lang="en-US" dirty="0"/>
              <a:t>A </a:t>
            </a:r>
            <a:r>
              <a:rPr lang="en-US" b="1" dirty="0" err="1"/>
              <a:t>comunicação</a:t>
            </a:r>
            <a:r>
              <a:rPr lang="en-US" b="1" dirty="0"/>
              <a:t> de campo </a:t>
            </a:r>
            <a:r>
              <a:rPr lang="en-US" b="1" dirty="0" err="1"/>
              <a:t>próximo</a:t>
            </a:r>
            <a:r>
              <a:rPr lang="en-US" b="1" dirty="0"/>
              <a:t> (NFC)</a:t>
            </a:r>
            <a:r>
              <a:rPr lang="en-US" dirty="0"/>
              <a:t> é um conjunto de </a:t>
            </a:r>
            <a:r>
              <a:rPr lang="en-US" dirty="0" err="1"/>
              <a:t>tecnologias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fio</a:t>
            </a:r>
            <a:r>
              <a:rPr lang="en-US" dirty="0"/>
              <a:t> que </a:t>
            </a:r>
            <a:r>
              <a:rPr lang="en-US" dirty="0" err="1"/>
              <a:t>permite</a:t>
            </a:r>
            <a:r>
              <a:rPr lang="en-US" dirty="0"/>
              <a:t> que smartphones e outros </a:t>
            </a:r>
            <a:r>
              <a:rPr lang="en-US" dirty="0" err="1"/>
              <a:t>dispositivos</a:t>
            </a:r>
            <a:r>
              <a:rPr lang="en-US" dirty="0"/>
              <a:t> </a:t>
            </a:r>
            <a:r>
              <a:rPr lang="en-US" dirty="0" err="1"/>
              <a:t>estabeleçam</a:t>
            </a:r>
            <a:r>
              <a:rPr lang="en-US" dirty="0"/>
              <a:t> </a:t>
            </a:r>
            <a:r>
              <a:rPr lang="en-US" dirty="0" err="1"/>
              <a:t>comunicação</a:t>
            </a:r>
            <a:r>
              <a:rPr lang="en-US" dirty="0"/>
              <a:t> de </a:t>
            </a:r>
            <a:r>
              <a:rPr lang="en-US" dirty="0" err="1"/>
              <a:t>rádio</a:t>
            </a:r>
            <a:r>
              <a:rPr lang="en-US" dirty="0"/>
              <a:t> a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curta</a:t>
            </a:r>
            <a:r>
              <a:rPr lang="en-US" dirty="0"/>
              <a:t> </a:t>
            </a:r>
            <a:r>
              <a:rPr lang="en-US" dirty="0" err="1"/>
              <a:t>distância</a:t>
            </a:r>
            <a:r>
              <a:rPr lang="en-US" dirty="0"/>
              <a:t>, </a:t>
            </a:r>
            <a:r>
              <a:rPr lang="en-US" dirty="0" err="1"/>
              <a:t>normalmente</a:t>
            </a:r>
            <a:r>
              <a:rPr lang="en-US" dirty="0"/>
              <a:t> 10 cm (3,9 pol)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menos</a:t>
            </a:r>
            <a:r>
              <a:rPr lang="en-US" dirty="0"/>
              <a:t>.</a:t>
            </a:r>
            <a:endParaRPr lang="pt-BR" dirty="0"/>
          </a:p>
          <a:p>
            <a:endParaRPr lang="en-US" dirty="0">
              <a:cs typeface="+mn-lt"/>
            </a:endParaRPr>
          </a:p>
          <a:p>
            <a:r>
              <a:rPr lang="en-US" dirty="0"/>
              <a:t>Essa </a:t>
            </a:r>
            <a:r>
              <a:rPr lang="en-US" dirty="0" err="1"/>
              <a:t>tecnologia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teve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uso</a:t>
            </a:r>
            <a:r>
              <a:rPr lang="en-US" dirty="0"/>
              <a:t> </a:t>
            </a:r>
            <a:r>
              <a:rPr lang="en-US" dirty="0" err="1"/>
              <a:t>até</a:t>
            </a:r>
            <a:r>
              <a:rPr lang="en-US" dirty="0"/>
              <a:t> </a:t>
            </a:r>
            <a:r>
              <a:rPr lang="en-US" dirty="0" err="1"/>
              <a:t>recentemente</a:t>
            </a:r>
            <a:r>
              <a:rPr lang="en-US" dirty="0"/>
              <a:t>, </a:t>
            </a:r>
            <a:r>
              <a:rPr lang="en-US" dirty="0" err="1"/>
              <a:t>quando</a:t>
            </a:r>
            <a:r>
              <a:rPr lang="en-US" dirty="0"/>
              <a:t> </a:t>
            </a:r>
            <a:r>
              <a:rPr lang="en-US" dirty="0" err="1"/>
              <a:t>começou</a:t>
            </a:r>
            <a:r>
              <a:rPr lang="en-US" dirty="0"/>
              <a:t> a ser </a:t>
            </a:r>
            <a:r>
              <a:rPr lang="en-US" dirty="0" err="1"/>
              <a:t>empregada</a:t>
            </a:r>
            <a:r>
              <a:rPr lang="en-US" dirty="0"/>
              <a:t> para mover dados entre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celulares</a:t>
            </a:r>
            <a:r>
              <a:rPr lang="en-US" dirty="0"/>
              <a:t> 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sistemas</a:t>
            </a:r>
            <a:r>
              <a:rPr lang="en-US" dirty="0"/>
              <a:t> de </a:t>
            </a:r>
            <a:r>
              <a:rPr lang="en-US" dirty="0" err="1"/>
              <a:t>pagamento</a:t>
            </a:r>
            <a:r>
              <a:rPr lang="en-US" dirty="0"/>
              <a:t> </a:t>
            </a:r>
            <a:r>
              <a:rPr lang="en-US" dirty="0" err="1"/>
              <a:t>móvel</a:t>
            </a:r>
            <a:r>
              <a:rPr lang="en-US" dirty="0"/>
              <a:t>. Agora que o NFC se </a:t>
            </a:r>
            <a:r>
              <a:rPr lang="en-US" dirty="0" err="1"/>
              <a:t>tornou</a:t>
            </a:r>
            <a:r>
              <a:rPr lang="en-US" dirty="0"/>
              <a:t> o principal </a:t>
            </a:r>
            <a:r>
              <a:rPr lang="en-US" dirty="0" err="1"/>
              <a:t>método</a:t>
            </a:r>
            <a:r>
              <a:rPr lang="en-US" dirty="0"/>
              <a:t> de </a:t>
            </a:r>
            <a:r>
              <a:rPr lang="en-US" dirty="0" err="1"/>
              <a:t>fazer</a:t>
            </a:r>
            <a:r>
              <a:rPr lang="en-US" dirty="0"/>
              <a:t> </a:t>
            </a:r>
            <a:r>
              <a:rPr lang="en-US" dirty="0" err="1"/>
              <a:t>pagamentos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meio</a:t>
            </a:r>
            <a:r>
              <a:rPr lang="en-US" dirty="0"/>
              <a:t> de </a:t>
            </a:r>
            <a:r>
              <a:rPr lang="en-US" dirty="0" err="1"/>
              <a:t>telefones</a:t>
            </a:r>
            <a:r>
              <a:rPr lang="en-US" dirty="0"/>
              <a:t> </a:t>
            </a:r>
            <a:r>
              <a:rPr lang="en-US" dirty="0" err="1"/>
              <a:t>celulares</a:t>
            </a:r>
            <a:r>
              <a:rPr lang="en-US" dirty="0"/>
              <a:t>, </a:t>
            </a:r>
            <a:r>
              <a:rPr lang="en-US" dirty="0" err="1"/>
              <a:t>ele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se </a:t>
            </a:r>
            <a:r>
              <a:rPr lang="en-US" dirty="0" err="1"/>
              <a:t>tornando</a:t>
            </a:r>
            <a:r>
              <a:rPr lang="en-US" dirty="0"/>
              <a:t> </a:t>
            </a:r>
            <a:r>
              <a:rPr lang="en-US" dirty="0" err="1"/>
              <a:t>onipresente</a:t>
            </a:r>
            <a:r>
              <a:rPr lang="en-US" dirty="0"/>
              <a:t> e,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muitos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,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conectado</a:t>
            </a:r>
            <a:r>
              <a:rPr lang="en-US" dirty="0"/>
              <a:t> </a:t>
            </a:r>
            <a:r>
              <a:rPr lang="en-US" dirty="0" err="1"/>
              <a:t>diretamente</a:t>
            </a:r>
            <a:r>
              <a:rPr lang="en-US" dirty="0"/>
              <a:t> a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 err="1"/>
              <a:t>financeiras</a:t>
            </a:r>
            <a:r>
              <a:rPr lang="en-US" dirty="0"/>
              <a:t>. Por </a:t>
            </a:r>
            <a:r>
              <a:rPr lang="en-US" dirty="0" err="1"/>
              <a:t>isso</a:t>
            </a:r>
            <a:r>
              <a:rPr lang="en-US" dirty="0"/>
              <a:t>, a </a:t>
            </a:r>
            <a:r>
              <a:rPr lang="en-US" dirty="0" err="1"/>
              <a:t>importância</a:t>
            </a:r>
            <a:r>
              <a:rPr lang="en-US" dirty="0"/>
              <a:t> de </a:t>
            </a:r>
            <a:r>
              <a:rPr lang="en-US" dirty="0" err="1"/>
              <a:t>entender</a:t>
            </a:r>
            <a:r>
              <a:rPr lang="en-US" dirty="0"/>
              <a:t> e </a:t>
            </a:r>
            <a:r>
              <a:rPr lang="en-US" dirty="0" err="1"/>
              <a:t>proteger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canal de </a:t>
            </a:r>
            <a:r>
              <a:rPr lang="en-US" dirty="0" err="1"/>
              <a:t>comunicação</a:t>
            </a:r>
            <a:r>
              <a:rPr lang="en-US" dirty="0"/>
              <a:t> é primordial.</a:t>
            </a:r>
            <a:endParaRPr lang="pt-BR" dirty="0"/>
          </a:p>
          <a:p>
            <a:endParaRPr lang="en-US" dirty="0">
              <a:cs typeface="+mn-lt"/>
            </a:endParaRPr>
          </a:p>
          <a:p>
            <a:r>
              <a:rPr lang="en-US" dirty="0"/>
              <a:t>É </a:t>
            </a:r>
            <a:r>
              <a:rPr lang="en-US" dirty="0" err="1"/>
              <a:t>importante</a:t>
            </a:r>
            <a:r>
              <a:rPr lang="en-US" dirty="0"/>
              <a:t> saber que RFID é um </a:t>
            </a:r>
            <a:r>
              <a:rPr lang="en-US" dirty="0" err="1"/>
              <a:t>processo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qual um </a:t>
            </a:r>
            <a:r>
              <a:rPr lang="en-US" dirty="0" err="1"/>
              <a:t>cartão</a:t>
            </a:r>
            <a:r>
              <a:rPr lang="en-US" dirty="0"/>
              <a:t> de </a:t>
            </a:r>
            <a:r>
              <a:rPr lang="en-US" dirty="0" err="1"/>
              <a:t>crédito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telefone</a:t>
            </a:r>
            <a:r>
              <a:rPr lang="en-US" dirty="0"/>
              <a:t> se </a:t>
            </a:r>
            <a:r>
              <a:rPr lang="en-US" dirty="0" err="1"/>
              <a:t>comunica</a:t>
            </a:r>
            <a:r>
              <a:rPr lang="en-US" dirty="0"/>
              <a:t> com um </a:t>
            </a:r>
            <a:r>
              <a:rPr lang="en-US" dirty="0" err="1"/>
              <a:t>leitor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ondas</a:t>
            </a:r>
            <a:r>
              <a:rPr lang="en-US" dirty="0"/>
              <a:t> de </a:t>
            </a:r>
            <a:r>
              <a:rPr lang="en-US" dirty="0" err="1"/>
              <a:t>rádio</a:t>
            </a:r>
            <a:r>
              <a:rPr lang="en-US" dirty="0"/>
              <a:t> e que NFC é um </a:t>
            </a:r>
            <a:r>
              <a:rPr lang="en-US" dirty="0" err="1"/>
              <a:t>subconjunto</a:t>
            </a:r>
            <a:r>
              <a:rPr lang="en-US" dirty="0"/>
              <a:t> de RFID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frequência</a:t>
            </a:r>
            <a:r>
              <a:rPr lang="en-US" dirty="0"/>
              <a:t> e atua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distância</a:t>
            </a:r>
            <a:r>
              <a:rPr lang="en-US" dirty="0"/>
              <a:t> </a:t>
            </a:r>
            <a:r>
              <a:rPr lang="en-US" dirty="0" err="1"/>
              <a:t>muito</a:t>
            </a:r>
            <a:r>
              <a:rPr lang="en-US" dirty="0"/>
              <a:t> </a:t>
            </a:r>
            <a:r>
              <a:rPr lang="en-US" dirty="0" err="1"/>
              <a:t>menor</a:t>
            </a:r>
            <a:r>
              <a:rPr lang="en-US" dirty="0"/>
              <a:t>.</a:t>
            </a:r>
            <a:endParaRPr lang="pt-BR" dirty="0"/>
          </a:p>
          <a:p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167E5A-FA0F-445D-9AAF-A8ED78A6294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66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5789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3FC16-BBD4-EA76-9717-8EE23AA5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539"/>
            <a:ext cx="509016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692911-EE86-81EC-1CBA-A0CC7D2210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64117"/>
            <a:ext cx="5090160" cy="132556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D9A52AFC-584F-A8C1-5FD7-D53679224911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0178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ch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14099733-2573-1029-B728-44FAA6F3A4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8775" y="3674225"/>
            <a:ext cx="4772025" cy="631768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269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BAE86730-E672-664B-5579-68A63B3F4C92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ítulo 17">
            <a:extLst>
              <a:ext uri="{FF2B5EF4-FFF2-40B4-BE49-F238E27FC236}">
                <a16:creationId xmlns:a16="http://schemas.microsoft.com/office/drawing/2014/main" id="{63933988-E4BD-6B4D-D236-925D88C3A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339" y="2135802"/>
            <a:ext cx="5385224" cy="1005523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20" name="Espaço Reservado para Texto 19">
            <a:extLst>
              <a:ext uri="{FF2B5EF4-FFF2-40B4-BE49-F238E27FC236}">
                <a16:creationId xmlns:a16="http://schemas.microsoft.com/office/drawing/2014/main" id="{C96DDE3C-A476-9F19-6E3C-722D2B01C1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339" y="3716675"/>
            <a:ext cx="5385224" cy="2793913"/>
          </a:xfrm>
        </p:spPr>
        <p:txBody>
          <a:bodyPr/>
          <a:lstStyle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543017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D2531F-42FF-354F-EE7C-FD2144BDD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55" y="1315022"/>
            <a:ext cx="52578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F5C39B-E2B5-19AD-200F-ABFD9BF02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2955" y="3017948"/>
            <a:ext cx="5257800" cy="86507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9" name="Rectangle: Diagonal Corners Snipped 43">
            <a:extLst>
              <a:ext uri="{FF2B5EF4-FFF2-40B4-BE49-F238E27FC236}">
                <a16:creationId xmlns:a16="http://schemas.microsoft.com/office/drawing/2014/main" id="{DDB39915-1F3E-D377-5C33-527A25CF38BC}"/>
              </a:ext>
            </a:extLst>
          </p:cNvPr>
          <p:cNvSpPr/>
          <p:nvPr userDrawn="1"/>
        </p:nvSpPr>
        <p:spPr>
          <a:xfrm>
            <a:off x="1032955" y="4461341"/>
            <a:ext cx="5327951" cy="1179733"/>
          </a:xfrm>
          <a:prstGeom prst="snip2DiagRect">
            <a:avLst>
              <a:gd name="adj1" fmla="val 0"/>
              <a:gd name="adj2" fmla="val 18169"/>
            </a:avLst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571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14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065C0-085F-62C1-F4FC-03B937EED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539"/>
            <a:ext cx="463157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2" name="Espaço Reservado para Texto 11">
            <a:extLst>
              <a:ext uri="{FF2B5EF4-FFF2-40B4-BE49-F238E27FC236}">
                <a16:creationId xmlns:a16="http://schemas.microsoft.com/office/drawing/2014/main" id="{DC14F123-DDDC-863E-53C2-29B6C1090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28553" y="3429000"/>
            <a:ext cx="3538046" cy="50539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3" name="Espaço Reservado para Texto 11">
            <a:extLst>
              <a:ext uri="{FF2B5EF4-FFF2-40B4-BE49-F238E27FC236}">
                <a16:creationId xmlns:a16="http://schemas.microsoft.com/office/drawing/2014/main" id="{1F69A237-53C0-BFC0-2A6F-255DEF5790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28553" y="4371566"/>
            <a:ext cx="3538046" cy="50539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4" name="Espaço Reservado para Texto 11">
            <a:extLst>
              <a:ext uri="{FF2B5EF4-FFF2-40B4-BE49-F238E27FC236}">
                <a16:creationId xmlns:a16="http://schemas.microsoft.com/office/drawing/2014/main" id="{6F70B13A-8249-4F87-CEA5-39CC75BAB0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928553" y="5314132"/>
            <a:ext cx="3538046" cy="50539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6" name="Espaço Reservado para Imagem 15">
            <a:extLst>
              <a:ext uri="{FF2B5EF4-FFF2-40B4-BE49-F238E27FC236}">
                <a16:creationId xmlns:a16="http://schemas.microsoft.com/office/drawing/2014/main" id="{40100B49-B721-FB5A-C170-6F821D7EAE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3429000"/>
            <a:ext cx="508000" cy="508000"/>
          </a:xfrm>
        </p:spPr>
        <p:txBody>
          <a:bodyPr/>
          <a:lstStyle/>
          <a:p>
            <a:endParaRPr lang="pt-BR"/>
          </a:p>
        </p:txBody>
      </p:sp>
      <p:sp>
        <p:nvSpPr>
          <p:cNvPr id="17" name="Espaço Reservado para Imagem 15">
            <a:extLst>
              <a:ext uri="{FF2B5EF4-FFF2-40B4-BE49-F238E27FC236}">
                <a16:creationId xmlns:a16="http://schemas.microsoft.com/office/drawing/2014/main" id="{F86C77FB-5435-86A0-F539-5EE411B60F3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4371566"/>
            <a:ext cx="508000" cy="508000"/>
          </a:xfrm>
        </p:spPr>
        <p:txBody>
          <a:bodyPr/>
          <a:lstStyle/>
          <a:p>
            <a:endParaRPr lang="pt-BR"/>
          </a:p>
        </p:txBody>
      </p:sp>
      <p:sp>
        <p:nvSpPr>
          <p:cNvPr id="18" name="Espaço Reservado para Imagem 15">
            <a:extLst>
              <a:ext uri="{FF2B5EF4-FFF2-40B4-BE49-F238E27FC236}">
                <a16:creationId xmlns:a16="http://schemas.microsoft.com/office/drawing/2014/main" id="{CAF2E057-E528-8964-19D5-22E8531D2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8200" y="5314132"/>
            <a:ext cx="508000" cy="508000"/>
          </a:xfrm>
        </p:spPr>
        <p:txBody>
          <a:bodyPr/>
          <a:lstStyle/>
          <a:p>
            <a:endParaRPr lang="pt-BR"/>
          </a:p>
        </p:txBody>
      </p:sp>
      <p:sp>
        <p:nvSpPr>
          <p:cNvPr id="20" name="Google Shape;84;p1">
            <a:extLst>
              <a:ext uri="{FF2B5EF4-FFF2-40B4-BE49-F238E27FC236}">
                <a16:creationId xmlns:a16="http://schemas.microsoft.com/office/drawing/2014/main" id="{84CB8778-EB42-BD28-84B9-21A82BC0BD8C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959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03FC16-BBD4-EA76-9717-8EE23AA51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539"/>
            <a:ext cx="509016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692911-EE86-81EC-1CBA-A0CC7D2210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64117"/>
            <a:ext cx="5090160" cy="132556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Google Shape;84;p1">
            <a:extLst>
              <a:ext uri="{FF2B5EF4-FFF2-40B4-BE49-F238E27FC236}">
                <a16:creationId xmlns:a16="http://schemas.microsoft.com/office/drawing/2014/main" id="{D9A52AFC-584F-A8C1-5FD7-D53679224911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87837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C3DC54-943B-F40F-DE1D-8EE03AC3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539"/>
            <a:ext cx="503279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8" name="Espaço Reservado para Texto 7">
            <a:extLst>
              <a:ext uri="{FF2B5EF4-FFF2-40B4-BE49-F238E27FC236}">
                <a16:creationId xmlns:a16="http://schemas.microsoft.com/office/drawing/2014/main" id="{02C087EA-453A-DB3F-C306-5757D42ADC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7786" y="3724275"/>
            <a:ext cx="5032790" cy="132556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6" name="Google Shape;84;p1">
            <a:extLst>
              <a:ext uri="{FF2B5EF4-FFF2-40B4-BE49-F238E27FC236}">
                <a16:creationId xmlns:a16="http://schemas.microsoft.com/office/drawing/2014/main" id="{D36F529D-924E-B072-2B85-074456F57EC7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3916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80694C-77E2-2210-D4BD-88621B6C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201" y="475640"/>
            <a:ext cx="4401247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1" name="Espaço Reservado para Texto 10">
            <a:extLst>
              <a:ext uri="{FF2B5EF4-FFF2-40B4-BE49-F238E27FC236}">
                <a16:creationId xmlns:a16="http://schemas.microsoft.com/office/drawing/2014/main" id="{5A81541A-F121-F3DC-4BDA-CFC8768228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83400" y="2009775"/>
            <a:ext cx="5030788" cy="1325563"/>
          </a:xfrm>
        </p:spPr>
        <p:txBody>
          <a:bodyPr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5594954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0C7B73-0006-52E4-4E9D-D616E199C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68762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4;p1">
            <a:extLst>
              <a:ext uri="{FF2B5EF4-FFF2-40B4-BE49-F238E27FC236}">
                <a16:creationId xmlns:a16="http://schemas.microsoft.com/office/drawing/2014/main" id="{037F24C8-F17A-B5CB-7884-9574B5E5309B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Hexagon 106">
            <a:extLst>
              <a:ext uri="{FF2B5EF4-FFF2-40B4-BE49-F238E27FC236}">
                <a16:creationId xmlns:a16="http://schemas.microsoft.com/office/drawing/2014/main" id="{D1544B73-2EEE-C91A-6B0F-0AA291AA84C3}"/>
              </a:ext>
            </a:extLst>
          </p:cNvPr>
          <p:cNvSpPr/>
          <p:nvPr userDrawn="1"/>
        </p:nvSpPr>
        <p:spPr>
          <a:xfrm rot="10800000" flipV="1">
            <a:off x="3056739" y="4390965"/>
            <a:ext cx="2176603" cy="546322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</a:rPr>
              <a:t>CCS-A</a:t>
            </a:r>
            <a:endParaRPr lang="en-U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77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6">
            <a:extLst>
              <a:ext uri="{FF2B5EF4-FFF2-40B4-BE49-F238E27FC236}">
                <a16:creationId xmlns:a16="http://schemas.microsoft.com/office/drawing/2014/main" id="{452DB2F5-D8DD-7A9A-0FB3-282169689EBB}"/>
              </a:ext>
            </a:extLst>
          </p:cNvPr>
          <p:cNvSpPr txBox="1"/>
          <p:nvPr userDrawn="1"/>
        </p:nvSpPr>
        <p:spPr>
          <a:xfrm rot="5400000">
            <a:off x="-1001132" y="3305889"/>
            <a:ext cx="2426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>
                <a:solidFill>
                  <a:schemeClr val="tx1">
                    <a:alpha val="17000"/>
                  </a:schemeClr>
                </a:solidFill>
              </a:rPr>
              <a:t>INDICADORES DE ATAQUE DE REDE</a:t>
            </a:r>
          </a:p>
        </p:txBody>
      </p:sp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791A82D8-A638-1ECD-E455-A1DEAD17D296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Espaço Reservado para Título 11">
            <a:extLst>
              <a:ext uri="{FF2B5EF4-FFF2-40B4-BE49-F238E27FC236}">
                <a16:creationId xmlns:a16="http://schemas.microsoft.com/office/drawing/2014/main" id="{79DA5CFE-AA5F-1553-37EB-EA10121DC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553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13" name="Espaço Reservado para Texto 12">
            <a:extLst>
              <a:ext uri="{FF2B5EF4-FFF2-40B4-BE49-F238E27FC236}">
                <a16:creationId xmlns:a16="http://schemas.microsoft.com/office/drawing/2014/main" id="{332627AC-FB4E-AB85-B510-6A83C781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241039"/>
            <a:ext cx="10515600" cy="293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2421886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33" r:id="rId7"/>
    <p:sldLayoutId id="2147483731" r:id="rId8"/>
    <p:sldLayoutId id="2147483732" r:id="rId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3600" kern="1200" dirty="0" smtClean="0"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atin typeface="+mj-lt"/>
          <a:ea typeface="+mn-ea"/>
          <a:cs typeface="+mn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84;p1">
            <a:extLst>
              <a:ext uri="{FF2B5EF4-FFF2-40B4-BE49-F238E27FC236}">
                <a16:creationId xmlns:a16="http://schemas.microsoft.com/office/drawing/2014/main" id="{E9400BBD-7517-EC78-5B3E-0CC0AB3D14CB}"/>
              </a:ext>
            </a:extLst>
          </p:cNvPr>
          <p:cNvSpPr/>
          <p:nvPr userDrawn="1"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51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2.sv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47">
            <a:extLst>
              <a:ext uri="{FF2B5EF4-FFF2-40B4-BE49-F238E27FC236}">
                <a16:creationId xmlns:a16="http://schemas.microsoft.com/office/drawing/2014/main" id="{D6F8CA5D-1E92-C706-9E2E-205E11A70949}"/>
              </a:ext>
            </a:extLst>
          </p:cNvPr>
          <p:cNvSpPr/>
          <p:nvPr/>
        </p:nvSpPr>
        <p:spPr>
          <a:xfrm rot="16200000" flipV="1">
            <a:off x="10338464" y="-540368"/>
            <a:ext cx="1337188" cy="2369884"/>
          </a:xfrm>
          <a:custGeom>
            <a:avLst/>
            <a:gdLst>
              <a:gd name="connsiteX0" fmla="*/ 0 w 1337188"/>
              <a:gd name="connsiteY0" fmla="*/ 0 h 2369884"/>
              <a:gd name="connsiteX1" fmla="*/ 1337188 w 1337188"/>
              <a:gd name="connsiteY1" fmla="*/ 0 h 2369884"/>
              <a:gd name="connsiteX2" fmla="*/ 1337188 w 1337188"/>
              <a:gd name="connsiteY2" fmla="*/ 2369884 h 2369884"/>
              <a:gd name="connsiteX3" fmla="*/ 0 w 1337188"/>
              <a:gd name="connsiteY3" fmla="*/ 1032696 h 23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188" h="2369884">
                <a:moveTo>
                  <a:pt x="0" y="0"/>
                </a:moveTo>
                <a:lnTo>
                  <a:pt x="1337188" y="0"/>
                </a:lnTo>
                <a:lnTo>
                  <a:pt x="1337188" y="2369884"/>
                </a:lnTo>
                <a:lnTo>
                  <a:pt x="0" y="103269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" name="Group 1">
            <a:extLst>
              <a:ext uri="{FF2B5EF4-FFF2-40B4-BE49-F238E27FC236}">
                <a16:creationId xmlns:a16="http://schemas.microsoft.com/office/drawing/2014/main" id="{BDBEE37C-5853-3DEF-63C3-D54FE2962AC2}"/>
              </a:ext>
            </a:extLst>
          </p:cNvPr>
          <p:cNvGrpSpPr/>
          <p:nvPr/>
        </p:nvGrpSpPr>
        <p:grpSpPr>
          <a:xfrm>
            <a:off x="0" y="5520812"/>
            <a:ext cx="2654710" cy="1337188"/>
            <a:chOff x="0" y="5520812"/>
            <a:chExt cx="2654710" cy="1337188"/>
          </a:xfrm>
        </p:grpSpPr>
        <p:sp>
          <p:nvSpPr>
            <p:cNvPr id="4" name="Freeform: Shape 46">
              <a:extLst>
                <a:ext uri="{FF2B5EF4-FFF2-40B4-BE49-F238E27FC236}">
                  <a16:creationId xmlns:a16="http://schemas.microsoft.com/office/drawing/2014/main" id="{B2D2AA03-A2EE-1CB1-353D-CB1757EEF485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5" name="Group 92">
              <a:extLst>
                <a:ext uri="{FF2B5EF4-FFF2-40B4-BE49-F238E27FC236}">
                  <a16:creationId xmlns:a16="http://schemas.microsoft.com/office/drawing/2014/main" id="{28D51077-51C1-CB5F-3B53-2CA2E501A0BD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6" name="Straight Connector 65">
                <a:extLst>
                  <a:ext uri="{FF2B5EF4-FFF2-40B4-BE49-F238E27FC236}">
                    <a16:creationId xmlns:a16="http://schemas.microsoft.com/office/drawing/2014/main" id="{0F534114-01F1-C95E-EE61-93D2885C2B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Oval 77">
                <a:extLst>
                  <a:ext uri="{FF2B5EF4-FFF2-40B4-BE49-F238E27FC236}">
                    <a16:creationId xmlns:a16="http://schemas.microsoft.com/office/drawing/2014/main" id="{40E08572-3C2B-82CA-B693-D3AEA92CAE51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" name="Straight Connector 80">
                <a:extLst>
                  <a:ext uri="{FF2B5EF4-FFF2-40B4-BE49-F238E27FC236}">
                    <a16:creationId xmlns:a16="http://schemas.microsoft.com/office/drawing/2014/main" id="{41346DE9-6341-F87C-46FA-1A968F25AD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" name="Google Shape;83;p1">
            <a:extLst>
              <a:ext uri="{FF2B5EF4-FFF2-40B4-BE49-F238E27FC236}">
                <a16:creationId xmlns:a16="http://schemas.microsoft.com/office/drawing/2014/main" id="{44829D39-35D7-6821-20AF-8AB274AF0BC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255" y="1418629"/>
            <a:ext cx="4525339" cy="201037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ítulo 12">
            <a:extLst>
              <a:ext uri="{FF2B5EF4-FFF2-40B4-BE49-F238E27FC236}">
                <a16:creationId xmlns:a16="http://schemas.microsoft.com/office/drawing/2014/main" id="{6D658285-7830-2B22-BF3C-910CF609C655}"/>
              </a:ext>
            </a:extLst>
          </p:cNvPr>
          <p:cNvSpPr txBox="1">
            <a:spLocks/>
          </p:cNvSpPr>
          <p:nvPr/>
        </p:nvSpPr>
        <p:spPr>
          <a:xfrm>
            <a:off x="2369884" y="5178730"/>
            <a:ext cx="3639930" cy="790209"/>
          </a:xfrm>
          <a:prstGeom prst="rect">
            <a:avLst/>
          </a:prstGeom>
        </p:spPr>
        <p:txBody>
          <a:bodyPr wrap="square" anchor="ctr">
            <a:no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pt-BR" sz="4000" kern="1200" dirty="0">
                <a:gradFill flip="none" rotWithShape="1">
                  <a:gsLst>
                    <a:gs pos="0">
                      <a:schemeClr val="accent1"/>
                    </a:gs>
                    <a:gs pos="100000">
                      <a:schemeClr val="accent4"/>
                    </a:gs>
                  </a:gsLst>
                  <a:lin ang="2700000" scaled="1"/>
                  <a:tileRect/>
                </a:gradFill>
                <a:effectLst>
                  <a:outerShdw blurRad="101600" sx="102000" sy="102000" algn="ctr" rotWithShape="0">
                    <a:schemeClr val="bg1">
                      <a:alpha val="11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Indicadores de Ataque de Rede</a:t>
            </a:r>
          </a:p>
        </p:txBody>
      </p:sp>
      <p:grpSp>
        <p:nvGrpSpPr>
          <p:cNvPr id="14" name="Group 93">
            <a:extLst>
              <a:ext uri="{FF2B5EF4-FFF2-40B4-BE49-F238E27FC236}">
                <a16:creationId xmlns:a16="http://schemas.microsoft.com/office/drawing/2014/main" id="{AC0248B2-339E-DF3D-11E4-3FAA6F3CB320}"/>
              </a:ext>
            </a:extLst>
          </p:cNvPr>
          <p:cNvGrpSpPr/>
          <p:nvPr/>
        </p:nvGrpSpPr>
        <p:grpSpPr>
          <a:xfrm rot="10800000">
            <a:off x="9573160" y="-207"/>
            <a:ext cx="2237341" cy="1289562"/>
            <a:chOff x="417369" y="5568438"/>
            <a:chExt cx="2237341" cy="1289562"/>
          </a:xfrm>
        </p:grpSpPr>
        <p:cxnSp>
          <p:nvCxnSpPr>
            <p:cNvPr id="15" name="Straight Connector 94">
              <a:extLst>
                <a:ext uri="{FF2B5EF4-FFF2-40B4-BE49-F238E27FC236}">
                  <a16:creationId xmlns:a16="http://schemas.microsoft.com/office/drawing/2014/main" id="{48EDE771-532F-9D35-2D59-012587F599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95">
              <a:extLst>
                <a:ext uri="{FF2B5EF4-FFF2-40B4-BE49-F238E27FC236}">
                  <a16:creationId xmlns:a16="http://schemas.microsoft.com/office/drawing/2014/main" id="{27393911-3D6C-9C35-C8DA-80C8C44FC834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96">
              <a:extLst>
                <a:ext uri="{FF2B5EF4-FFF2-40B4-BE49-F238E27FC236}">
                  <a16:creationId xmlns:a16="http://schemas.microsoft.com/office/drawing/2014/main" id="{02FF2273-3A64-D318-1CDB-C198A8F479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65617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" name="Group 74">
            <a:extLst>
              <a:ext uri="{FF2B5EF4-FFF2-40B4-BE49-F238E27FC236}">
                <a16:creationId xmlns:a16="http://schemas.microsoft.com/office/drawing/2014/main" id="{05D8E1AB-8828-A826-E72B-91690DB64AD4}"/>
              </a:ext>
            </a:extLst>
          </p:cNvPr>
          <p:cNvGrpSpPr/>
          <p:nvPr/>
        </p:nvGrpSpPr>
        <p:grpSpPr>
          <a:xfrm flipH="1" flipV="1">
            <a:off x="9341708" y="-334"/>
            <a:ext cx="2850292" cy="1165778"/>
            <a:chOff x="-1042416" y="5520812"/>
            <a:chExt cx="4275439" cy="1748668"/>
          </a:xfrm>
        </p:grpSpPr>
        <p:sp>
          <p:nvSpPr>
            <p:cNvPr id="103" name="Freeform: Shape 75">
              <a:extLst>
                <a:ext uri="{FF2B5EF4-FFF2-40B4-BE49-F238E27FC236}">
                  <a16:creationId xmlns:a16="http://schemas.microsoft.com/office/drawing/2014/main" id="{75874DC7-6788-DB05-D152-75E7AE21C5A4}"/>
                </a:ext>
              </a:extLst>
            </p:cNvPr>
            <p:cNvSpPr/>
            <p:nvPr/>
          </p:nvSpPr>
          <p:spPr>
            <a:xfrm rot="16200000" flipH="1">
              <a:off x="43146" y="4435250"/>
              <a:ext cx="1748668" cy="3919792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  <a:gd name="connsiteX0" fmla="*/ 0 w 1597792"/>
                <a:gd name="connsiteY0" fmla="*/ 1042416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0 w 1597792"/>
                <a:gd name="connsiteY4" fmla="*/ 1042416 h 3412300"/>
                <a:gd name="connsiteX0" fmla="*/ 13716 w 1597792"/>
                <a:gd name="connsiteY0" fmla="*/ 0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13716 w 1597792"/>
                <a:gd name="connsiteY4" fmla="*/ 0 h 3412300"/>
                <a:gd name="connsiteX0" fmla="*/ 13716 w 1597792"/>
                <a:gd name="connsiteY0" fmla="*/ 0 h 3659188"/>
                <a:gd name="connsiteX1" fmla="*/ 1597792 w 1597792"/>
                <a:gd name="connsiteY1" fmla="*/ 0 h 3659188"/>
                <a:gd name="connsiteX2" fmla="*/ 1542928 w 1597792"/>
                <a:gd name="connsiteY2" fmla="*/ 3659188 h 3659188"/>
                <a:gd name="connsiteX3" fmla="*/ 0 w 1597792"/>
                <a:gd name="connsiteY3" fmla="*/ 2075112 h 3659188"/>
                <a:gd name="connsiteX4" fmla="*/ 13716 w 1597792"/>
                <a:gd name="connsiteY4" fmla="*/ 0 h 3659188"/>
                <a:gd name="connsiteX0" fmla="*/ 13716 w 1748668"/>
                <a:gd name="connsiteY0" fmla="*/ 0 h 3919792"/>
                <a:gd name="connsiteX1" fmla="*/ 1597792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  <a:gd name="connsiteX0" fmla="*/ 13716 w 1748668"/>
                <a:gd name="connsiteY0" fmla="*/ 0 h 3919792"/>
                <a:gd name="connsiteX1" fmla="*/ 1748668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68" h="3919792">
                  <a:moveTo>
                    <a:pt x="13716" y="0"/>
                  </a:moveTo>
                  <a:lnTo>
                    <a:pt x="1748668" y="0"/>
                  </a:lnTo>
                  <a:lnTo>
                    <a:pt x="1748668" y="3919792"/>
                  </a:lnTo>
                  <a:lnTo>
                    <a:pt x="0" y="2075112"/>
                  </a:lnTo>
                  <a:lnTo>
                    <a:pt x="137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4" name="Group 76">
              <a:extLst>
                <a:ext uri="{FF2B5EF4-FFF2-40B4-BE49-F238E27FC236}">
                  <a16:creationId xmlns:a16="http://schemas.microsoft.com/office/drawing/2014/main" id="{B02BD311-645B-6AE5-6398-9B5E70DE4FC4}"/>
                </a:ext>
              </a:extLst>
            </p:cNvPr>
            <p:cNvGrpSpPr/>
            <p:nvPr/>
          </p:nvGrpSpPr>
          <p:grpSpPr>
            <a:xfrm>
              <a:off x="417369" y="5568438"/>
              <a:ext cx="2815654" cy="1701042"/>
              <a:chOff x="417369" y="5568438"/>
              <a:chExt cx="2815654" cy="1701042"/>
            </a:xfrm>
          </p:grpSpPr>
          <p:cxnSp>
            <p:nvCxnSpPr>
              <p:cNvPr id="105" name="Straight Connector 77">
                <a:extLst>
                  <a:ext uri="{FF2B5EF4-FFF2-40B4-BE49-F238E27FC236}">
                    <a16:creationId xmlns:a16="http://schemas.microsoft.com/office/drawing/2014/main" id="{1A5CD47D-CAD8-392F-5A9B-9940A07F52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Oval 78">
                <a:extLst>
                  <a:ext uri="{FF2B5EF4-FFF2-40B4-BE49-F238E27FC236}">
                    <a16:creationId xmlns:a16="http://schemas.microsoft.com/office/drawing/2014/main" id="{180A240C-41E4-05D0-D048-B43C79A3A401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79">
                <a:extLst>
                  <a:ext uri="{FF2B5EF4-FFF2-40B4-BE49-F238E27FC236}">
                    <a16:creationId xmlns:a16="http://schemas.microsoft.com/office/drawing/2014/main" id="{F44C72AC-F151-2E2B-7C20-8D14DC9670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903057" cy="17010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D6C26FF-92B6-EF73-9AAD-2878FEECB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866693"/>
            <a:ext cx="7429729" cy="717233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Comunicação de Campo Próximo </a:t>
            </a:r>
            <a:r>
              <a:rPr lang="pt-BR" dirty="0"/>
              <a:t>(NFC)</a:t>
            </a:r>
          </a:p>
        </p:txBody>
      </p:sp>
      <p:pic>
        <p:nvPicPr>
          <p:cNvPr id="89" name="Google Shape;83;p1">
            <a:extLst>
              <a:ext uri="{FF2B5EF4-FFF2-40B4-BE49-F238E27FC236}">
                <a16:creationId xmlns:a16="http://schemas.microsoft.com/office/drawing/2014/main" id="{B3D43FA4-8D41-02D8-606B-2D91595FF25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roup 3">
            <a:extLst>
              <a:ext uri="{FF2B5EF4-FFF2-40B4-BE49-F238E27FC236}">
                <a16:creationId xmlns:a16="http://schemas.microsoft.com/office/drawing/2014/main" id="{4B42AEDE-3928-5037-A174-5ADCAED09B77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109" name="Freeform: Shape 4">
              <a:extLst>
                <a:ext uri="{FF2B5EF4-FFF2-40B4-BE49-F238E27FC236}">
                  <a16:creationId xmlns:a16="http://schemas.microsoft.com/office/drawing/2014/main" id="{8675C445-E080-0071-4C77-7CE89E6AA7F4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10" name="Group 5">
              <a:extLst>
                <a:ext uri="{FF2B5EF4-FFF2-40B4-BE49-F238E27FC236}">
                  <a16:creationId xmlns:a16="http://schemas.microsoft.com/office/drawing/2014/main" id="{7D9B739D-3C1A-F35B-A27E-E5D6ACFC23C9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111" name="Straight Connector 6">
                <a:extLst>
                  <a:ext uri="{FF2B5EF4-FFF2-40B4-BE49-F238E27FC236}">
                    <a16:creationId xmlns:a16="http://schemas.microsoft.com/office/drawing/2014/main" id="{2BDD9483-DF18-69AA-0301-7DE962DBEEC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Oval 7">
                <a:extLst>
                  <a:ext uri="{FF2B5EF4-FFF2-40B4-BE49-F238E27FC236}">
                    <a16:creationId xmlns:a16="http://schemas.microsoft.com/office/drawing/2014/main" id="{39F444DE-68EB-7A35-ADF7-670CB19BF12D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3" name="Straight Connector 8">
                <a:extLst>
                  <a:ext uri="{FF2B5EF4-FFF2-40B4-BE49-F238E27FC236}">
                    <a16:creationId xmlns:a16="http://schemas.microsoft.com/office/drawing/2014/main" id="{FC57C487-2916-2A58-22C0-F9FBB790785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Rectangle: Single Corner Snipped 1">
            <a:extLst>
              <a:ext uri="{FF2B5EF4-FFF2-40B4-BE49-F238E27FC236}">
                <a16:creationId xmlns:a16="http://schemas.microsoft.com/office/drawing/2014/main" id="{90C72AB9-2F08-2983-6CD6-266B30F5BAD3}"/>
              </a:ext>
            </a:extLst>
          </p:cNvPr>
          <p:cNvSpPr/>
          <p:nvPr/>
        </p:nvSpPr>
        <p:spPr>
          <a:xfrm flipV="1">
            <a:off x="8652973" y="2416084"/>
            <a:ext cx="2369884" cy="2072202"/>
          </a:xfrm>
          <a:prstGeom prst="snip1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2440B21-7208-0689-B04F-121924B2ADA0}"/>
              </a:ext>
            </a:extLst>
          </p:cNvPr>
          <p:cNvSpPr txBox="1"/>
          <p:nvPr/>
        </p:nvSpPr>
        <p:spPr>
          <a:xfrm>
            <a:off x="2077080" y="1867326"/>
            <a:ext cx="4649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Conjunto de tecnologias sem fio que permite que smartphones e outros dispositivos estabeleçam comunicação de rádio a uma curta distância.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9579AD7-69FA-F785-E58B-CE78245191E9}"/>
              </a:ext>
            </a:extLst>
          </p:cNvPr>
          <p:cNvSpPr txBox="1"/>
          <p:nvPr/>
        </p:nvSpPr>
        <p:spPr>
          <a:xfrm>
            <a:off x="2077080" y="3008270"/>
            <a:ext cx="371412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Não teve muito uso até pouco tempo</a:t>
            </a:r>
          </a:p>
          <a:p>
            <a:r>
              <a:rPr lang="pt-BR" sz="1400" dirty="0"/>
              <a:t>Começou a ser utilizada para mover dados entre telefones celulares e em sistemas de pagamento móvel.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891FC166-3317-EAE9-F49E-CD78D2E899BA}"/>
              </a:ext>
            </a:extLst>
          </p:cNvPr>
          <p:cNvSpPr txBox="1"/>
          <p:nvPr/>
        </p:nvSpPr>
        <p:spPr>
          <a:xfrm>
            <a:off x="2072838" y="4370780"/>
            <a:ext cx="464935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RFID</a:t>
            </a:r>
          </a:p>
          <a:p>
            <a:r>
              <a:rPr lang="pt-BR" sz="1400" dirty="0"/>
              <a:t>Processo pelo qual um cartão de crédito ou telefone se comunica com um leitor usando ondas de rádio;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A004493-3789-012A-5C69-29D819E4EC17}"/>
              </a:ext>
            </a:extLst>
          </p:cNvPr>
          <p:cNvSpPr txBox="1"/>
          <p:nvPr/>
        </p:nvSpPr>
        <p:spPr>
          <a:xfrm>
            <a:off x="2072838" y="5574438"/>
            <a:ext cx="41809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NFC</a:t>
            </a:r>
          </a:p>
          <a:p>
            <a:r>
              <a:rPr lang="pt-BR" sz="1400" dirty="0"/>
              <a:t>Subconjunto do RFID, atuando em uma distância bem menor.</a:t>
            </a:r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0091A028-63CD-5524-0570-1EAD09B11DB7}"/>
              </a:ext>
            </a:extLst>
          </p:cNvPr>
          <p:cNvGrpSpPr/>
          <p:nvPr/>
        </p:nvGrpSpPr>
        <p:grpSpPr>
          <a:xfrm>
            <a:off x="1074738" y="1830486"/>
            <a:ext cx="806039" cy="806040"/>
            <a:chOff x="1355543" y="1840286"/>
            <a:chExt cx="806039" cy="806040"/>
          </a:xfrm>
        </p:grpSpPr>
        <p:sp>
          <p:nvSpPr>
            <p:cNvPr id="30" name="Rectangle 32">
              <a:extLst>
                <a:ext uri="{FF2B5EF4-FFF2-40B4-BE49-F238E27FC236}">
                  <a16:creationId xmlns:a16="http://schemas.microsoft.com/office/drawing/2014/main" id="{01071A6C-F3F1-59E4-4FC7-23EE69C5307D}"/>
                </a:ext>
              </a:extLst>
            </p:cNvPr>
            <p:cNvSpPr/>
            <p:nvPr/>
          </p:nvSpPr>
          <p:spPr>
            <a:xfrm>
              <a:off x="1355543" y="1840286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3A1ABFF4-071E-DD87-50C0-2C8D5C745E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27456" y="2004432"/>
              <a:ext cx="484700" cy="484700"/>
            </a:xfrm>
            <a:prstGeom prst="rect">
              <a:avLst/>
            </a:prstGeom>
          </p:spPr>
        </p:pic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F144ADA-0E1C-BB40-B6EF-10AF25E64D16}"/>
              </a:ext>
            </a:extLst>
          </p:cNvPr>
          <p:cNvGrpSpPr/>
          <p:nvPr/>
        </p:nvGrpSpPr>
        <p:grpSpPr>
          <a:xfrm>
            <a:off x="1074738" y="3082303"/>
            <a:ext cx="806039" cy="806040"/>
            <a:chOff x="1355543" y="2986854"/>
            <a:chExt cx="806039" cy="806040"/>
          </a:xfrm>
        </p:grpSpPr>
        <p:sp>
          <p:nvSpPr>
            <p:cNvPr id="29" name="Rectangle 32">
              <a:extLst>
                <a:ext uri="{FF2B5EF4-FFF2-40B4-BE49-F238E27FC236}">
                  <a16:creationId xmlns:a16="http://schemas.microsoft.com/office/drawing/2014/main" id="{00ADA718-91DB-4100-EE3A-98DAC1549A24}"/>
                </a:ext>
              </a:extLst>
            </p:cNvPr>
            <p:cNvSpPr/>
            <p:nvPr/>
          </p:nvSpPr>
          <p:spPr>
            <a:xfrm>
              <a:off x="1355543" y="2986854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áfico 15">
              <a:extLst>
                <a:ext uri="{FF2B5EF4-FFF2-40B4-BE49-F238E27FC236}">
                  <a16:creationId xmlns:a16="http://schemas.microsoft.com/office/drawing/2014/main" id="{4199D848-A74A-9961-B04C-6BF30C77BAE0}"/>
                </a:ext>
              </a:extLst>
            </p:cNvPr>
            <p:cNvGrpSpPr/>
            <p:nvPr/>
          </p:nvGrpSpPr>
          <p:grpSpPr>
            <a:xfrm>
              <a:off x="1495782" y="3126084"/>
              <a:ext cx="525560" cy="524807"/>
              <a:chOff x="3657600" y="994095"/>
              <a:chExt cx="4875865" cy="4868875"/>
            </a:xfrm>
            <a:solidFill>
              <a:schemeClr val="tx1"/>
            </a:solidFill>
          </p:grpSpPr>
          <p:sp>
            <p:nvSpPr>
              <p:cNvPr id="18" name="Forma Livre: Forma 17">
                <a:extLst>
                  <a:ext uri="{FF2B5EF4-FFF2-40B4-BE49-F238E27FC236}">
                    <a16:creationId xmlns:a16="http://schemas.microsoft.com/office/drawing/2014/main" id="{7F7F538A-401F-1B3A-F462-320B91C85460}"/>
                  </a:ext>
                </a:extLst>
              </p:cNvPr>
              <p:cNvSpPr/>
              <p:nvPr/>
            </p:nvSpPr>
            <p:spPr>
              <a:xfrm>
                <a:off x="3657600" y="994095"/>
                <a:ext cx="4875865" cy="4868875"/>
              </a:xfrm>
              <a:custGeom>
                <a:avLst/>
                <a:gdLst>
                  <a:gd name="connsiteX0" fmla="*/ 4733925 w 4875865"/>
                  <a:gd name="connsiteY0" fmla="*/ 4583125 h 4868875"/>
                  <a:gd name="connsiteX1" fmla="*/ 4570724 w 4875865"/>
                  <a:gd name="connsiteY1" fmla="*/ 4583125 h 4868875"/>
                  <a:gd name="connsiteX2" fmla="*/ 4570724 w 4875865"/>
                  <a:gd name="connsiteY2" fmla="*/ 2700185 h 4868875"/>
                  <a:gd name="connsiteX3" fmla="*/ 4427849 w 4875865"/>
                  <a:gd name="connsiteY3" fmla="*/ 2557310 h 4868875"/>
                  <a:gd name="connsiteX4" fmla="*/ 3815715 w 4875865"/>
                  <a:gd name="connsiteY4" fmla="*/ 2557310 h 4868875"/>
                  <a:gd name="connsiteX5" fmla="*/ 3672840 w 4875865"/>
                  <a:gd name="connsiteY5" fmla="*/ 2700185 h 4868875"/>
                  <a:gd name="connsiteX6" fmla="*/ 3672840 w 4875865"/>
                  <a:gd name="connsiteY6" fmla="*/ 4583125 h 4868875"/>
                  <a:gd name="connsiteX7" fmla="*/ 3346447 w 4875865"/>
                  <a:gd name="connsiteY7" fmla="*/ 4583125 h 4868875"/>
                  <a:gd name="connsiteX8" fmla="*/ 3346447 w 4875865"/>
                  <a:gd name="connsiteY8" fmla="*/ 3407016 h 4868875"/>
                  <a:gd name="connsiteX9" fmla="*/ 3203572 w 4875865"/>
                  <a:gd name="connsiteY9" fmla="*/ 3264141 h 4868875"/>
                  <a:gd name="connsiteX10" fmla="*/ 2591429 w 4875865"/>
                  <a:gd name="connsiteY10" fmla="*/ 3264141 h 4868875"/>
                  <a:gd name="connsiteX11" fmla="*/ 2448554 w 4875865"/>
                  <a:gd name="connsiteY11" fmla="*/ 3407016 h 4868875"/>
                  <a:gd name="connsiteX12" fmla="*/ 2448554 w 4875865"/>
                  <a:gd name="connsiteY12" fmla="*/ 4583125 h 4868875"/>
                  <a:gd name="connsiteX13" fmla="*/ 2122170 w 4875865"/>
                  <a:gd name="connsiteY13" fmla="*/ 4583125 h 4868875"/>
                  <a:gd name="connsiteX14" fmla="*/ 2122170 w 4875865"/>
                  <a:gd name="connsiteY14" fmla="*/ 4113857 h 4868875"/>
                  <a:gd name="connsiteX15" fmla="*/ 1979295 w 4875865"/>
                  <a:gd name="connsiteY15" fmla="*/ 3970982 h 4868875"/>
                  <a:gd name="connsiteX16" fmla="*/ 1367152 w 4875865"/>
                  <a:gd name="connsiteY16" fmla="*/ 3970982 h 4868875"/>
                  <a:gd name="connsiteX17" fmla="*/ 1224277 w 4875865"/>
                  <a:gd name="connsiteY17" fmla="*/ 4113857 h 4868875"/>
                  <a:gd name="connsiteX18" fmla="*/ 1224277 w 4875865"/>
                  <a:gd name="connsiteY18" fmla="*/ 4583125 h 4868875"/>
                  <a:gd name="connsiteX19" fmla="*/ 897893 w 4875865"/>
                  <a:gd name="connsiteY19" fmla="*/ 4583125 h 4868875"/>
                  <a:gd name="connsiteX20" fmla="*/ 897893 w 4875865"/>
                  <a:gd name="connsiteY20" fmla="*/ 2378450 h 4868875"/>
                  <a:gd name="connsiteX21" fmla="*/ 2428237 w 4875865"/>
                  <a:gd name="connsiteY21" fmla="*/ 1206179 h 4868875"/>
                  <a:gd name="connsiteX22" fmla="*/ 0 w 4875865"/>
                  <a:gd name="connsiteY22" fmla="*/ 1206208 h 4868875"/>
                  <a:gd name="connsiteX23" fmla="*/ 612143 w 4875865"/>
                  <a:gd name="connsiteY23" fmla="*/ 2260273 h 4868875"/>
                  <a:gd name="connsiteX24" fmla="*/ 612143 w 4875865"/>
                  <a:gd name="connsiteY24" fmla="*/ 4726000 h 4868875"/>
                  <a:gd name="connsiteX25" fmla="*/ 755018 w 4875865"/>
                  <a:gd name="connsiteY25" fmla="*/ 4868875 h 4868875"/>
                  <a:gd name="connsiteX26" fmla="*/ 4733925 w 4875865"/>
                  <a:gd name="connsiteY26" fmla="*/ 4868875 h 4868875"/>
                  <a:gd name="connsiteX27" fmla="*/ 4733925 w 4875865"/>
                  <a:gd name="connsiteY27" fmla="*/ 4583125 h 4868875"/>
                  <a:gd name="connsiteX28" fmla="*/ 285750 w 4875865"/>
                  <a:gd name="connsiteY28" fmla="*/ 1206198 h 4868875"/>
                  <a:gd name="connsiteX29" fmla="*/ 1214123 w 4875865"/>
                  <a:gd name="connsiteY29" fmla="*/ 277825 h 4868875"/>
                  <a:gd name="connsiteX30" fmla="*/ 1214114 w 4875865"/>
                  <a:gd name="connsiteY30" fmla="*/ 2134562 h 4868875"/>
                  <a:gd name="connsiteX31" fmla="*/ 285750 w 4875865"/>
                  <a:gd name="connsiteY31" fmla="*/ 1206198 h 4868875"/>
                  <a:gd name="connsiteX32" fmla="*/ 1836420 w 4875865"/>
                  <a:gd name="connsiteY32" fmla="*/ 4583125 h 4868875"/>
                  <a:gd name="connsiteX33" fmla="*/ 1510027 w 4875865"/>
                  <a:gd name="connsiteY33" fmla="*/ 4583125 h 4868875"/>
                  <a:gd name="connsiteX34" fmla="*/ 1510027 w 4875865"/>
                  <a:gd name="connsiteY34" fmla="*/ 4256732 h 4868875"/>
                  <a:gd name="connsiteX35" fmla="*/ 1836420 w 4875865"/>
                  <a:gd name="connsiteY35" fmla="*/ 4256732 h 4868875"/>
                  <a:gd name="connsiteX36" fmla="*/ 3060697 w 4875865"/>
                  <a:gd name="connsiteY36" fmla="*/ 4583125 h 4868875"/>
                  <a:gd name="connsiteX37" fmla="*/ 2734304 w 4875865"/>
                  <a:gd name="connsiteY37" fmla="*/ 4583125 h 4868875"/>
                  <a:gd name="connsiteX38" fmla="*/ 2734304 w 4875865"/>
                  <a:gd name="connsiteY38" fmla="*/ 3549891 h 4868875"/>
                  <a:gd name="connsiteX39" fmla="*/ 3060697 w 4875865"/>
                  <a:gd name="connsiteY39" fmla="*/ 3549891 h 4868875"/>
                  <a:gd name="connsiteX40" fmla="*/ 4284974 w 4875865"/>
                  <a:gd name="connsiteY40" fmla="*/ 4583125 h 4868875"/>
                  <a:gd name="connsiteX41" fmla="*/ 3958590 w 4875865"/>
                  <a:gd name="connsiteY41" fmla="*/ 4583125 h 4868875"/>
                  <a:gd name="connsiteX42" fmla="*/ 3958590 w 4875865"/>
                  <a:gd name="connsiteY42" fmla="*/ 2843060 h 4868875"/>
                  <a:gd name="connsiteX43" fmla="*/ 4284983 w 4875865"/>
                  <a:gd name="connsiteY43" fmla="*/ 2843060 h 4868875"/>
                  <a:gd name="connsiteX44" fmla="*/ 4284983 w 4875865"/>
                  <a:gd name="connsiteY44" fmla="*/ 4583125 h 4868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875865" h="4868875">
                    <a:moveTo>
                      <a:pt x="4733925" y="4583125"/>
                    </a:moveTo>
                    <a:lnTo>
                      <a:pt x="4570724" y="4583125"/>
                    </a:lnTo>
                    <a:lnTo>
                      <a:pt x="4570724" y="2700185"/>
                    </a:lnTo>
                    <a:cubicBezTo>
                      <a:pt x="4570724" y="2621280"/>
                      <a:pt x="4506754" y="2557310"/>
                      <a:pt x="4427849" y="2557310"/>
                    </a:cubicBezTo>
                    <a:lnTo>
                      <a:pt x="3815715" y="2557310"/>
                    </a:lnTo>
                    <a:cubicBezTo>
                      <a:pt x="3736810" y="2557310"/>
                      <a:pt x="3672840" y="2621280"/>
                      <a:pt x="3672840" y="2700185"/>
                    </a:cubicBezTo>
                    <a:lnTo>
                      <a:pt x="3672840" y="4583125"/>
                    </a:lnTo>
                    <a:lnTo>
                      <a:pt x="3346447" y="4583125"/>
                    </a:lnTo>
                    <a:lnTo>
                      <a:pt x="3346447" y="3407016"/>
                    </a:lnTo>
                    <a:cubicBezTo>
                      <a:pt x="3346447" y="3328111"/>
                      <a:pt x="3282477" y="3264141"/>
                      <a:pt x="3203572" y="3264141"/>
                    </a:cubicBezTo>
                    <a:lnTo>
                      <a:pt x="2591429" y="3264141"/>
                    </a:lnTo>
                    <a:cubicBezTo>
                      <a:pt x="2512524" y="3264141"/>
                      <a:pt x="2448554" y="3328111"/>
                      <a:pt x="2448554" y="3407016"/>
                    </a:cubicBezTo>
                    <a:lnTo>
                      <a:pt x="2448554" y="4583125"/>
                    </a:lnTo>
                    <a:lnTo>
                      <a:pt x="2122170" y="4583125"/>
                    </a:lnTo>
                    <a:lnTo>
                      <a:pt x="2122170" y="4113857"/>
                    </a:lnTo>
                    <a:cubicBezTo>
                      <a:pt x="2122170" y="4034952"/>
                      <a:pt x="2058200" y="3970982"/>
                      <a:pt x="1979295" y="3970982"/>
                    </a:cubicBezTo>
                    <a:lnTo>
                      <a:pt x="1367152" y="3970982"/>
                    </a:lnTo>
                    <a:cubicBezTo>
                      <a:pt x="1288247" y="3970982"/>
                      <a:pt x="1224277" y="4034952"/>
                      <a:pt x="1224277" y="4113857"/>
                    </a:cubicBezTo>
                    <a:lnTo>
                      <a:pt x="1224277" y="4583125"/>
                    </a:lnTo>
                    <a:lnTo>
                      <a:pt x="897893" y="4583125"/>
                    </a:lnTo>
                    <a:lnTo>
                      <a:pt x="897893" y="2378450"/>
                    </a:lnTo>
                    <a:cubicBezTo>
                      <a:pt x="1651521" y="2592820"/>
                      <a:pt x="2440067" y="1992182"/>
                      <a:pt x="2428237" y="1206179"/>
                    </a:cubicBezTo>
                    <a:cubicBezTo>
                      <a:pt x="2367239" y="-402193"/>
                      <a:pt x="60836" y="-401936"/>
                      <a:pt x="0" y="1206208"/>
                    </a:cubicBezTo>
                    <a:cubicBezTo>
                      <a:pt x="0" y="1656759"/>
                      <a:pt x="246717" y="2050761"/>
                      <a:pt x="612143" y="2260273"/>
                    </a:cubicBezTo>
                    <a:lnTo>
                      <a:pt x="612143" y="4726000"/>
                    </a:lnTo>
                    <a:cubicBezTo>
                      <a:pt x="612143" y="4804906"/>
                      <a:pt x="676113" y="4868875"/>
                      <a:pt x="755018" y="4868875"/>
                    </a:cubicBezTo>
                    <a:lnTo>
                      <a:pt x="4733925" y="4868875"/>
                    </a:lnTo>
                    <a:cubicBezTo>
                      <a:pt x="4922072" y="4862389"/>
                      <a:pt x="4924282" y="4590527"/>
                      <a:pt x="4733925" y="4583125"/>
                    </a:cubicBezTo>
                    <a:close/>
                    <a:moveTo>
                      <a:pt x="285750" y="1206198"/>
                    </a:moveTo>
                    <a:cubicBezTo>
                      <a:pt x="285750" y="694296"/>
                      <a:pt x="702221" y="277825"/>
                      <a:pt x="1214123" y="277825"/>
                    </a:cubicBezTo>
                    <a:cubicBezTo>
                      <a:pt x="2444039" y="324498"/>
                      <a:pt x="2443706" y="2088080"/>
                      <a:pt x="1214114" y="2134562"/>
                    </a:cubicBezTo>
                    <a:cubicBezTo>
                      <a:pt x="702221" y="2134562"/>
                      <a:pt x="285750" y="1718100"/>
                      <a:pt x="285750" y="1206198"/>
                    </a:cubicBezTo>
                    <a:close/>
                    <a:moveTo>
                      <a:pt x="1836420" y="4583125"/>
                    </a:moveTo>
                    <a:lnTo>
                      <a:pt x="1510027" y="4583125"/>
                    </a:lnTo>
                    <a:lnTo>
                      <a:pt x="1510027" y="4256732"/>
                    </a:lnTo>
                    <a:lnTo>
                      <a:pt x="1836420" y="4256732"/>
                    </a:lnTo>
                    <a:close/>
                    <a:moveTo>
                      <a:pt x="3060697" y="4583125"/>
                    </a:moveTo>
                    <a:lnTo>
                      <a:pt x="2734304" y="4583125"/>
                    </a:lnTo>
                    <a:lnTo>
                      <a:pt x="2734304" y="3549891"/>
                    </a:lnTo>
                    <a:lnTo>
                      <a:pt x="3060697" y="3549891"/>
                    </a:lnTo>
                    <a:close/>
                    <a:moveTo>
                      <a:pt x="4284974" y="4583125"/>
                    </a:moveTo>
                    <a:lnTo>
                      <a:pt x="3958590" y="4583125"/>
                    </a:lnTo>
                    <a:lnTo>
                      <a:pt x="3958590" y="2843060"/>
                    </a:lnTo>
                    <a:lnTo>
                      <a:pt x="4284983" y="2843060"/>
                    </a:lnTo>
                    <a:lnTo>
                      <a:pt x="4284983" y="4583125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9" name="Forma Livre: Forma 18">
                <a:extLst>
                  <a:ext uri="{FF2B5EF4-FFF2-40B4-BE49-F238E27FC236}">
                    <a16:creationId xmlns:a16="http://schemas.microsoft.com/office/drawing/2014/main" id="{3B2448A3-C2BD-AE7D-202C-1F1B7522F3C0}"/>
                  </a:ext>
                </a:extLst>
              </p:cNvPr>
              <p:cNvSpPr/>
              <p:nvPr/>
            </p:nvSpPr>
            <p:spPr>
              <a:xfrm>
                <a:off x="4728848" y="1446186"/>
                <a:ext cx="743947" cy="896982"/>
              </a:xfrm>
              <a:custGeom>
                <a:avLst/>
                <a:gdLst>
                  <a:gd name="connsiteX0" fmla="*/ 601980 w 743947"/>
                  <a:gd name="connsiteY0" fmla="*/ 896982 h 896982"/>
                  <a:gd name="connsiteX1" fmla="*/ 601980 w 743947"/>
                  <a:gd name="connsiteY1" fmla="*/ 611232 h 896982"/>
                  <a:gd name="connsiteX2" fmla="*/ 285750 w 743947"/>
                  <a:gd name="connsiteY2" fmla="*/ 611232 h 896982"/>
                  <a:gd name="connsiteX3" fmla="*/ 285750 w 743947"/>
                  <a:gd name="connsiteY3" fmla="*/ 141964 h 896982"/>
                  <a:gd name="connsiteX4" fmla="*/ 0 w 743947"/>
                  <a:gd name="connsiteY4" fmla="*/ 141964 h 896982"/>
                  <a:gd name="connsiteX5" fmla="*/ 0 w 743947"/>
                  <a:gd name="connsiteY5" fmla="*/ 754098 h 896982"/>
                  <a:gd name="connsiteX6" fmla="*/ 142875 w 743947"/>
                  <a:gd name="connsiteY6" fmla="*/ 896973 h 896982"/>
                  <a:gd name="connsiteX7" fmla="*/ 601980 w 743947"/>
                  <a:gd name="connsiteY7" fmla="*/ 896973 h 896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3947" h="896982">
                    <a:moveTo>
                      <a:pt x="601980" y="896982"/>
                    </a:moveTo>
                    <a:cubicBezTo>
                      <a:pt x="791308" y="889962"/>
                      <a:pt x="791232" y="618214"/>
                      <a:pt x="601980" y="611232"/>
                    </a:cubicBezTo>
                    <a:lnTo>
                      <a:pt x="285750" y="611232"/>
                    </a:lnTo>
                    <a:lnTo>
                      <a:pt x="285750" y="141964"/>
                    </a:lnTo>
                    <a:cubicBezTo>
                      <a:pt x="278825" y="-47183"/>
                      <a:pt x="7029" y="-47459"/>
                      <a:pt x="0" y="141964"/>
                    </a:cubicBezTo>
                    <a:lnTo>
                      <a:pt x="0" y="754098"/>
                    </a:lnTo>
                    <a:cubicBezTo>
                      <a:pt x="0" y="833003"/>
                      <a:pt x="63970" y="896973"/>
                      <a:pt x="142875" y="896973"/>
                    </a:cubicBezTo>
                    <a:lnTo>
                      <a:pt x="601980" y="896973"/>
                    </a:lnTo>
                    <a:close/>
                  </a:path>
                </a:pathLst>
              </a:custGeom>
              <a:solidFill>
                <a:schemeClr val="tx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0" name="Forma Livre: Forma 19">
                <a:extLst>
                  <a:ext uri="{FF2B5EF4-FFF2-40B4-BE49-F238E27FC236}">
                    <a16:creationId xmlns:a16="http://schemas.microsoft.com/office/drawing/2014/main" id="{0C4EEF52-B7B3-A374-3557-68EC62817861}"/>
                  </a:ext>
                </a:extLst>
              </p:cNvPr>
              <p:cNvSpPr/>
              <p:nvPr/>
            </p:nvSpPr>
            <p:spPr>
              <a:xfrm>
                <a:off x="4881850" y="2321010"/>
                <a:ext cx="3346516" cy="2165071"/>
              </a:xfrm>
              <a:custGeom>
                <a:avLst/>
                <a:gdLst>
                  <a:gd name="connsiteX0" fmla="*/ 2748789 w 3346516"/>
                  <a:gd name="connsiteY0" fmla="*/ 280572 h 2165071"/>
                  <a:gd name="connsiteX1" fmla="*/ 2833590 w 3346516"/>
                  <a:gd name="connsiteY1" fmla="*/ 303327 h 2165071"/>
                  <a:gd name="connsiteX2" fmla="*/ 71464 w 3346516"/>
                  <a:gd name="connsiteY2" fmla="*/ 1898040 h 2165071"/>
                  <a:gd name="connsiteX3" fmla="*/ 19171 w 3346516"/>
                  <a:gd name="connsiteY3" fmla="*/ 2093208 h 2165071"/>
                  <a:gd name="connsiteX4" fmla="*/ 214339 w 3346516"/>
                  <a:gd name="connsiteY4" fmla="*/ 2145500 h 2165071"/>
                  <a:gd name="connsiteX5" fmla="*/ 2976627 w 3346516"/>
                  <a:gd name="connsiteY5" fmla="*/ 550701 h 2165071"/>
                  <a:gd name="connsiteX6" fmla="*/ 2953872 w 3346516"/>
                  <a:gd name="connsiteY6" fmla="*/ 635892 h 2165071"/>
                  <a:gd name="connsiteX7" fmla="*/ 3055018 w 3346516"/>
                  <a:gd name="connsiteY7" fmla="*/ 810809 h 2165071"/>
                  <a:gd name="connsiteX8" fmla="*/ 3229925 w 3346516"/>
                  <a:gd name="connsiteY8" fmla="*/ 709654 h 2165071"/>
                  <a:gd name="connsiteX9" fmla="*/ 3341634 w 3346516"/>
                  <a:gd name="connsiteY9" fmla="*/ 291563 h 2165071"/>
                  <a:gd name="connsiteX10" fmla="*/ 3240631 w 3346516"/>
                  <a:gd name="connsiteY10" fmla="*/ 116694 h 2165071"/>
                  <a:gd name="connsiteX11" fmla="*/ 2822855 w 3346516"/>
                  <a:gd name="connsiteY11" fmla="*/ 4594 h 2165071"/>
                  <a:gd name="connsiteX12" fmla="*/ 2748789 w 3346516"/>
                  <a:gd name="connsiteY12" fmla="*/ 280572 h 216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346516" h="2165071">
                    <a:moveTo>
                      <a:pt x="2748789" y="280572"/>
                    </a:moveTo>
                    <a:lnTo>
                      <a:pt x="2833590" y="303327"/>
                    </a:lnTo>
                    <a:lnTo>
                      <a:pt x="71464" y="1898040"/>
                    </a:lnTo>
                    <a:cubicBezTo>
                      <a:pt x="3122" y="1937493"/>
                      <a:pt x="-20291" y="2024875"/>
                      <a:pt x="19171" y="2093208"/>
                    </a:cubicBezTo>
                    <a:cubicBezTo>
                      <a:pt x="52737" y="2151348"/>
                      <a:pt x="136272" y="2190572"/>
                      <a:pt x="214339" y="2145500"/>
                    </a:cubicBezTo>
                    <a:lnTo>
                      <a:pt x="2976627" y="550701"/>
                    </a:lnTo>
                    <a:lnTo>
                      <a:pt x="2953872" y="635892"/>
                    </a:lnTo>
                    <a:cubicBezTo>
                      <a:pt x="2933498" y="712130"/>
                      <a:pt x="2978789" y="790445"/>
                      <a:pt x="3055018" y="810809"/>
                    </a:cubicBezTo>
                    <a:cubicBezTo>
                      <a:pt x="3134980" y="832164"/>
                      <a:pt x="3210580" y="782120"/>
                      <a:pt x="3229925" y="709654"/>
                    </a:cubicBezTo>
                    <a:lnTo>
                      <a:pt x="3341634" y="291563"/>
                    </a:lnTo>
                    <a:cubicBezTo>
                      <a:pt x="3361999" y="215382"/>
                      <a:pt x="3316793" y="137125"/>
                      <a:pt x="3240631" y="116694"/>
                    </a:cubicBezTo>
                    <a:lnTo>
                      <a:pt x="2822855" y="4594"/>
                    </a:lnTo>
                    <a:cubicBezTo>
                      <a:pt x="2638327" y="-37716"/>
                      <a:pt x="2567690" y="224688"/>
                      <a:pt x="2748789" y="28057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13DE4101-7C60-F29E-CA03-0F5BE62893EB}"/>
              </a:ext>
            </a:extLst>
          </p:cNvPr>
          <p:cNvGrpSpPr/>
          <p:nvPr/>
        </p:nvGrpSpPr>
        <p:grpSpPr>
          <a:xfrm>
            <a:off x="1061987" y="4337785"/>
            <a:ext cx="806039" cy="806040"/>
            <a:chOff x="1355543" y="4172760"/>
            <a:chExt cx="806039" cy="806040"/>
          </a:xfrm>
        </p:grpSpPr>
        <p:sp>
          <p:nvSpPr>
            <p:cNvPr id="40" name="Rectangle 32">
              <a:extLst>
                <a:ext uri="{FF2B5EF4-FFF2-40B4-BE49-F238E27FC236}">
                  <a16:creationId xmlns:a16="http://schemas.microsoft.com/office/drawing/2014/main" id="{907EF8B9-CCD9-D87F-13AF-700FD0A68183}"/>
                </a:ext>
              </a:extLst>
            </p:cNvPr>
            <p:cNvSpPr/>
            <p:nvPr/>
          </p:nvSpPr>
          <p:spPr>
            <a:xfrm>
              <a:off x="1355543" y="4172760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áfico 22">
              <a:extLst>
                <a:ext uri="{FF2B5EF4-FFF2-40B4-BE49-F238E27FC236}">
                  <a16:creationId xmlns:a16="http://schemas.microsoft.com/office/drawing/2014/main" id="{036A70D8-0091-370E-0EA9-D0E4A7C237A9}"/>
                </a:ext>
              </a:extLst>
            </p:cNvPr>
            <p:cNvGrpSpPr/>
            <p:nvPr/>
          </p:nvGrpSpPr>
          <p:grpSpPr>
            <a:xfrm>
              <a:off x="1489356" y="4314569"/>
              <a:ext cx="538411" cy="521515"/>
              <a:chOff x="3657600" y="1067114"/>
              <a:chExt cx="4876800" cy="4723761"/>
            </a:xfrm>
            <a:solidFill>
              <a:srgbClr val="000000"/>
            </a:solidFill>
          </p:grpSpPr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FCADC01D-31A8-0483-3AF7-888A28127C4E}"/>
                  </a:ext>
                </a:extLst>
              </p:cNvPr>
              <p:cNvSpPr/>
              <p:nvPr/>
            </p:nvSpPr>
            <p:spPr>
              <a:xfrm>
                <a:off x="6413133" y="2291410"/>
                <a:ext cx="896989" cy="896962"/>
              </a:xfrm>
              <a:custGeom>
                <a:avLst/>
                <a:gdLst>
                  <a:gd name="connsiteX0" fmla="*/ 141971 w 896989"/>
                  <a:gd name="connsiteY0" fmla="*/ 285741 h 896962"/>
                  <a:gd name="connsiteX1" fmla="*/ 611240 w 896989"/>
                  <a:gd name="connsiteY1" fmla="*/ 755009 h 896962"/>
                  <a:gd name="connsiteX2" fmla="*/ 896990 w 896989"/>
                  <a:gd name="connsiteY2" fmla="*/ 755009 h 896962"/>
                  <a:gd name="connsiteX3" fmla="*/ 141971 w 896989"/>
                  <a:gd name="connsiteY3" fmla="*/ 0 h 896962"/>
                  <a:gd name="connsiteX4" fmla="*/ 141971 w 896989"/>
                  <a:gd name="connsiteY4" fmla="*/ 285741 h 896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6989" h="896962">
                    <a:moveTo>
                      <a:pt x="141971" y="285741"/>
                    </a:moveTo>
                    <a:cubicBezTo>
                      <a:pt x="400727" y="285741"/>
                      <a:pt x="611240" y="496253"/>
                      <a:pt x="611240" y="755009"/>
                    </a:cubicBezTo>
                    <a:cubicBezTo>
                      <a:pt x="618088" y="944089"/>
                      <a:pt x="889970" y="944471"/>
                      <a:pt x="896990" y="755009"/>
                    </a:cubicBezTo>
                    <a:cubicBezTo>
                      <a:pt x="896990" y="338700"/>
                      <a:pt x="558290" y="0"/>
                      <a:pt x="141971" y="0"/>
                    </a:cubicBezTo>
                    <a:cubicBezTo>
                      <a:pt x="-47252" y="6991"/>
                      <a:pt x="-47395" y="278692"/>
                      <a:pt x="141971" y="28574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74FAEAC5-D0B2-EDDD-2072-AEF0243EAFD9}"/>
                  </a:ext>
                </a:extLst>
              </p:cNvPr>
              <p:cNvSpPr/>
              <p:nvPr/>
            </p:nvSpPr>
            <p:spPr>
              <a:xfrm>
                <a:off x="6413130" y="1679257"/>
                <a:ext cx="1509126" cy="1510036"/>
              </a:xfrm>
              <a:custGeom>
                <a:avLst/>
                <a:gdLst>
                  <a:gd name="connsiteX0" fmla="*/ 141975 w 1509126"/>
                  <a:gd name="connsiteY0" fmla="*/ 285750 h 1510036"/>
                  <a:gd name="connsiteX1" fmla="*/ 1223377 w 1509126"/>
                  <a:gd name="connsiteY1" fmla="*/ 1367161 h 1510036"/>
                  <a:gd name="connsiteX2" fmla="*/ 1366252 w 1509126"/>
                  <a:gd name="connsiteY2" fmla="*/ 1510036 h 1510036"/>
                  <a:gd name="connsiteX3" fmla="*/ 1509127 w 1509126"/>
                  <a:gd name="connsiteY3" fmla="*/ 1367161 h 1510036"/>
                  <a:gd name="connsiteX4" fmla="*/ 141975 w 1509126"/>
                  <a:gd name="connsiteY4" fmla="*/ 0 h 1510036"/>
                  <a:gd name="connsiteX5" fmla="*/ 141975 w 1509126"/>
                  <a:gd name="connsiteY5" fmla="*/ 285750 h 1510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09126" h="1510036">
                    <a:moveTo>
                      <a:pt x="141975" y="285750"/>
                    </a:moveTo>
                    <a:cubicBezTo>
                      <a:pt x="738269" y="285750"/>
                      <a:pt x="1223377" y="770868"/>
                      <a:pt x="1223377" y="1367161"/>
                    </a:cubicBezTo>
                    <a:cubicBezTo>
                      <a:pt x="1223377" y="1446066"/>
                      <a:pt x="1287347" y="1510036"/>
                      <a:pt x="1366252" y="1510036"/>
                    </a:cubicBezTo>
                    <a:cubicBezTo>
                      <a:pt x="1445157" y="1510036"/>
                      <a:pt x="1509127" y="1446066"/>
                      <a:pt x="1509127" y="1367161"/>
                    </a:cubicBezTo>
                    <a:cubicBezTo>
                      <a:pt x="1509127" y="613305"/>
                      <a:pt x="895822" y="0"/>
                      <a:pt x="141975" y="0"/>
                    </a:cubicBezTo>
                    <a:cubicBezTo>
                      <a:pt x="-47125" y="6991"/>
                      <a:pt x="-47525" y="278625"/>
                      <a:pt x="141975" y="285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41707BD1-EF03-5BE6-2CC7-9B8C74AE846E}"/>
                  </a:ext>
                </a:extLst>
              </p:cNvPr>
              <p:cNvSpPr/>
              <p:nvPr/>
            </p:nvSpPr>
            <p:spPr>
              <a:xfrm>
                <a:off x="6412230" y="1067114"/>
                <a:ext cx="2122169" cy="2122169"/>
              </a:xfrm>
              <a:custGeom>
                <a:avLst/>
                <a:gdLst>
                  <a:gd name="connsiteX0" fmla="*/ 142875 w 2122169"/>
                  <a:gd name="connsiteY0" fmla="*/ 285750 h 2122169"/>
                  <a:gd name="connsiteX1" fmla="*/ 1836420 w 2122169"/>
                  <a:gd name="connsiteY1" fmla="*/ 1979295 h 2122169"/>
                  <a:gd name="connsiteX2" fmla="*/ 1979295 w 2122169"/>
                  <a:gd name="connsiteY2" fmla="*/ 2122170 h 2122169"/>
                  <a:gd name="connsiteX3" fmla="*/ 2122170 w 2122169"/>
                  <a:gd name="connsiteY3" fmla="*/ 1979295 h 2122169"/>
                  <a:gd name="connsiteX4" fmla="*/ 142875 w 2122169"/>
                  <a:gd name="connsiteY4" fmla="*/ 0 h 2122169"/>
                  <a:gd name="connsiteX5" fmla="*/ 0 w 2122169"/>
                  <a:gd name="connsiteY5" fmla="*/ 142875 h 2122169"/>
                  <a:gd name="connsiteX6" fmla="*/ 142875 w 2122169"/>
                  <a:gd name="connsiteY6" fmla="*/ 285750 h 212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2169" h="2122169">
                    <a:moveTo>
                      <a:pt x="142875" y="285750"/>
                    </a:moveTo>
                    <a:cubicBezTo>
                      <a:pt x="1076697" y="285750"/>
                      <a:pt x="1836420" y="1045474"/>
                      <a:pt x="1836420" y="1979295"/>
                    </a:cubicBezTo>
                    <a:cubicBezTo>
                      <a:pt x="1836420" y="2058200"/>
                      <a:pt x="1900390" y="2122170"/>
                      <a:pt x="1979295" y="2122170"/>
                    </a:cubicBezTo>
                    <a:cubicBezTo>
                      <a:pt x="2058200" y="2122170"/>
                      <a:pt x="2122170" y="2058200"/>
                      <a:pt x="2122170" y="1979295"/>
                    </a:cubicBezTo>
                    <a:cubicBezTo>
                      <a:pt x="2122170" y="887901"/>
                      <a:pt x="1234259" y="0"/>
                      <a:pt x="142875" y="0"/>
                    </a:cubicBezTo>
                    <a:cubicBezTo>
                      <a:pt x="63970" y="0"/>
                      <a:pt x="0" y="63970"/>
                      <a:pt x="0" y="142875"/>
                    </a:cubicBezTo>
                    <a:cubicBezTo>
                      <a:pt x="0" y="221780"/>
                      <a:pt x="63970" y="285750"/>
                      <a:pt x="142875" y="28575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4BDDFC5F-360D-8A3E-F523-66024D9326B1}"/>
                  </a:ext>
                </a:extLst>
              </p:cNvPr>
              <p:cNvSpPr/>
              <p:nvPr/>
            </p:nvSpPr>
            <p:spPr>
              <a:xfrm>
                <a:off x="6412230" y="2904448"/>
                <a:ext cx="285750" cy="284835"/>
              </a:xfrm>
              <a:custGeom>
                <a:avLst/>
                <a:gdLst>
                  <a:gd name="connsiteX0" fmla="*/ 142875 w 285750"/>
                  <a:gd name="connsiteY0" fmla="*/ 284836 h 284835"/>
                  <a:gd name="connsiteX1" fmla="*/ 285750 w 285750"/>
                  <a:gd name="connsiteY1" fmla="*/ 141961 h 284835"/>
                  <a:gd name="connsiteX2" fmla="*/ 0 w 285750"/>
                  <a:gd name="connsiteY2" fmla="*/ 141961 h 284835"/>
                  <a:gd name="connsiteX3" fmla="*/ 142875 w 285750"/>
                  <a:gd name="connsiteY3" fmla="*/ 284836 h 28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750" h="284835">
                    <a:moveTo>
                      <a:pt x="142875" y="284836"/>
                    </a:moveTo>
                    <a:cubicBezTo>
                      <a:pt x="221742" y="284836"/>
                      <a:pt x="285750" y="220828"/>
                      <a:pt x="285750" y="141961"/>
                    </a:cubicBezTo>
                    <a:cubicBezTo>
                      <a:pt x="278692" y="-47349"/>
                      <a:pt x="7029" y="-47292"/>
                      <a:pt x="0" y="141961"/>
                    </a:cubicBezTo>
                    <a:cubicBezTo>
                      <a:pt x="0" y="220828"/>
                      <a:pt x="64008" y="284836"/>
                      <a:pt x="142875" y="28483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4" name="Forma Livre: Forma 43">
                <a:extLst>
                  <a:ext uri="{FF2B5EF4-FFF2-40B4-BE49-F238E27FC236}">
                    <a16:creationId xmlns:a16="http://schemas.microsoft.com/office/drawing/2014/main" id="{8DB4F482-207A-F08E-F074-9DC98FF3FDAE}"/>
                  </a:ext>
                </a:extLst>
              </p:cNvPr>
              <p:cNvSpPr/>
              <p:nvPr/>
            </p:nvSpPr>
            <p:spPr>
              <a:xfrm>
                <a:off x="3657600" y="2903534"/>
                <a:ext cx="4876800" cy="2887341"/>
              </a:xfrm>
              <a:custGeom>
                <a:avLst/>
                <a:gdLst>
                  <a:gd name="connsiteX0" fmla="*/ 4733925 w 4876800"/>
                  <a:gd name="connsiteY0" fmla="*/ 612143 h 2887341"/>
                  <a:gd name="connsiteX1" fmla="*/ 4591050 w 4876800"/>
                  <a:gd name="connsiteY1" fmla="*/ 755018 h 2887341"/>
                  <a:gd name="connsiteX2" fmla="*/ 4591050 w 4876800"/>
                  <a:gd name="connsiteY2" fmla="*/ 2285372 h 2887341"/>
                  <a:gd name="connsiteX3" fmla="*/ 4274820 w 4876800"/>
                  <a:gd name="connsiteY3" fmla="*/ 2601602 h 2887341"/>
                  <a:gd name="connsiteX4" fmla="*/ 601980 w 4876800"/>
                  <a:gd name="connsiteY4" fmla="*/ 2601602 h 2887341"/>
                  <a:gd name="connsiteX5" fmla="*/ 285750 w 4876800"/>
                  <a:gd name="connsiteY5" fmla="*/ 2285372 h 2887341"/>
                  <a:gd name="connsiteX6" fmla="*/ 285750 w 4876800"/>
                  <a:gd name="connsiteY6" fmla="*/ 601980 h 2887341"/>
                  <a:gd name="connsiteX7" fmla="*/ 601980 w 4876800"/>
                  <a:gd name="connsiteY7" fmla="*/ 285750 h 2887341"/>
                  <a:gd name="connsiteX8" fmla="*/ 2285362 w 4876800"/>
                  <a:gd name="connsiteY8" fmla="*/ 285750 h 2887341"/>
                  <a:gd name="connsiteX9" fmla="*/ 2285362 w 4876800"/>
                  <a:gd name="connsiteY9" fmla="*/ 0 h 2887341"/>
                  <a:gd name="connsiteX10" fmla="*/ 601980 w 4876800"/>
                  <a:gd name="connsiteY10" fmla="*/ 0 h 2887341"/>
                  <a:gd name="connsiteX11" fmla="*/ 0 w 4876800"/>
                  <a:gd name="connsiteY11" fmla="*/ 601980 h 2887341"/>
                  <a:gd name="connsiteX12" fmla="*/ 0 w 4876800"/>
                  <a:gd name="connsiteY12" fmla="*/ 2285362 h 2887341"/>
                  <a:gd name="connsiteX13" fmla="*/ 601980 w 4876800"/>
                  <a:gd name="connsiteY13" fmla="*/ 2887342 h 2887341"/>
                  <a:gd name="connsiteX14" fmla="*/ 4274820 w 4876800"/>
                  <a:gd name="connsiteY14" fmla="*/ 2887342 h 2887341"/>
                  <a:gd name="connsiteX15" fmla="*/ 4876800 w 4876800"/>
                  <a:gd name="connsiteY15" fmla="*/ 2285362 h 2887341"/>
                  <a:gd name="connsiteX16" fmla="*/ 4876800 w 4876800"/>
                  <a:gd name="connsiteY16" fmla="*/ 755018 h 2887341"/>
                  <a:gd name="connsiteX17" fmla="*/ 4733925 w 4876800"/>
                  <a:gd name="connsiteY17" fmla="*/ 612143 h 288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876800" h="2887341">
                    <a:moveTo>
                      <a:pt x="4733925" y="612143"/>
                    </a:moveTo>
                    <a:cubicBezTo>
                      <a:pt x="4655020" y="612143"/>
                      <a:pt x="4591050" y="676113"/>
                      <a:pt x="4591050" y="755018"/>
                    </a:cubicBezTo>
                    <a:lnTo>
                      <a:pt x="4591050" y="2285372"/>
                    </a:lnTo>
                    <a:cubicBezTo>
                      <a:pt x="4591050" y="2459746"/>
                      <a:pt x="4449185" y="2601602"/>
                      <a:pt x="4274820" y="2601602"/>
                    </a:cubicBezTo>
                    <a:lnTo>
                      <a:pt x="601980" y="2601602"/>
                    </a:lnTo>
                    <a:cubicBezTo>
                      <a:pt x="427606" y="2601602"/>
                      <a:pt x="285750" y="2459736"/>
                      <a:pt x="285750" y="2285372"/>
                    </a:cubicBezTo>
                    <a:lnTo>
                      <a:pt x="285750" y="601980"/>
                    </a:lnTo>
                    <a:cubicBezTo>
                      <a:pt x="285750" y="427606"/>
                      <a:pt x="427615" y="285750"/>
                      <a:pt x="601980" y="285750"/>
                    </a:cubicBezTo>
                    <a:lnTo>
                      <a:pt x="2285362" y="285750"/>
                    </a:lnTo>
                    <a:cubicBezTo>
                      <a:pt x="2474728" y="278721"/>
                      <a:pt x="2474586" y="6963"/>
                      <a:pt x="2285362" y="0"/>
                    </a:cubicBezTo>
                    <a:lnTo>
                      <a:pt x="601980" y="0"/>
                    </a:lnTo>
                    <a:cubicBezTo>
                      <a:pt x="270043" y="0"/>
                      <a:pt x="0" y="270043"/>
                      <a:pt x="0" y="601980"/>
                    </a:cubicBezTo>
                    <a:lnTo>
                      <a:pt x="0" y="2285362"/>
                    </a:lnTo>
                    <a:cubicBezTo>
                      <a:pt x="0" y="2617299"/>
                      <a:pt x="270053" y="2887342"/>
                      <a:pt x="601980" y="2887342"/>
                    </a:cubicBezTo>
                    <a:lnTo>
                      <a:pt x="4274820" y="2887342"/>
                    </a:lnTo>
                    <a:cubicBezTo>
                      <a:pt x="4606757" y="2887342"/>
                      <a:pt x="4876800" y="2617289"/>
                      <a:pt x="4876800" y="2285362"/>
                    </a:cubicBezTo>
                    <a:lnTo>
                      <a:pt x="4876800" y="755018"/>
                    </a:lnTo>
                    <a:cubicBezTo>
                      <a:pt x="4876800" y="676113"/>
                      <a:pt x="4812830" y="612143"/>
                      <a:pt x="4733925" y="612143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5" name="Forma Livre: Forma 44">
                <a:extLst>
                  <a:ext uri="{FF2B5EF4-FFF2-40B4-BE49-F238E27FC236}">
                    <a16:creationId xmlns:a16="http://schemas.microsoft.com/office/drawing/2014/main" id="{49D0E5AE-839A-B052-9AF9-CF40EE03FF50}"/>
                  </a:ext>
                </a:extLst>
              </p:cNvPr>
              <p:cNvSpPr/>
              <p:nvPr/>
            </p:nvSpPr>
            <p:spPr>
              <a:xfrm>
                <a:off x="6412230" y="3668715"/>
                <a:ext cx="285750" cy="1356094"/>
              </a:xfrm>
              <a:custGeom>
                <a:avLst/>
                <a:gdLst>
                  <a:gd name="connsiteX0" fmla="*/ 142875 w 285750"/>
                  <a:gd name="connsiteY0" fmla="*/ 0 h 1356094"/>
                  <a:gd name="connsiteX1" fmla="*/ 0 w 285750"/>
                  <a:gd name="connsiteY1" fmla="*/ 142875 h 1356094"/>
                  <a:gd name="connsiteX2" fmla="*/ 0 w 285750"/>
                  <a:gd name="connsiteY2" fmla="*/ 1214123 h 1356094"/>
                  <a:gd name="connsiteX3" fmla="*/ 285750 w 285750"/>
                  <a:gd name="connsiteY3" fmla="*/ 1214123 h 1356094"/>
                  <a:gd name="connsiteX4" fmla="*/ 285750 w 285750"/>
                  <a:gd name="connsiteY4" fmla="*/ 142875 h 1356094"/>
                  <a:gd name="connsiteX5" fmla="*/ 142875 w 285750"/>
                  <a:gd name="connsiteY5" fmla="*/ 0 h 13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750" h="1356094">
                    <a:moveTo>
                      <a:pt x="142875" y="0"/>
                    </a:moveTo>
                    <a:cubicBezTo>
                      <a:pt x="63970" y="0"/>
                      <a:pt x="0" y="63970"/>
                      <a:pt x="0" y="142875"/>
                    </a:cubicBezTo>
                    <a:lnTo>
                      <a:pt x="0" y="1214123"/>
                    </a:lnTo>
                    <a:cubicBezTo>
                      <a:pt x="7029" y="1403490"/>
                      <a:pt x="278787" y="1403347"/>
                      <a:pt x="285750" y="1214123"/>
                    </a:cubicBezTo>
                    <a:lnTo>
                      <a:pt x="285750" y="142875"/>
                    </a:lnTo>
                    <a:cubicBezTo>
                      <a:pt x="285750" y="63960"/>
                      <a:pt x="221780" y="0"/>
                      <a:pt x="14287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6" name="Forma Livre: Forma 45">
                <a:extLst>
                  <a:ext uri="{FF2B5EF4-FFF2-40B4-BE49-F238E27FC236}">
                    <a16:creationId xmlns:a16="http://schemas.microsoft.com/office/drawing/2014/main" id="{011830C5-209D-5116-8E74-0045E70EBF4C}"/>
                  </a:ext>
                </a:extLst>
              </p:cNvPr>
              <p:cNvSpPr/>
              <p:nvPr/>
            </p:nvSpPr>
            <p:spPr>
              <a:xfrm>
                <a:off x="5494020" y="3668715"/>
                <a:ext cx="667436" cy="1356094"/>
              </a:xfrm>
              <a:custGeom>
                <a:avLst/>
                <a:gdLst>
                  <a:gd name="connsiteX0" fmla="*/ 142875 w 667436"/>
                  <a:gd name="connsiteY0" fmla="*/ 0 h 1356094"/>
                  <a:gd name="connsiteX1" fmla="*/ 0 w 667436"/>
                  <a:gd name="connsiteY1" fmla="*/ 142875 h 1356094"/>
                  <a:gd name="connsiteX2" fmla="*/ 0 w 667436"/>
                  <a:gd name="connsiteY2" fmla="*/ 1214123 h 1356094"/>
                  <a:gd name="connsiteX3" fmla="*/ 285750 w 667436"/>
                  <a:gd name="connsiteY3" fmla="*/ 1214123 h 1356094"/>
                  <a:gd name="connsiteX4" fmla="*/ 285750 w 667436"/>
                  <a:gd name="connsiteY4" fmla="*/ 897893 h 1356094"/>
                  <a:gd name="connsiteX5" fmla="*/ 372427 w 667436"/>
                  <a:gd name="connsiteY5" fmla="*/ 897893 h 1356094"/>
                  <a:gd name="connsiteX6" fmla="*/ 372427 w 667436"/>
                  <a:gd name="connsiteY6" fmla="*/ 612143 h 1356094"/>
                  <a:gd name="connsiteX7" fmla="*/ 285750 w 667436"/>
                  <a:gd name="connsiteY7" fmla="*/ 612143 h 1356094"/>
                  <a:gd name="connsiteX8" fmla="*/ 285750 w 667436"/>
                  <a:gd name="connsiteY8" fmla="*/ 285750 h 1356094"/>
                  <a:gd name="connsiteX9" fmla="*/ 525466 w 667436"/>
                  <a:gd name="connsiteY9" fmla="*/ 285750 h 1356094"/>
                  <a:gd name="connsiteX10" fmla="*/ 525466 w 667436"/>
                  <a:gd name="connsiteY10" fmla="*/ 0 h 135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7436" h="1356094">
                    <a:moveTo>
                      <a:pt x="142875" y="0"/>
                    </a:moveTo>
                    <a:cubicBezTo>
                      <a:pt x="63970" y="0"/>
                      <a:pt x="0" y="63970"/>
                      <a:pt x="0" y="142875"/>
                    </a:cubicBezTo>
                    <a:lnTo>
                      <a:pt x="0" y="1214123"/>
                    </a:lnTo>
                    <a:cubicBezTo>
                      <a:pt x="7029" y="1403490"/>
                      <a:pt x="278787" y="1403347"/>
                      <a:pt x="285750" y="1214123"/>
                    </a:cubicBezTo>
                    <a:lnTo>
                      <a:pt x="285750" y="897893"/>
                    </a:lnTo>
                    <a:lnTo>
                      <a:pt x="372427" y="897893"/>
                    </a:lnTo>
                    <a:cubicBezTo>
                      <a:pt x="561794" y="890864"/>
                      <a:pt x="561651" y="619106"/>
                      <a:pt x="372427" y="612143"/>
                    </a:cubicBezTo>
                    <a:lnTo>
                      <a:pt x="285750" y="612143"/>
                    </a:lnTo>
                    <a:lnTo>
                      <a:pt x="285750" y="285750"/>
                    </a:lnTo>
                    <a:lnTo>
                      <a:pt x="525466" y="285750"/>
                    </a:lnTo>
                    <a:cubicBezTo>
                      <a:pt x="714832" y="278721"/>
                      <a:pt x="714689" y="6963"/>
                      <a:pt x="52546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7" name="Forma Livre: Forma 46">
                <a:extLst>
                  <a:ext uri="{FF2B5EF4-FFF2-40B4-BE49-F238E27FC236}">
                    <a16:creationId xmlns:a16="http://schemas.microsoft.com/office/drawing/2014/main" id="{6D26B90D-B92C-12CF-A68A-2C42AF0EEA0C}"/>
                  </a:ext>
                </a:extLst>
              </p:cNvPr>
              <p:cNvSpPr/>
              <p:nvPr/>
            </p:nvSpPr>
            <p:spPr>
              <a:xfrm>
                <a:off x="4422771" y="3668715"/>
                <a:ext cx="821378" cy="1356993"/>
              </a:xfrm>
              <a:custGeom>
                <a:avLst/>
                <a:gdLst>
                  <a:gd name="connsiteX0" fmla="*/ 821379 w 821378"/>
                  <a:gd name="connsiteY0" fmla="*/ 448942 h 1356993"/>
                  <a:gd name="connsiteX1" fmla="*/ 372428 w 821378"/>
                  <a:gd name="connsiteY1" fmla="*/ 0 h 1356993"/>
                  <a:gd name="connsiteX2" fmla="*/ 142875 w 821378"/>
                  <a:gd name="connsiteY2" fmla="*/ 0 h 1356993"/>
                  <a:gd name="connsiteX3" fmla="*/ 0 w 821378"/>
                  <a:gd name="connsiteY3" fmla="*/ 142875 h 1356993"/>
                  <a:gd name="connsiteX4" fmla="*/ 0 w 821378"/>
                  <a:gd name="connsiteY4" fmla="*/ 1214123 h 1356993"/>
                  <a:gd name="connsiteX5" fmla="*/ 285750 w 821378"/>
                  <a:gd name="connsiteY5" fmla="*/ 1214123 h 1356993"/>
                  <a:gd name="connsiteX6" fmla="*/ 285750 w 821378"/>
                  <a:gd name="connsiteY6" fmla="*/ 1023433 h 1356993"/>
                  <a:gd name="connsiteX7" fmla="*/ 577472 w 821378"/>
                  <a:gd name="connsiteY7" fmla="*/ 1315145 h 1356993"/>
                  <a:gd name="connsiteX8" fmla="*/ 779526 w 821378"/>
                  <a:gd name="connsiteY8" fmla="*/ 1315145 h 1356993"/>
                  <a:gd name="connsiteX9" fmla="*/ 779526 w 821378"/>
                  <a:gd name="connsiteY9" fmla="*/ 1113092 h 1356993"/>
                  <a:gd name="connsiteX10" fmla="*/ 534372 w 821378"/>
                  <a:gd name="connsiteY10" fmla="*/ 867928 h 1356993"/>
                  <a:gd name="connsiteX11" fmla="*/ 821379 w 821378"/>
                  <a:gd name="connsiteY11" fmla="*/ 448942 h 1356993"/>
                  <a:gd name="connsiteX12" fmla="*/ 372428 w 821378"/>
                  <a:gd name="connsiteY12" fmla="*/ 612134 h 1356993"/>
                  <a:gd name="connsiteX13" fmla="*/ 285750 w 821378"/>
                  <a:gd name="connsiteY13" fmla="*/ 612134 h 1356993"/>
                  <a:gd name="connsiteX14" fmla="*/ 285750 w 821378"/>
                  <a:gd name="connsiteY14" fmla="*/ 285740 h 1356993"/>
                  <a:gd name="connsiteX15" fmla="*/ 372428 w 821378"/>
                  <a:gd name="connsiteY15" fmla="*/ 285740 h 1356993"/>
                  <a:gd name="connsiteX16" fmla="*/ 372428 w 821378"/>
                  <a:gd name="connsiteY16" fmla="*/ 612134 h 1356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21378" h="1356993">
                    <a:moveTo>
                      <a:pt x="821379" y="448942"/>
                    </a:moveTo>
                    <a:cubicBezTo>
                      <a:pt x="821379" y="201397"/>
                      <a:pt x="619982" y="0"/>
                      <a:pt x="372428" y="0"/>
                    </a:cubicBezTo>
                    <a:lnTo>
                      <a:pt x="142875" y="0"/>
                    </a:lnTo>
                    <a:cubicBezTo>
                      <a:pt x="63970" y="0"/>
                      <a:pt x="0" y="63970"/>
                      <a:pt x="0" y="142875"/>
                    </a:cubicBezTo>
                    <a:lnTo>
                      <a:pt x="0" y="1214123"/>
                    </a:lnTo>
                    <a:cubicBezTo>
                      <a:pt x="7029" y="1403490"/>
                      <a:pt x="278787" y="1403347"/>
                      <a:pt x="285750" y="1214123"/>
                    </a:cubicBezTo>
                    <a:lnTo>
                      <a:pt x="285750" y="1023433"/>
                    </a:lnTo>
                    <a:lnTo>
                      <a:pt x="577472" y="1315145"/>
                    </a:lnTo>
                    <a:cubicBezTo>
                      <a:pt x="633260" y="1370943"/>
                      <a:pt x="723729" y="1370943"/>
                      <a:pt x="779526" y="1315145"/>
                    </a:cubicBezTo>
                    <a:cubicBezTo>
                      <a:pt x="835324" y="1259348"/>
                      <a:pt x="835324" y="1168889"/>
                      <a:pt x="779526" y="1113092"/>
                    </a:cubicBezTo>
                    <a:lnTo>
                      <a:pt x="534372" y="867928"/>
                    </a:lnTo>
                    <a:cubicBezTo>
                      <a:pt x="659702" y="819541"/>
                      <a:pt x="821379" y="680618"/>
                      <a:pt x="821379" y="448942"/>
                    </a:cubicBezTo>
                    <a:close/>
                    <a:moveTo>
                      <a:pt x="372428" y="612134"/>
                    </a:moveTo>
                    <a:lnTo>
                      <a:pt x="285750" y="612134"/>
                    </a:lnTo>
                    <a:lnTo>
                      <a:pt x="285750" y="285740"/>
                    </a:lnTo>
                    <a:lnTo>
                      <a:pt x="372428" y="285740"/>
                    </a:lnTo>
                    <a:cubicBezTo>
                      <a:pt x="587978" y="293570"/>
                      <a:pt x="589255" y="603847"/>
                      <a:pt x="372428" y="6121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8" name="Forma Livre: Forma 47">
                <a:extLst>
                  <a:ext uri="{FF2B5EF4-FFF2-40B4-BE49-F238E27FC236}">
                    <a16:creationId xmlns:a16="http://schemas.microsoft.com/office/drawing/2014/main" id="{2B040B9C-FFF4-10D9-CFB3-8F80C464A3D6}"/>
                  </a:ext>
                </a:extLst>
              </p:cNvPr>
              <p:cNvSpPr/>
              <p:nvPr/>
            </p:nvSpPr>
            <p:spPr>
              <a:xfrm>
                <a:off x="6947858" y="3668715"/>
                <a:ext cx="969980" cy="1356998"/>
              </a:xfrm>
              <a:custGeom>
                <a:avLst/>
                <a:gdLst>
                  <a:gd name="connsiteX0" fmla="*/ 295904 w 969980"/>
                  <a:gd name="connsiteY0" fmla="*/ 0 h 1356998"/>
                  <a:gd name="connsiteX1" fmla="*/ 142875 w 969980"/>
                  <a:gd name="connsiteY1" fmla="*/ 0 h 1356998"/>
                  <a:gd name="connsiteX2" fmla="*/ 0 w 969980"/>
                  <a:gd name="connsiteY2" fmla="*/ 142875 h 1356998"/>
                  <a:gd name="connsiteX3" fmla="*/ 0 w 969980"/>
                  <a:gd name="connsiteY3" fmla="*/ 1214123 h 1356998"/>
                  <a:gd name="connsiteX4" fmla="*/ 142875 w 969980"/>
                  <a:gd name="connsiteY4" fmla="*/ 1356998 h 1356998"/>
                  <a:gd name="connsiteX5" fmla="*/ 295904 w 969980"/>
                  <a:gd name="connsiteY5" fmla="*/ 1356998 h 1356998"/>
                  <a:gd name="connsiteX6" fmla="*/ 295904 w 969980"/>
                  <a:gd name="connsiteY6" fmla="*/ 0 h 1356998"/>
                  <a:gd name="connsiteX7" fmla="*/ 295904 w 969980"/>
                  <a:gd name="connsiteY7" fmla="*/ 1071239 h 1356998"/>
                  <a:gd name="connsiteX8" fmla="*/ 285750 w 969980"/>
                  <a:gd name="connsiteY8" fmla="*/ 1071239 h 1356998"/>
                  <a:gd name="connsiteX9" fmla="*/ 285750 w 969980"/>
                  <a:gd name="connsiteY9" fmla="*/ 285740 h 1356998"/>
                  <a:gd name="connsiteX10" fmla="*/ 295904 w 969980"/>
                  <a:gd name="connsiteY10" fmla="*/ 285740 h 1356998"/>
                  <a:gd name="connsiteX11" fmla="*/ 295904 w 969980"/>
                  <a:gd name="connsiteY11" fmla="*/ 1071239 h 1356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9980" h="1356998">
                    <a:moveTo>
                      <a:pt x="295904" y="0"/>
                    </a:moveTo>
                    <a:lnTo>
                      <a:pt x="142875" y="0"/>
                    </a:lnTo>
                    <a:cubicBezTo>
                      <a:pt x="63970" y="0"/>
                      <a:pt x="0" y="63970"/>
                      <a:pt x="0" y="142875"/>
                    </a:cubicBezTo>
                    <a:lnTo>
                      <a:pt x="0" y="1214123"/>
                    </a:lnTo>
                    <a:cubicBezTo>
                      <a:pt x="0" y="1293028"/>
                      <a:pt x="63970" y="1356998"/>
                      <a:pt x="142875" y="1356998"/>
                    </a:cubicBezTo>
                    <a:lnTo>
                      <a:pt x="295904" y="1356998"/>
                    </a:lnTo>
                    <a:cubicBezTo>
                      <a:pt x="1195016" y="1322775"/>
                      <a:pt x="1194330" y="33890"/>
                      <a:pt x="295904" y="0"/>
                    </a:cubicBezTo>
                    <a:close/>
                    <a:moveTo>
                      <a:pt x="295904" y="1071239"/>
                    </a:moveTo>
                    <a:lnTo>
                      <a:pt x="285750" y="1071239"/>
                    </a:lnTo>
                    <a:lnTo>
                      <a:pt x="285750" y="285740"/>
                    </a:lnTo>
                    <a:lnTo>
                      <a:pt x="295904" y="285740"/>
                    </a:lnTo>
                    <a:cubicBezTo>
                      <a:pt x="816350" y="305553"/>
                      <a:pt x="815959" y="1051627"/>
                      <a:pt x="295904" y="107123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8A170B6E-A79B-AC84-8C9F-7448848D3486}"/>
              </a:ext>
            </a:extLst>
          </p:cNvPr>
          <p:cNvGrpSpPr/>
          <p:nvPr/>
        </p:nvGrpSpPr>
        <p:grpSpPr>
          <a:xfrm>
            <a:off x="1081738" y="5540750"/>
            <a:ext cx="806039" cy="806040"/>
            <a:chOff x="1390781" y="5359146"/>
            <a:chExt cx="806039" cy="806040"/>
          </a:xfrm>
        </p:grpSpPr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D68B000D-6102-DA06-710B-7D9F4B17CBB7}"/>
                </a:ext>
              </a:extLst>
            </p:cNvPr>
            <p:cNvSpPr/>
            <p:nvPr/>
          </p:nvSpPr>
          <p:spPr>
            <a:xfrm>
              <a:off x="1390781" y="5359146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5" name="Gráfico 74">
              <a:extLst>
                <a:ext uri="{FF2B5EF4-FFF2-40B4-BE49-F238E27FC236}">
                  <a16:creationId xmlns:a16="http://schemas.microsoft.com/office/drawing/2014/main" id="{B04A7DD4-D63F-8E64-4F3C-04C692BB2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26462" y="5494828"/>
              <a:ext cx="534675" cy="5346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325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408DD-AA3A-AB2F-66E5-2ED12AD6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18" y="1390861"/>
            <a:ext cx="5895364" cy="523220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Vetor de Inicialização </a:t>
            </a:r>
            <a:r>
              <a:rPr lang="pt-BR" dirty="0"/>
              <a:t>(IV)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20C97230-E54D-3BC8-D1D3-D8EA112FE3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reeform: Shape 1">
            <a:extLst>
              <a:ext uri="{FF2B5EF4-FFF2-40B4-BE49-F238E27FC236}">
                <a16:creationId xmlns:a16="http://schemas.microsoft.com/office/drawing/2014/main" id="{73327FB3-9B04-63FE-ABFE-25BED2B6F79A}"/>
              </a:ext>
            </a:extLst>
          </p:cNvPr>
          <p:cNvSpPr/>
          <p:nvPr/>
        </p:nvSpPr>
        <p:spPr>
          <a:xfrm rot="15282470">
            <a:off x="7038458" y="1717141"/>
            <a:ext cx="6516633" cy="4562276"/>
          </a:xfrm>
          <a:custGeom>
            <a:avLst/>
            <a:gdLst>
              <a:gd name="connsiteX0" fmla="*/ 5793048 w 6516633"/>
              <a:gd name="connsiteY0" fmla="*/ 4562276 h 4562276"/>
              <a:gd name="connsiteX1" fmla="*/ 2512215 w 6516633"/>
              <a:gd name="connsiteY1" fmla="*/ 4041930 h 4562276"/>
              <a:gd name="connsiteX2" fmla="*/ 0 w 6516633"/>
              <a:gd name="connsiteY2" fmla="*/ 3355035 h 4562276"/>
              <a:gd name="connsiteX3" fmla="*/ 356743 w 6516633"/>
              <a:gd name="connsiteY3" fmla="*/ 2050301 h 4562276"/>
              <a:gd name="connsiteX4" fmla="*/ 1381893 w 6516633"/>
              <a:gd name="connsiteY4" fmla="*/ 1 h 4562276"/>
              <a:gd name="connsiteX5" fmla="*/ 6516633 w 6516633"/>
              <a:gd name="connsiteY5" fmla="*/ 0 h 45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633" h="4562276">
                <a:moveTo>
                  <a:pt x="5793048" y="4562276"/>
                </a:moveTo>
                <a:lnTo>
                  <a:pt x="2512215" y="4041930"/>
                </a:lnTo>
                <a:lnTo>
                  <a:pt x="0" y="3355035"/>
                </a:lnTo>
                <a:lnTo>
                  <a:pt x="356743" y="2050301"/>
                </a:lnTo>
                <a:lnTo>
                  <a:pt x="1381893" y="1"/>
                </a:lnTo>
                <a:lnTo>
                  <a:pt x="651663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2">
            <a:extLst>
              <a:ext uri="{FF2B5EF4-FFF2-40B4-BE49-F238E27FC236}">
                <a16:creationId xmlns:a16="http://schemas.microsoft.com/office/drawing/2014/main" id="{94063801-EB18-7504-0914-7300BE895C6F}"/>
              </a:ext>
            </a:extLst>
          </p:cNvPr>
          <p:cNvSpPr/>
          <p:nvPr/>
        </p:nvSpPr>
        <p:spPr>
          <a:xfrm rot="5400000" flipH="1" flipV="1">
            <a:off x="344232" y="-344232"/>
            <a:ext cx="891458" cy="1579922"/>
          </a:xfrm>
          <a:custGeom>
            <a:avLst/>
            <a:gdLst>
              <a:gd name="connsiteX0" fmla="*/ 0 w 1337188"/>
              <a:gd name="connsiteY0" fmla="*/ 0 h 2369884"/>
              <a:gd name="connsiteX1" fmla="*/ 1337188 w 1337188"/>
              <a:gd name="connsiteY1" fmla="*/ 0 h 2369884"/>
              <a:gd name="connsiteX2" fmla="*/ 1337188 w 1337188"/>
              <a:gd name="connsiteY2" fmla="*/ 2369884 h 2369884"/>
              <a:gd name="connsiteX3" fmla="*/ 0 w 1337188"/>
              <a:gd name="connsiteY3" fmla="*/ 1032696 h 23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188" h="2369884">
                <a:moveTo>
                  <a:pt x="0" y="0"/>
                </a:moveTo>
                <a:lnTo>
                  <a:pt x="1337188" y="0"/>
                </a:lnTo>
                <a:lnTo>
                  <a:pt x="1337188" y="2369884"/>
                </a:lnTo>
                <a:lnTo>
                  <a:pt x="0" y="103269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1000">
                <a:schemeClr val="accent4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2" name="Group 3">
            <a:extLst>
              <a:ext uri="{FF2B5EF4-FFF2-40B4-BE49-F238E27FC236}">
                <a16:creationId xmlns:a16="http://schemas.microsoft.com/office/drawing/2014/main" id="{17B5B351-BD7E-25BB-83CD-19ADE0E57FD0}"/>
              </a:ext>
            </a:extLst>
          </p:cNvPr>
          <p:cNvGrpSpPr/>
          <p:nvPr/>
        </p:nvGrpSpPr>
        <p:grpSpPr>
          <a:xfrm flipV="1">
            <a:off x="278246" y="0"/>
            <a:ext cx="1491560" cy="859707"/>
            <a:chOff x="417369" y="5568438"/>
            <a:chExt cx="2237341" cy="1289562"/>
          </a:xfrm>
        </p:grpSpPr>
        <p:cxnSp>
          <p:nvCxnSpPr>
            <p:cNvPr id="53" name="Straight Connector 4">
              <a:extLst>
                <a:ext uri="{FF2B5EF4-FFF2-40B4-BE49-F238E27FC236}">
                  <a16:creationId xmlns:a16="http://schemas.microsoft.com/office/drawing/2014/main" id="{529597FD-584E-9127-AA7A-34AD7765F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8A320749-A6A3-B957-3E42-532B0A5E7439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6">
              <a:extLst>
                <a:ext uri="{FF2B5EF4-FFF2-40B4-BE49-F238E27FC236}">
                  <a16:creationId xmlns:a16="http://schemas.microsoft.com/office/drawing/2014/main" id="{B05A3AE8-3D3C-FED0-0CBE-1E01D9E55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AB17FBF-3C92-8698-3ED4-4322893646CC}"/>
              </a:ext>
            </a:extLst>
          </p:cNvPr>
          <p:cNvSpPr txBox="1"/>
          <p:nvPr/>
        </p:nvSpPr>
        <p:spPr>
          <a:xfrm>
            <a:off x="1238140" y="2347324"/>
            <a:ext cx="45824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Usado em sistemas sem fio como elemento de randomização (limitado) no início de uma conexão.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D1C0FA58-7CA5-C888-C885-8A719EE1DDCA}"/>
              </a:ext>
            </a:extLst>
          </p:cNvPr>
          <p:cNvSpPr txBox="1"/>
          <p:nvPr/>
        </p:nvSpPr>
        <p:spPr>
          <a:xfrm>
            <a:off x="1231760" y="2975682"/>
            <a:ext cx="3609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Principal razão para as fraquezas de </a:t>
            </a:r>
            <a:r>
              <a:rPr lang="pt-BR" sz="1400" b="1" dirty="0" err="1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Wired</a:t>
            </a:r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 </a:t>
            </a:r>
            <a:r>
              <a:rPr lang="pt-BR" sz="1400" b="1" dirty="0" err="1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Equivalent</a:t>
            </a:r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 Privacy (WEP):</a:t>
            </a:r>
          </a:p>
        </p:txBody>
      </p:sp>
      <p:sp>
        <p:nvSpPr>
          <p:cNvPr id="28" name="Isosceles Triangle 35">
            <a:extLst>
              <a:ext uri="{FF2B5EF4-FFF2-40B4-BE49-F238E27FC236}">
                <a16:creationId xmlns:a16="http://schemas.microsoft.com/office/drawing/2014/main" id="{B1410835-281D-48B0-A94C-6BAB60D2DA4A}"/>
              </a:ext>
            </a:extLst>
          </p:cNvPr>
          <p:cNvSpPr/>
          <p:nvPr/>
        </p:nvSpPr>
        <p:spPr>
          <a:xfrm rot="5400000">
            <a:off x="1040507" y="2572175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35">
            <a:extLst>
              <a:ext uri="{FF2B5EF4-FFF2-40B4-BE49-F238E27FC236}">
                <a16:creationId xmlns:a16="http://schemas.microsoft.com/office/drawing/2014/main" id="{03E23A11-929C-D378-B3F6-7D9976137D0D}"/>
              </a:ext>
            </a:extLst>
          </p:cNvPr>
          <p:cNvSpPr/>
          <p:nvPr/>
        </p:nvSpPr>
        <p:spPr>
          <a:xfrm rot="5400000">
            <a:off x="1034126" y="3200533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84;p1">
            <a:extLst>
              <a:ext uri="{FF2B5EF4-FFF2-40B4-BE49-F238E27FC236}">
                <a16:creationId xmlns:a16="http://schemas.microsoft.com/office/drawing/2014/main" id="{E216C6A2-AAF5-A8A7-81FA-892D8CA1D9EC}"/>
              </a:ext>
            </a:extLst>
          </p:cNvPr>
          <p:cNvSpPr/>
          <p:nvPr/>
        </p:nvSpPr>
        <p:spPr>
          <a:xfrm rot="16200000">
            <a:off x="7940818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1081D12-EC44-3BDE-44E5-6072FF89274D}"/>
              </a:ext>
            </a:extLst>
          </p:cNvPr>
          <p:cNvSpPr txBox="1"/>
          <p:nvPr/>
        </p:nvSpPr>
        <p:spPr>
          <a:xfrm>
            <a:off x="1231759" y="5227349"/>
            <a:ext cx="4966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IV </a:t>
            </a:r>
            <a:r>
              <a:rPr lang="pt-BR" sz="1400" dirty="0"/>
              <a:t>tem apenas 16 milhões de chaves que é reutilizada. O invasor pode examinar o texto e quebrar a chave.</a:t>
            </a:r>
          </a:p>
        </p:txBody>
      </p:sp>
      <p:sp>
        <p:nvSpPr>
          <p:cNvPr id="25" name="Isosceles Triangle 35">
            <a:extLst>
              <a:ext uri="{FF2B5EF4-FFF2-40B4-BE49-F238E27FC236}">
                <a16:creationId xmlns:a16="http://schemas.microsoft.com/office/drawing/2014/main" id="{05B0A329-88DA-D015-2223-CAB53FDBA9B9}"/>
              </a:ext>
            </a:extLst>
          </p:cNvPr>
          <p:cNvSpPr/>
          <p:nvPr/>
        </p:nvSpPr>
        <p:spPr>
          <a:xfrm rot="5400000">
            <a:off x="1034125" y="5452200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spaço Reservado para Texto 9">
            <a:extLst>
              <a:ext uri="{FF2B5EF4-FFF2-40B4-BE49-F238E27FC236}">
                <a16:creationId xmlns:a16="http://schemas.microsoft.com/office/drawing/2014/main" id="{ECA2F5A2-5536-F866-6C8D-9935EFDBF382}"/>
              </a:ext>
            </a:extLst>
          </p:cNvPr>
          <p:cNvSpPr txBox="1">
            <a:spLocks/>
          </p:cNvSpPr>
          <p:nvPr/>
        </p:nvSpPr>
        <p:spPr>
          <a:xfrm>
            <a:off x="1576846" y="3642528"/>
            <a:ext cx="4318720" cy="2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Autenticação + Criptografia fraca (simétrica);</a:t>
            </a:r>
          </a:p>
        </p:txBody>
      </p:sp>
      <p:sp>
        <p:nvSpPr>
          <p:cNvPr id="19" name="Isosceles Triangle 35">
            <a:extLst>
              <a:ext uri="{FF2B5EF4-FFF2-40B4-BE49-F238E27FC236}">
                <a16:creationId xmlns:a16="http://schemas.microsoft.com/office/drawing/2014/main" id="{ECC272F2-3807-3CE6-9209-6562B5EAA8A7}"/>
              </a:ext>
            </a:extLst>
          </p:cNvPr>
          <p:cNvSpPr/>
          <p:nvPr/>
        </p:nvSpPr>
        <p:spPr>
          <a:xfrm rot="5400000">
            <a:off x="1330920" y="3755544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spaço Reservado para Texto 9">
            <a:extLst>
              <a:ext uri="{FF2B5EF4-FFF2-40B4-BE49-F238E27FC236}">
                <a16:creationId xmlns:a16="http://schemas.microsoft.com/office/drawing/2014/main" id="{5C882672-F1BF-114E-C0CE-7ADD7E7B4A87}"/>
              </a:ext>
            </a:extLst>
          </p:cNvPr>
          <p:cNvSpPr txBox="1">
            <a:spLocks/>
          </p:cNvSpPr>
          <p:nvPr/>
        </p:nvSpPr>
        <p:spPr>
          <a:xfrm>
            <a:off x="1574403" y="4037574"/>
            <a:ext cx="4318720" cy="2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Independente do tamanho da criptografia, 24 bits é para o IV;</a:t>
            </a:r>
          </a:p>
        </p:txBody>
      </p:sp>
      <p:sp>
        <p:nvSpPr>
          <p:cNvPr id="21" name="Isosceles Triangle 35">
            <a:extLst>
              <a:ext uri="{FF2B5EF4-FFF2-40B4-BE49-F238E27FC236}">
                <a16:creationId xmlns:a16="http://schemas.microsoft.com/office/drawing/2014/main" id="{067C64E6-8BBC-8751-EC37-7EF57F817384}"/>
              </a:ext>
            </a:extLst>
          </p:cNvPr>
          <p:cNvSpPr/>
          <p:nvPr/>
        </p:nvSpPr>
        <p:spPr>
          <a:xfrm rot="5400000">
            <a:off x="1328477" y="4237344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spaço Reservado para Texto 9">
            <a:extLst>
              <a:ext uri="{FF2B5EF4-FFF2-40B4-BE49-F238E27FC236}">
                <a16:creationId xmlns:a16="http://schemas.microsoft.com/office/drawing/2014/main" id="{109BC353-FD8B-981D-F1AB-F38BEF150998}"/>
              </a:ext>
            </a:extLst>
          </p:cNvPr>
          <p:cNvSpPr txBox="1">
            <a:spLocks/>
          </p:cNvSpPr>
          <p:nvPr/>
        </p:nvSpPr>
        <p:spPr>
          <a:xfrm>
            <a:off x="1574403" y="4625788"/>
            <a:ext cx="4318720" cy="2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Devido a vulnerabilidade do IV, quebra-se em menos de 1 dia.</a:t>
            </a:r>
          </a:p>
        </p:txBody>
      </p:sp>
      <p:sp>
        <p:nvSpPr>
          <p:cNvPr id="30" name="Isosceles Triangle 35">
            <a:extLst>
              <a:ext uri="{FF2B5EF4-FFF2-40B4-BE49-F238E27FC236}">
                <a16:creationId xmlns:a16="http://schemas.microsoft.com/office/drawing/2014/main" id="{F5C0AC20-CA6B-4526-2FA2-90A218D74B39}"/>
              </a:ext>
            </a:extLst>
          </p:cNvPr>
          <p:cNvSpPr/>
          <p:nvPr/>
        </p:nvSpPr>
        <p:spPr>
          <a:xfrm rot="5400000">
            <a:off x="1328477" y="4825558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32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8" grpId="0" animBg="1"/>
      <p:bldP spid="29" grpId="0" animBg="1"/>
      <p:bldP spid="23" grpId="0"/>
      <p:bldP spid="25" grpId="0" animBg="1"/>
      <p:bldP spid="19" grpId="0" animBg="1"/>
      <p:bldP spid="21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737" y="1247365"/>
            <a:ext cx="5604273" cy="57704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</a:rPr>
              <a:t>Man-In-The-Middle</a:t>
            </a:r>
            <a:endParaRPr lang="pt-BR" dirty="0"/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ight Triangle 1">
            <a:extLst>
              <a:ext uri="{FF2B5EF4-FFF2-40B4-BE49-F238E27FC236}">
                <a16:creationId xmlns:a16="http://schemas.microsoft.com/office/drawing/2014/main" id="{EE4CFE41-9A72-DF87-AB05-F43547B9D9E6}"/>
              </a:ext>
            </a:extLst>
          </p:cNvPr>
          <p:cNvSpPr/>
          <p:nvPr/>
        </p:nvSpPr>
        <p:spPr>
          <a:xfrm flipH="1">
            <a:off x="6912076" y="2228670"/>
            <a:ext cx="5279924" cy="4654069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16">
            <a:extLst>
              <a:ext uri="{FF2B5EF4-FFF2-40B4-BE49-F238E27FC236}">
                <a16:creationId xmlns:a16="http://schemas.microsoft.com/office/drawing/2014/main" id="{FDD52EE9-90EB-1423-BBA3-01AD9F16D85C}"/>
              </a:ext>
            </a:extLst>
          </p:cNvPr>
          <p:cNvGrpSpPr/>
          <p:nvPr/>
        </p:nvGrpSpPr>
        <p:grpSpPr>
          <a:xfrm>
            <a:off x="7324906" y="808465"/>
            <a:ext cx="7081667" cy="1719426"/>
            <a:chOff x="7972616" y="145400"/>
            <a:chExt cx="7081667" cy="1719426"/>
          </a:xfrm>
          <a:solidFill>
            <a:schemeClr val="tx1"/>
          </a:solidFill>
        </p:grpSpPr>
        <p:cxnSp>
          <p:nvCxnSpPr>
            <p:cNvPr id="26" name="Straight Connector 12">
              <a:extLst>
                <a:ext uri="{FF2B5EF4-FFF2-40B4-BE49-F238E27FC236}">
                  <a16:creationId xmlns:a16="http://schemas.microsoft.com/office/drawing/2014/main" id="{D9823D39-F201-ED41-74FA-D3DC702559B4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14">
              <a:extLst>
                <a:ext uri="{FF2B5EF4-FFF2-40B4-BE49-F238E27FC236}">
                  <a16:creationId xmlns:a16="http://schemas.microsoft.com/office/drawing/2014/main" id="{3E333D8D-7F3C-D036-B437-7C663C229989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15">
              <a:extLst>
                <a:ext uri="{FF2B5EF4-FFF2-40B4-BE49-F238E27FC236}">
                  <a16:creationId xmlns:a16="http://schemas.microsoft.com/office/drawing/2014/main" id="{E543954F-4048-D512-4343-99B1E6202B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6740" y="145400"/>
              <a:ext cx="5717543" cy="7977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Google Shape;84;p1">
            <a:extLst>
              <a:ext uri="{FF2B5EF4-FFF2-40B4-BE49-F238E27FC236}">
                <a16:creationId xmlns:a16="http://schemas.microsoft.com/office/drawing/2014/main" id="{AC8657D8-604D-9EF2-DE00-6050165E8255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0EF136D-AB56-0514-AC44-AC083E8415A5}"/>
              </a:ext>
            </a:extLst>
          </p:cNvPr>
          <p:cNvSpPr txBox="1"/>
          <p:nvPr/>
        </p:nvSpPr>
        <p:spPr>
          <a:xfrm>
            <a:off x="557873" y="3667011"/>
            <a:ext cx="1626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Host 2</a:t>
            </a:r>
          </a:p>
        </p:txBody>
      </p:sp>
      <p:grpSp>
        <p:nvGrpSpPr>
          <p:cNvPr id="4" name="Gráfico 2">
            <a:extLst>
              <a:ext uri="{FF2B5EF4-FFF2-40B4-BE49-F238E27FC236}">
                <a16:creationId xmlns:a16="http://schemas.microsoft.com/office/drawing/2014/main" id="{49FDF231-CA1B-8387-606E-6818BB73FB68}"/>
              </a:ext>
            </a:extLst>
          </p:cNvPr>
          <p:cNvGrpSpPr/>
          <p:nvPr/>
        </p:nvGrpSpPr>
        <p:grpSpPr>
          <a:xfrm>
            <a:off x="853147" y="2806385"/>
            <a:ext cx="939500" cy="804815"/>
            <a:chOff x="3854823" y="1509118"/>
            <a:chExt cx="4482345" cy="3839762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grpSp>
          <p:nvGrpSpPr>
            <p:cNvPr id="5" name="Gráfico 2">
              <a:extLst>
                <a:ext uri="{FF2B5EF4-FFF2-40B4-BE49-F238E27FC236}">
                  <a16:creationId xmlns:a16="http://schemas.microsoft.com/office/drawing/2014/main" id="{13A43C7E-BAA4-9078-89E9-3A81B6E7D45B}"/>
                </a:ext>
              </a:extLst>
            </p:cNvPr>
            <p:cNvGrpSpPr/>
            <p:nvPr/>
          </p:nvGrpSpPr>
          <p:grpSpPr>
            <a:xfrm>
              <a:off x="3854823" y="2407023"/>
              <a:ext cx="3080272" cy="2941857"/>
              <a:chOff x="3854823" y="2407023"/>
              <a:chExt cx="3080272" cy="2941857"/>
            </a:xfrm>
            <a:grpFill/>
          </p:grpSpPr>
          <p:sp>
            <p:nvSpPr>
              <p:cNvPr id="6" name="Forma Livre: Forma 5">
                <a:extLst>
                  <a:ext uri="{FF2B5EF4-FFF2-40B4-BE49-F238E27FC236}">
                    <a16:creationId xmlns:a16="http://schemas.microsoft.com/office/drawing/2014/main" id="{6290C84C-EDC8-9AFD-152D-163404C16F08}"/>
                  </a:ext>
                </a:extLst>
              </p:cNvPr>
              <p:cNvSpPr/>
              <p:nvPr/>
            </p:nvSpPr>
            <p:spPr>
              <a:xfrm>
                <a:off x="3854823" y="2407023"/>
                <a:ext cx="3080272" cy="2365965"/>
              </a:xfrm>
              <a:custGeom>
                <a:avLst/>
                <a:gdLst>
                  <a:gd name="connsiteX0" fmla="*/ 2768301 w 3080272"/>
                  <a:gd name="connsiteY0" fmla="*/ 0 h 2365965"/>
                  <a:gd name="connsiteX1" fmla="*/ 311972 w 3080272"/>
                  <a:gd name="connsiteY1" fmla="*/ 0 h 2365965"/>
                  <a:gd name="connsiteX2" fmla="*/ 0 w 3080272"/>
                  <a:gd name="connsiteY2" fmla="*/ 311972 h 2365965"/>
                  <a:gd name="connsiteX3" fmla="*/ 0 w 3080272"/>
                  <a:gd name="connsiteY3" fmla="*/ 2053276 h 2365965"/>
                  <a:gd name="connsiteX4" fmla="*/ 91081 w 3080272"/>
                  <a:gd name="connsiteY4" fmla="*/ 2274167 h 2365965"/>
                  <a:gd name="connsiteX5" fmla="*/ 311972 w 3080272"/>
                  <a:gd name="connsiteY5" fmla="*/ 2365965 h 2365965"/>
                  <a:gd name="connsiteX6" fmla="*/ 2768301 w 3080272"/>
                  <a:gd name="connsiteY6" fmla="*/ 2365965 h 2365965"/>
                  <a:gd name="connsiteX7" fmla="*/ 3080273 w 3080272"/>
                  <a:gd name="connsiteY7" fmla="*/ 2053276 h 2365965"/>
                  <a:gd name="connsiteX8" fmla="*/ 3080273 w 3080272"/>
                  <a:gd name="connsiteY8" fmla="*/ 311972 h 2365965"/>
                  <a:gd name="connsiteX9" fmla="*/ 2768301 w 3080272"/>
                  <a:gd name="connsiteY9" fmla="*/ 0 h 2365965"/>
                  <a:gd name="connsiteX10" fmla="*/ 1671021 w 3080272"/>
                  <a:gd name="connsiteY10" fmla="*/ 2132883 h 2365965"/>
                  <a:gd name="connsiteX11" fmla="*/ 1409252 w 3080272"/>
                  <a:gd name="connsiteY11" fmla="*/ 2132883 h 2365965"/>
                  <a:gd name="connsiteX12" fmla="*/ 1337534 w 3080272"/>
                  <a:gd name="connsiteY12" fmla="*/ 2061165 h 2365965"/>
                  <a:gd name="connsiteX13" fmla="*/ 1409252 w 3080272"/>
                  <a:gd name="connsiteY13" fmla="*/ 1989448 h 2365965"/>
                  <a:gd name="connsiteX14" fmla="*/ 1671021 w 3080272"/>
                  <a:gd name="connsiteY14" fmla="*/ 1989448 h 2365965"/>
                  <a:gd name="connsiteX15" fmla="*/ 1742739 w 3080272"/>
                  <a:gd name="connsiteY15" fmla="*/ 2061165 h 2365965"/>
                  <a:gd name="connsiteX16" fmla="*/ 1671021 w 3080272"/>
                  <a:gd name="connsiteY16" fmla="*/ 2132883 h 2365965"/>
                  <a:gd name="connsiteX17" fmla="*/ 2793403 w 3080272"/>
                  <a:gd name="connsiteY17" fmla="*/ 1804416 h 2365965"/>
                  <a:gd name="connsiteX18" fmla="*/ 286871 w 3080272"/>
                  <a:gd name="connsiteY18" fmla="*/ 1804416 h 2365965"/>
                  <a:gd name="connsiteX19" fmla="*/ 286871 w 3080272"/>
                  <a:gd name="connsiteY19" fmla="*/ 286871 h 2365965"/>
                  <a:gd name="connsiteX20" fmla="*/ 2793403 w 3080272"/>
                  <a:gd name="connsiteY20" fmla="*/ 286871 h 236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80272" h="2365965">
                    <a:moveTo>
                      <a:pt x="2768301" y="0"/>
                    </a:moveTo>
                    <a:lnTo>
                      <a:pt x="311972" y="0"/>
                    </a:lnTo>
                    <a:cubicBezTo>
                      <a:pt x="139849" y="0"/>
                      <a:pt x="0" y="139849"/>
                      <a:pt x="0" y="311972"/>
                    </a:cubicBezTo>
                    <a:lnTo>
                      <a:pt x="0" y="2053276"/>
                    </a:lnTo>
                    <a:cubicBezTo>
                      <a:pt x="0" y="2140055"/>
                      <a:pt x="35142" y="2217510"/>
                      <a:pt x="91081" y="2274167"/>
                    </a:cubicBezTo>
                    <a:cubicBezTo>
                      <a:pt x="147738" y="2330824"/>
                      <a:pt x="225911" y="2365965"/>
                      <a:pt x="311972" y="2365965"/>
                    </a:cubicBezTo>
                    <a:lnTo>
                      <a:pt x="2768301" y="2365965"/>
                    </a:lnTo>
                    <a:cubicBezTo>
                      <a:pt x="2940424" y="2365965"/>
                      <a:pt x="3080273" y="2226116"/>
                      <a:pt x="3080273" y="2053276"/>
                    </a:cubicBezTo>
                    <a:lnTo>
                      <a:pt x="3080273" y="311972"/>
                    </a:lnTo>
                    <a:cubicBezTo>
                      <a:pt x="3080273" y="139849"/>
                      <a:pt x="2940424" y="0"/>
                      <a:pt x="2768301" y="0"/>
                    </a:cubicBezTo>
                    <a:close/>
                    <a:moveTo>
                      <a:pt x="1671021" y="2132883"/>
                    </a:moveTo>
                    <a:lnTo>
                      <a:pt x="1409252" y="2132883"/>
                    </a:lnTo>
                    <a:cubicBezTo>
                      <a:pt x="1369807" y="2132883"/>
                      <a:pt x="1337534" y="2100610"/>
                      <a:pt x="1337534" y="2061165"/>
                    </a:cubicBezTo>
                    <a:cubicBezTo>
                      <a:pt x="1337534" y="2021720"/>
                      <a:pt x="1369807" y="1989448"/>
                      <a:pt x="1409252" y="1989448"/>
                    </a:cubicBezTo>
                    <a:lnTo>
                      <a:pt x="1671021" y="1989448"/>
                    </a:lnTo>
                    <a:cubicBezTo>
                      <a:pt x="1710466" y="1989448"/>
                      <a:pt x="1742739" y="2021720"/>
                      <a:pt x="1742739" y="2061165"/>
                    </a:cubicBezTo>
                    <a:cubicBezTo>
                      <a:pt x="1742739" y="2100610"/>
                      <a:pt x="1710466" y="2132883"/>
                      <a:pt x="1671021" y="2132883"/>
                    </a:cubicBezTo>
                    <a:close/>
                    <a:moveTo>
                      <a:pt x="2793403" y="1804416"/>
                    </a:moveTo>
                    <a:lnTo>
                      <a:pt x="286871" y="1804416"/>
                    </a:lnTo>
                    <a:lnTo>
                      <a:pt x="286871" y="286871"/>
                    </a:lnTo>
                    <a:lnTo>
                      <a:pt x="2793403" y="286871"/>
                    </a:ln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7" name="Forma Livre: Forma 6">
                <a:extLst>
                  <a:ext uri="{FF2B5EF4-FFF2-40B4-BE49-F238E27FC236}">
                    <a16:creationId xmlns:a16="http://schemas.microsoft.com/office/drawing/2014/main" id="{CCC1697D-EE41-2689-30F4-1977550AB5AD}"/>
                  </a:ext>
                </a:extLst>
              </p:cNvPr>
              <p:cNvSpPr/>
              <p:nvPr/>
            </p:nvSpPr>
            <p:spPr>
              <a:xfrm>
                <a:off x="4529535" y="4916424"/>
                <a:ext cx="1730611" cy="432457"/>
              </a:xfrm>
              <a:custGeom>
                <a:avLst/>
                <a:gdLst>
                  <a:gd name="connsiteX0" fmla="*/ 1658887 w 1730611"/>
                  <a:gd name="connsiteY0" fmla="*/ 289022 h 432457"/>
                  <a:gd name="connsiteX1" fmla="*/ 1448847 w 1730611"/>
                  <a:gd name="connsiteY1" fmla="*/ 289022 h 432457"/>
                  <a:gd name="connsiteX2" fmla="*/ 1448847 w 1730611"/>
                  <a:gd name="connsiteY2" fmla="*/ 0 h 432457"/>
                  <a:gd name="connsiteX3" fmla="*/ 282001 w 1730611"/>
                  <a:gd name="connsiteY3" fmla="*/ 0 h 432457"/>
                  <a:gd name="connsiteX4" fmla="*/ 282001 w 1730611"/>
                  <a:gd name="connsiteY4" fmla="*/ 289022 h 432457"/>
                  <a:gd name="connsiteX5" fmla="*/ 71718 w 1730611"/>
                  <a:gd name="connsiteY5" fmla="*/ 289022 h 432457"/>
                  <a:gd name="connsiteX6" fmla="*/ 0 w 1730611"/>
                  <a:gd name="connsiteY6" fmla="*/ 360740 h 432457"/>
                  <a:gd name="connsiteX7" fmla="*/ 71718 w 1730611"/>
                  <a:gd name="connsiteY7" fmla="*/ 432457 h 432457"/>
                  <a:gd name="connsiteX8" fmla="*/ 1658894 w 1730611"/>
                  <a:gd name="connsiteY8" fmla="*/ 432457 h 432457"/>
                  <a:gd name="connsiteX9" fmla="*/ 1730611 w 1730611"/>
                  <a:gd name="connsiteY9" fmla="*/ 360740 h 432457"/>
                  <a:gd name="connsiteX10" fmla="*/ 1658887 w 1730611"/>
                  <a:gd name="connsiteY10" fmla="*/ 289022 h 4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611" h="432457">
                    <a:moveTo>
                      <a:pt x="1658887" y="289022"/>
                    </a:moveTo>
                    <a:lnTo>
                      <a:pt x="1448847" y="289022"/>
                    </a:lnTo>
                    <a:lnTo>
                      <a:pt x="1448847" y="0"/>
                    </a:lnTo>
                    <a:lnTo>
                      <a:pt x="282001" y="0"/>
                    </a:lnTo>
                    <a:lnTo>
                      <a:pt x="282001" y="289022"/>
                    </a:lnTo>
                    <a:lnTo>
                      <a:pt x="71718" y="289022"/>
                    </a:lnTo>
                    <a:cubicBezTo>
                      <a:pt x="32079" y="289022"/>
                      <a:pt x="0" y="321101"/>
                      <a:pt x="0" y="360740"/>
                    </a:cubicBezTo>
                    <a:cubicBezTo>
                      <a:pt x="0" y="400378"/>
                      <a:pt x="32079" y="432457"/>
                      <a:pt x="71718" y="432457"/>
                    </a:cubicBezTo>
                    <a:lnTo>
                      <a:pt x="1658894" y="432457"/>
                    </a:lnTo>
                    <a:cubicBezTo>
                      <a:pt x="1698532" y="432457"/>
                      <a:pt x="1730611" y="400378"/>
                      <a:pt x="1730611" y="360740"/>
                    </a:cubicBezTo>
                    <a:cubicBezTo>
                      <a:pt x="1730611" y="321101"/>
                      <a:pt x="1698525" y="289022"/>
                      <a:pt x="1658887" y="289022"/>
                    </a:cubicBez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9525DE38-4E3C-2B8E-F358-A865D570344C}"/>
                </a:ext>
              </a:extLst>
            </p:cNvPr>
            <p:cNvSpPr/>
            <p:nvPr/>
          </p:nvSpPr>
          <p:spPr>
            <a:xfrm>
              <a:off x="6369961" y="1509118"/>
              <a:ext cx="1967207" cy="3768045"/>
            </a:xfrm>
            <a:custGeom>
              <a:avLst/>
              <a:gdLst>
                <a:gd name="connsiteX0" fmla="*/ 1661698 w 1967207"/>
                <a:gd name="connsiteY0" fmla="*/ 0 h 3768045"/>
                <a:gd name="connsiteX1" fmla="*/ 305517 w 1967207"/>
                <a:gd name="connsiteY1" fmla="*/ 0 h 3768045"/>
                <a:gd name="connsiteX2" fmla="*/ 7 w 1967207"/>
                <a:gd name="connsiteY2" fmla="*/ 305510 h 3768045"/>
                <a:gd name="connsiteX3" fmla="*/ 7 w 1967207"/>
                <a:gd name="connsiteY3" fmla="*/ 754463 h 3768045"/>
                <a:gd name="connsiteX4" fmla="*/ 253171 w 1967207"/>
                <a:gd name="connsiteY4" fmla="*/ 754463 h 3768045"/>
                <a:gd name="connsiteX5" fmla="*/ 601891 w 1967207"/>
                <a:gd name="connsiteY5" fmla="*/ 917613 h 3768045"/>
                <a:gd name="connsiteX6" fmla="*/ 1560562 w 1967207"/>
                <a:gd name="connsiteY6" fmla="*/ 917613 h 3768045"/>
                <a:gd name="connsiteX7" fmla="*/ 1632279 w 1967207"/>
                <a:gd name="connsiteY7" fmla="*/ 989331 h 3768045"/>
                <a:gd name="connsiteX8" fmla="*/ 1560562 w 1967207"/>
                <a:gd name="connsiteY8" fmla="*/ 1061048 h 3768045"/>
                <a:gd name="connsiteX9" fmla="*/ 683068 w 1967207"/>
                <a:gd name="connsiteY9" fmla="*/ 1061048 h 3768045"/>
                <a:gd name="connsiteX10" fmla="*/ 708570 w 1967207"/>
                <a:gd name="connsiteY10" fmla="*/ 1209877 h 3768045"/>
                <a:gd name="connsiteX11" fmla="*/ 708570 w 1967207"/>
                <a:gd name="connsiteY11" fmla="*/ 1397863 h 3768045"/>
                <a:gd name="connsiteX12" fmla="*/ 1560555 w 1967207"/>
                <a:gd name="connsiteY12" fmla="*/ 1397863 h 3768045"/>
                <a:gd name="connsiteX13" fmla="*/ 1632272 w 1967207"/>
                <a:gd name="connsiteY13" fmla="*/ 1469581 h 3768045"/>
                <a:gd name="connsiteX14" fmla="*/ 1560555 w 1967207"/>
                <a:gd name="connsiteY14" fmla="*/ 1541298 h 3768045"/>
                <a:gd name="connsiteX15" fmla="*/ 708570 w 1967207"/>
                <a:gd name="connsiteY15" fmla="*/ 1541298 h 3768045"/>
                <a:gd name="connsiteX16" fmla="*/ 708570 w 1967207"/>
                <a:gd name="connsiteY16" fmla="*/ 1878178 h 3768045"/>
                <a:gd name="connsiteX17" fmla="*/ 1560555 w 1967207"/>
                <a:gd name="connsiteY17" fmla="*/ 1878178 h 3768045"/>
                <a:gd name="connsiteX18" fmla="*/ 1632272 w 1967207"/>
                <a:gd name="connsiteY18" fmla="*/ 1949895 h 3768045"/>
                <a:gd name="connsiteX19" fmla="*/ 1560555 w 1967207"/>
                <a:gd name="connsiteY19" fmla="*/ 2021613 h 3768045"/>
                <a:gd name="connsiteX20" fmla="*/ 708570 w 1967207"/>
                <a:gd name="connsiteY20" fmla="*/ 2021613 h 3768045"/>
                <a:gd name="connsiteX21" fmla="*/ 708570 w 1967207"/>
                <a:gd name="connsiteY21" fmla="*/ 2951181 h 3768045"/>
                <a:gd name="connsiteX22" fmla="*/ 253163 w 1967207"/>
                <a:gd name="connsiteY22" fmla="*/ 3407306 h 3768045"/>
                <a:gd name="connsiteX23" fmla="*/ 0 w 1967207"/>
                <a:gd name="connsiteY23" fmla="*/ 3407306 h 3768045"/>
                <a:gd name="connsiteX24" fmla="*/ 0 w 1967207"/>
                <a:gd name="connsiteY24" fmla="*/ 3462528 h 3768045"/>
                <a:gd name="connsiteX25" fmla="*/ 305510 w 1967207"/>
                <a:gd name="connsiteY25" fmla="*/ 3768045 h 3768045"/>
                <a:gd name="connsiteX26" fmla="*/ 1661691 w 1967207"/>
                <a:gd name="connsiteY26" fmla="*/ 3768045 h 3768045"/>
                <a:gd name="connsiteX27" fmla="*/ 1967208 w 1967207"/>
                <a:gd name="connsiteY27" fmla="*/ 3462528 h 3768045"/>
                <a:gd name="connsiteX28" fmla="*/ 1967208 w 1967207"/>
                <a:gd name="connsiteY28" fmla="*/ 305517 h 3768045"/>
                <a:gd name="connsiteX29" fmla="*/ 1661698 w 1967207"/>
                <a:gd name="connsiteY29" fmla="*/ 0 h 3768045"/>
                <a:gd name="connsiteX30" fmla="*/ 983823 w 1967207"/>
                <a:gd name="connsiteY30" fmla="*/ 3141556 h 3768045"/>
                <a:gd name="connsiteX31" fmla="*/ 734088 w 1967207"/>
                <a:gd name="connsiteY31" fmla="*/ 2892344 h 3768045"/>
                <a:gd name="connsiteX32" fmla="*/ 983823 w 1967207"/>
                <a:gd name="connsiteY32" fmla="*/ 2642609 h 3768045"/>
                <a:gd name="connsiteX33" fmla="*/ 1233020 w 1967207"/>
                <a:gd name="connsiteY33" fmla="*/ 2892344 h 3768045"/>
                <a:gd name="connsiteX34" fmla="*/ 983823 w 1967207"/>
                <a:gd name="connsiteY34" fmla="*/ 3141556 h 3768045"/>
                <a:gd name="connsiteX35" fmla="*/ 1560555 w 1967207"/>
                <a:gd name="connsiteY35" fmla="*/ 580741 h 3768045"/>
                <a:gd name="connsiteX36" fmla="*/ 433806 w 1967207"/>
                <a:gd name="connsiteY36" fmla="*/ 580741 h 3768045"/>
                <a:gd name="connsiteX37" fmla="*/ 362088 w 1967207"/>
                <a:gd name="connsiteY37" fmla="*/ 509023 h 3768045"/>
                <a:gd name="connsiteX38" fmla="*/ 433806 w 1967207"/>
                <a:gd name="connsiteY38" fmla="*/ 437306 h 3768045"/>
                <a:gd name="connsiteX39" fmla="*/ 1560555 w 1967207"/>
                <a:gd name="connsiteY39" fmla="*/ 437306 h 3768045"/>
                <a:gd name="connsiteX40" fmla="*/ 1632272 w 1967207"/>
                <a:gd name="connsiteY40" fmla="*/ 509023 h 3768045"/>
                <a:gd name="connsiteX41" fmla="*/ 1560555 w 1967207"/>
                <a:gd name="connsiteY41" fmla="*/ 580741 h 376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67207" h="3768045">
                  <a:moveTo>
                    <a:pt x="1661698" y="0"/>
                  </a:moveTo>
                  <a:lnTo>
                    <a:pt x="305517" y="0"/>
                  </a:lnTo>
                  <a:cubicBezTo>
                    <a:pt x="136981" y="0"/>
                    <a:pt x="7" y="136981"/>
                    <a:pt x="7" y="305510"/>
                  </a:cubicBezTo>
                  <a:lnTo>
                    <a:pt x="7" y="754463"/>
                  </a:lnTo>
                  <a:lnTo>
                    <a:pt x="253171" y="754463"/>
                  </a:lnTo>
                  <a:cubicBezTo>
                    <a:pt x="393020" y="754463"/>
                    <a:pt x="518268" y="818019"/>
                    <a:pt x="601891" y="917613"/>
                  </a:cubicBezTo>
                  <a:lnTo>
                    <a:pt x="1560562" y="917613"/>
                  </a:lnTo>
                  <a:cubicBezTo>
                    <a:pt x="1600200" y="917613"/>
                    <a:pt x="1632279" y="949692"/>
                    <a:pt x="1632279" y="989331"/>
                  </a:cubicBezTo>
                  <a:cubicBezTo>
                    <a:pt x="1632279" y="1028969"/>
                    <a:pt x="1600200" y="1061048"/>
                    <a:pt x="1560562" y="1061048"/>
                  </a:cubicBezTo>
                  <a:lnTo>
                    <a:pt x="683068" y="1061048"/>
                  </a:lnTo>
                  <a:cubicBezTo>
                    <a:pt x="699305" y="1107772"/>
                    <a:pt x="708570" y="1157717"/>
                    <a:pt x="708570" y="1209877"/>
                  </a:cubicBezTo>
                  <a:lnTo>
                    <a:pt x="708570" y="1397863"/>
                  </a:lnTo>
                  <a:lnTo>
                    <a:pt x="1560555" y="1397863"/>
                  </a:lnTo>
                  <a:cubicBezTo>
                    <a:pt x="1600193" y="1397863"/>
                    <a:pt x="1632272" y="1429942"/>
                    <a:pt x="1632272" y="1469581"/>
                  </a:cubicBezTo>
                  <a:cubicBezTo>
                    <a:pt x="1632272" y="1509219"/>
                    <a:pt x="1600193" y="1541298"/>
                    <a:pt x="1560555" y="1541298"/>
                  </a:cubicBezTo>
                  <a:lnTo>
                    <a:pt x="708570" y="1541298"/>
                  </a:lnTo>
                  <a:lnTo>
                    <a:pt x="708570" y="1878178"/>
                  </a:lnTo>
                  <a:lnTo>
                    <a:pt x="1560555" y="1878178"/>
                  </a:lnTo>
                  <a:cubicBezTo>
                    <a:pt x="1600193" y="1878178"/>
                    <a:pt x="1632272" y="1910257"/>
                    <a:pt x="1632272" y="1949895"/>
                  </a:cubicBezTo>
                  <a:cubicBezTo>
                    <a:pt x="1632272" y="1989534"/>
                    <a:pt x="1600193" y="2021613"/>
                    <a:pt x="1560555" y="2021613"/>
                  </a:cubicBezTo>
                  <a:lnTo>
                    <a:pt x="708570" y="2021613"/>
                  </a:lnTo>
                  <a:lnTo>
                    <a:pt x="708570" y="2951181"/>
                  </a:lnTo>
                  <a:cubicBezTo>
                    <a:pt x="708570" y="3202910"/>
                    <a:pt x="504175" y="3407306"/>
                    <a:pt x="253163" y="3407306"/>
                  </a:cubicBezTo>
                  <a:lnTo>
                    <a:pt x="0" y="3407306"/>
                  </a:lnTo>
                  <a:lnTo>
                    <a:pt x="0" y="3462528"/>
                  </a:lnTo>
                  <a:cubicBezTo>
                    <a:pt x="0" y="3631065"/>
                    <a:pt x="136981" y="3768045"/>
                    <a:pt x="305510" y="3768045"/>
                  </a:cubicBezTo>
                  <a:lnTo>
                    <a:pt x="1661691" y="3768045"/>
                  </a:lnTo>
                  <a:cubicBezTo>
                    <a:pt x="1830227" y="3768045"/>
                    <a:pt x="1967208" y="3631065"/>
                    <a:pt x="1967208" y="3462528"/>
                  </a:cubicBezTo>
                  <a:lnTo>
                    <a:pt x="1967208" y="305517"/>
                  </a:lnTo>
                  <a:cubicBezTo>
                    <a:pt x="1967215" y="136981"/>
                    <a:pt x="1830234" y="0"/>
                    <a:pt x="1661698" y="0"/>
                  </a:cubicBezTo>
                  <a:close/>
                  <a:moveTo>
                    <a:pt x="983823" y="3141556"/>
                  </a:moveTo>
                  <a:cubicBezTo>
                    <a:pt x="845902" y="3141556"/>
                    <a:pt x="734088" y="3029734"/>
                    <a:pt x="734088" y="2892344"/>
                  </a:cubicBezTo>
                  <a:cubicBezTo>
                    <a:pt x="734088" y="2754431"/>
                    <a:pt x="845902" y="2642609"/>
                    <a:pt x="983823" y="2642609"/>
                  </a:cubicBezTo>
                  <a:cubicBezTo>
                    <a:pt x="1121743" y="2642609"/>
                    <a:pt x="1233020" y="2754438"/>
                    <a:pt x="1233020" y="2892344"/>
                  </a:cubicBezTo>
                  <a:cubicBezTo>
                    <a:pt x="1233027" y="3029734"/>
                    <a:pt x="1121743" y="3141556"/>
                    <a:pt x="983823" y="3141556"/>
                  </a:cubicBezTo>
                  <a:close/>
                  <a:moveTo>
                    <a:pt x="1560555" y="580741"/>
                  </a:moveTo>
                  <a:lnTo>
                    <a:pt x="433806" y="580741"/>
                  </a:lnTo>
                  <a:cubicBezTo>
                    <a:pt x="394167" y="580741"/>
                    <a:pt x="362088" y="548662"/>
                    <a:pt x="362088" y="509023"/>
                  </a:cubicBezTo>
                  <a:cubicBezTo>
                    <a:pt x="362088" y="469385"/>
                    <a:pt x="394167" y="437306"/>
                    <a:pt x="433806" y="437306"/>
                  </a:cubicBezTo>
                  <a:lnTo>
                    <a:pt x="1560555" y="437306"/>
                  </a:lnTo>
                  <a:cubicBezTo>
                    <a:pt x="1600193" y="437306"/>
                    <a:pt x="1632272" y="469385"/>
                    <a:pt x="1632272" y="509023"/>
                  </a:cubicBezTo>
                  <a:cubicBezTo>
                    <a:pt x="1632272" y="548662"/>
                    <a:pt x="1600193" y="580741"/>
                    <a:pt x="1560555" y="580741"/>
                  </a:cubicBezTo>
                  <a:close/>
                </a:path>
              </a:pathLst>
            </a:custGeom>
            <a:grpFill/>
            <a:ln w="71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2EAEB642-70F6-6079-9130-F0FD2902E137}"/>
              </a:ext>
            </a:extLst>
          </p:cNvPr>
          <p:cNvSpPr txBox="1"/>
          <p:nvPr/>
        </p:nvSpPr>
        <p:spPr>
          <a:xfrm>
            <a:off x="5141495" y="3667011"/>
            <a:ext cx="1626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Host 1</a:t>
            </a:r>
          </a:p>
        </p:txBody>
      </p:sp>
      <p:grpSp>
        <p:nvGrpSpPr>
          <p:cNvPr id="36" name="Gráfico 2">
            <a:extLst>
              <a:ext uri="{FF2B5EF4-FFF2-40B4-BE49-F238E27FC236}">
                <a16:creationId xmlns:a16="http://schemas.microsoft.com/office/drawing/2014/main" id="{AF7491BA-FAB2-BA52-EAFF-A50D7813EB95}"/>
              </a:ext>
            </a:extLst>
          </p:cNvPr>
          <p:cNvGrpSpPr/>
          <p:nvPr/>
        </p:nvGrpSpPr>
        <p:grpSpPr>
          <a:xfrm>
            <a:off x="5436769" y="2806385"/>
            <a:ext cx="939500" cy="804815"/>
            <a:chOff x="3854823" y="1509118"/>
            <a:chExt cx="4482345" cy="3839762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grpSp>
          <p:nvGrpSpPr>
            <p:cNvPr id="37" name="Gráfico 2">
              <a:extLst>
                <a:ext uri="{FF2B5EF4-FFF2-40B4-BE49-F238E27FC236}">
                  <a16:creationId xmlns:a16="http://schemas.microsoft.com/office/drawing/2014/main" id="{F2C64B99-D382-EFCC-C471-BE6FEDE2E883}"/>
                </a:ext>
              </a:extLst>
            </p:cNvPr>
            <p:cNvGrpSpPr/>
            <p:nvPr/>
          </p:nvGrpSpPr>
          <p:grpSpPr>
            <a:xfrm>
              <a:off x="3854823" y="2407023"/>
              <a:ext cx="3080272" cy="2941857"/>
              <a:chOff x="3854823" y="2407023"/>
              <a:chExt cx="3080272" cy="2941857"/>
            </a:xfrm>
            <a:grpFill/>
          </p:grpSpPr>
          <p:sp>
            <p:nvSpPr>
              <p:cNvPr id="39" name="Forma Livre: Forma 38">
                <a:extLst>
                  <a:ext uri="{FF2B5EF4-FFF2-40B4-BE49-F238E27FC236}">
                    <a16:creationId xmlns:a16="http://schemas.microsoft.com/office/drawing/2014/main" id="{0087E2E9-28D1-2782-9AA6-501F2BBADE73}"/>
                  </a:ext>
                </a:extLst>
              </p:cNvPr>
              <p:cNvSpPr/>
              <p:nvPr/>
            </p:nvSpPr>
            <p:spPr>
              <a:xfrm>
                <a:off x="3854823" y="2407023"/>
                <a:ext cx="3080272" cy="2365965"/>
              </a:xfrm>
              <a:custGeom>
                <a:avLst/>
                <a:gdLst>
                  <a:gd name="connsiteX0" fmla="*/ 2768301 w 3080272"/>
                  <a:gd name="connsiteY0" fmla="*/ 0 h 2365965"/>
                  <a:gd name="connsiteX1" fmla="*/ 311972 w 3080272"/>
                  <a:gd name="connsiteY1" fmla="*/ 0 h 2365965"/>
                  <a:gd name="connsiteX2" fmla="*/ 0 w 3080272"/>
                  <a:gd name="connsiteY2" fmla="*/ 311972 h 2365965"/>
                  <a:gd name="connsiteX3" fmla="*/ 0 w 3080272"/>
                  <a:gd name="connsiteY3" fmla="*/ 2053276 h 2365965"/>
                  <a:gd name="connsiteX4" fmla="*/ 91081 w 3080272"/>
                  <a:gd name="connsiteY4" fmla="*/ 2274167 h 2365965"/>
                  <a:gd name="connsiteX5" fmla="*/ 311972 w 3080272"/>
                  <a:gd name="connsiteY5" fmla="*/ 2365965 h 2365965"/>
                  <a:gd name="connsiteX6" fmla="*/ 2768301 w 3080272"/>
                  <a:gd name="connsiteY6" fmla="*/ 2365965 h 2365965"/>
                  <a:gd name="connsiteX7" fmla="*/ 3080273 w 3080272"/>
                  <a:gd name="connsiteY7" fmla="*/ 2053276 h 2365965"/>
                  <a:gd name="connsiteX8" fmla="*/ 3080273 w 3080272"/>
                  <a:gd name="connsiteY8" fmla="*/ 311972 h 2365965"/>
                  <a:gd name="connsiteX9" fmla="*/ 2768301 w 3080272"/>
                  <a:gd name="connsiteY9" fmla="*/ 0 h 2365965"/>
                  <a:gd name="connsiteX10" fmla="*/ 1671021 w 3080272"/>
                  <a:gd name="connsiteY10" fmla="*/ 2132883 h 2365965"/>
                  <a:gd name="connsiteX11" fmla="*/ 1409252 w 3080272"/>
                  <a:gd name="connsiteY11" fmla="*/ 2132883 h 2365965"/>
                  <a:gd name="connsiteX12" fmla="*/ 1337534 w 3080272"/>
                  <a:gd name="connsiteY12" fmla="*/ 2061165 h 2365965"/>
                  <a:gd name="connsiteX13" fmla="*/ 1409252 w 3080272"/>
                  <a:gd name="connsiteY13" fmla="*/ 1989448 h 2365965"/>
                  <a:gd name="connsiteX14" fmla="*/ 1671021 w 3080272"/>
                  <a:gd name="connsiteY14" fmla="*/ 1989448 h 2365965"/>
                  <a:gd name="connsiteX15" fmla="*/ 1742739 w 3080272"/>
                  <a:gd name="connsiteY15" fmla="*/ 2061165 h 2365965"/>
                  <a:gd name="connsiteX16" fmla="*/ 1671021 w 3080272"/>
                  <a:gd name="connsiteY16" fmla="*/ 2132883 h 2365965"/>
                  <a:gd name="connsiteX17" fmla="*/ 2793403 w 3080272"/>
                  <a:gd name="connsiteY17" fmla="*/ 1804416 h 2365965"/>
                  <a:gd name="connsiteX18" fmla="*/ 286871 w 3080272"/>
                  <a:gd name="connsiteY18" fmla="*/ 1804416 h 2365965"/>
                  <a:gd name="connsiteX19" fmla="*/ 286871 w 3080272"/>
                  <a:gd name="connsiteY19" fmla="*/ 286871 h 2365965"/>
                  <a:gd name="connsiteX20" fmla="*/ 2793403 w 3080272"/>
                  <a:gd name="connsiteY20" fmla="*/ 286871 h 236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80272" h="2365965">
                    <a:moveTo>
                      <a:pt x="2768301" y="0"/>
                    </a:moveTo>
                    <a:lnTo>
                      <a:pt x="311972" y="0"/>
                    </a:lnTo>
                    <a:cubicBezTo>
                      <a:pt x="139849" y="0"/>
                      <a:pt x="0" y="139849"/>
                      <a:pt x="0" y="311972"/>
                    </a:cubicBezTo>
                    <a:lnTo>
                      <a:pt x="0" y="2053276"/>
                    </a:lnTo>
                    <a:cubicBezTo>
                      <a:pt x="0" y="2140055"/>
                      <a:pt x="35142" y="2217510"/>
                      <a:pt x="91081" y="2274167"/>
                    </a:cubicBezTo>
                    <a:cubicBezTo>
                      <a:pt x="147738" y="2330824"/>
                      <a:pt x="225911" y="2365965"/>
                      <a:pt x="311972" y="2365965"/>
                    </a:cubicBezTo>
                    <a:lnTo>
                      <a:pt x="2768301" y="2365965"/>
                    </a:lnTo>
                    <a:cubicBezTo>
                      <a:pt x="2940424" y="2365965"/>
                      <a:pt x="3080273" y="2226116"/>
                      <a:pt x="3080273" y="2053276"/>
                    </a:cubicBezTo>
                    <a:lnTo>
                      <a:pt x="3080273" y="311972"/>
                    </a:lnTo>
                    <a:cubicBezTo>
                      <a:pt x="3080273" y="139849"/>
                      <a:pt x="2940424" y="0"/>
                      <a:pt x="2768301" y="0"/>
                    </a:cubicBezTo>
                    <a:close/>
                    <a:moveTo>
                      <a:pt x="1671021" y="2132883"/>
                    </a:moveTo>
                    <a:lnTo>
                      <a:pt x="1409252" y="2132883"/>
                    </a:lnTo>
                    <a:cubicBezTo>
                      <a:pt x="1369807" y="2132883"/>
                      <a:pt x="1337534" y="2100610"/>
                      <a:pt x="1337534" y="2061165"/>
                    </a:cubicBezTo>
                    <a:cubicBezTo>
                      <a:pt x="1337534" y="2021720"/>
                      <a:pt x="1369807" y="1989448"/>
                      <a:pt x="1409252" y="1989448"/>
                    </a:cubicBezTo>
                    <a:lnTo>
                      <a:pt x="1671021" y="1989448"/>
                    </a:lnTo>
                    <a:cubicBezTo>
                      <a:pt x="1710466" y="1989448"/>
                      <a:pt x="1742739" y="2021720"/>
                      <a:pt x="1742739" y="2061165"/>
                    </a:cubicBezTo>
                    <a:cubicBezTo>
                      <a:pt x="1742739" y="2100610"/>
                      <a:pt x="1710466" y="2132883"/>
                      <a:pt x="1671021" y="2132883"/>
                    </a:cubicBezTo>
                    <a:close/>
                    <a:moveTo>
                      <a:pt x="2793403" y="1804416"/>
                    </a:moveTo>
                    <a:lnTo>
                      <a:pt x="286871" y="1804416"/>
                    </a:lnTo>
                    <a:lnTo>
                      <a:pt x="286871" y="286871"/>
                    </a:lnTo>
                    <a:lnTo>
                      <a:pt x="2793403" y="286871"/>
                    </a:ln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40" name="Forma Livre: Forma 39">
                <a:extLst>
                  <a:ext uri="{FF2B5EF4-FFF2-40B4-BE49-F238E27FC236}">
                    <a16:creationId xmlns:a16="http://schemas.microsoft.com/office/drawing/2014/main" id="{FB1944BC-D51A-3DD9-89AF-671DC6D43E81}"/>
                  </a:ext>
                </a:extLst>
              </p:cNvPr>
              <p:cNvSpPr/>
              <p:nvPr/>
            </p:nvSpPr>
            <p:spPr>
              <a:xfrm>
                <a:off x="4529535" y="4916424"/>
                <a:ext cx="1730611" cy="432457"/>
              </a:xfrm>
              <a:custGeom>
                <a:avLst/>
                <a:gdLst>
                  <a:gd name="connsiteX0" fmla="*/ 1658887 w 1730611"/>
                  <a:gd name="connsiteY0" fmla="*/ 289022 h 432457"/>
                  <a:gd name="connsiteX1" fmla="*/ 1448847 w 1730611"/>
                  <a:gd name="connsiteY1" fmla="*/ 289022 h 432457"/>
                  <a:gd name="connsiteX2" fmla="*/ 1448847 w 1730611"/>
                  <a:gd name="connsiteY2" fmla="*/ 0 h 432457"/>
                  <a:gd name="connsiteX3" fmla="*/ 282001 w 1730611"/>
                  <a:gd name="connsiteY3" fmla="*/ 0 h 432457"/>
                  <a:gd name="connsiteX4" fmla="*/ 282001 w 1730611"/>
                  <a:gd name="connsiteY4" fmla="*/ 289022 h 432457"/>
                  <a:gd name="connsiteX5" fmla="*/ 71718 w 1730611"/>
                  <a:gd name="connsiteY5" fmla="*/ 289022 h 432457"/>
                  <a:gd name="connsiteX6" fmla="*/ 0 w 1730611"/>
                  <a:gd name="connsiteY6" fmla="*/ 360740 h 432457"/>
                  <a:gd name="connsiteX7" fmla="*/ 71718 w 1730611"/>
                  <a:gd name="connsiteY7" fmla="*/ 432457 h 432457"/>
                  <a:gd name="connsiteX8" fmla="*/ 1658894 w 1730611"/>
                  <a:gd name="connsiteY8" fmla="*/ 432457 h 432457"/>
                  <a:gd name="connsiteX9" fmla="*/ 1730611 w 1730611"/>
                  <a:gd name="connsiteY9" fmla="*/ 360740 h 432457"/>
                  <a:gd name="connsiteX10" fmla="*/ 1658887 w 1730611"/>
                  <a:gd name="connsiteY10" fmla="*/ 289022 h 4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611" h="432457">
                    <a:moveTo>
                      <a:pt x="1658887" y="289022"/>
                    </a:moveTo>
                    <a:lnTo>
                      <a:pt x="1448847" y="289022"/>
                    </a:lnTo>
                    <a:lnTo>
                      <a:pt x="1448847" y="0"/>
                    </a:lnTo>
                    <a:lnTo>
                      <a:pt x="282001" y="0"/>
                    </a:lnTo>
                    <a:lnTo>
                      <a:pt x="282001" y="289022"/>
                    </a:lnTo>
                    <a:lnTo>
                      <a:pt x="71718" y="289022"/>
                    </a:lnTo>
                    <a:cubicBezTo>
                      <a:pt x="32079" y="289022"/>
                      <a:pt x="0" y="321101"/>
                      <a:pt x="0" y="360740"/>
                    </a:cubicBezTo>
                    <a:cubicBezTo>
                      <a:pt x="0" y="400378"/>
                      <a:pt x="32079" y="432457"/>
                      <a:pt x="71718" y="432457"/>
                    </a:cubicBezTo>
                    <a:lnTo>
                      <a:pt x="1658894" y="432457"/>
                    </a:lnTo>
                    <a:cubicBezTo>
                      <a:pt x="1698532" y="432457"/>
                      <a:pt x="1730611" y="400378"/>
                      <a:pt x="1730611" y="360740"/>
                    </a:cubicBezTo>
                    <a:cubicBezTo>
                      <a:pt x="1730611" y="321101"/>
                      <a:pt x="1698525" y="289022"/>
                      <a:pt x="1658887" y="289022"/>
                    </a:cubicBez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38" name="Forma Livre: Forma 37">
              <a:extLst>
                <a:ext uri="{FF2B5EF4-FFF2-40B4-BE49-F238E27FC236}">
                  <a16:creationId xmlns:a16="http://schemas.microsoft.com/office/drawing/2014/main" id="{7EDC68DC-43D6-7AC5-AE4A-779DC5CA12E2}"/>
                </a:ext>
              </a:extLst>
            </p:cNvPr>
            <p:cNvSpPr/>
            <p:nvPr/>
          </p:nvSpPr>
          <p:spPr>
            <a:xfrm>
              <a:off x="6369961" y="1509118"/>
              <a:ext cx="1967207" cy="3768045"/>
            </a:xfrm>
            <a:custGeom>
              <a:avLst/>
              <a:gdLst>
                <a:gd name="connsiteX0" fmla="*/ 1661698 w 1967207"/>
                <a:gd name="connsiteY0" fmla="*/ 0 h 3768045"/>
                <a:gd name="connsiteX1" fmla="*/ 305517 w 1967207"/>
                <a:gd name="connsiteY1" fmla="*/ 0 h 3768045"/>
                <a:gd name="connsiteX2" fmla="*/ 7 w 1967207"/>
                <a:gd name="connsiteY2" fmla="*/ 305510 h 3768045"/>
                <a:gd name="connsiteX3" fmla="*/ 7 w 1967207"/>
                <a:gd name="connsiteY3" fmla="*/ 754463 h 3768045"/>
                <a:gd name="connsiteX4" fmla="*/ 253171 w 1967207"/>
                <a:gd name="connsiteY4" fmla="*/ 754463 h 3768045"/>
                <a:gd name="connsiteX5" fmla="*/ 601891 w 1967207"/>
                <a:gd name="connsiteY5" fmla="*/ 917613 h 3768045"/>
                <a:gd name="connsiteX6" fmla="*/ 1560562 w 1967207"/>
                <a:gd name="connsiteY6" fmla="*/ 917613 h 3768045"/>
                <a:gd name="connsiteX7" fmla="*/ 1632279 w 1967207"/>
                <a:gd name="connsiteY7" fmla="*/ 989331 h 3768045"/>
                <a:gd name="connsiteX8" fmla="*/ 1560562 w 1967207"/>
                <a:gd name="connsiteY8" fmla="*/ 1061048 h 3768045"/>
                <a:gd name="connsiteX9" fmla="*/ 683068 w 1967207"/>
                <a:gd name="connsiteY9" fmla="*/ 1061048 h 3768045"/>
                <a:gd name="connsiteX10" fmla="*/ 708570 w 1967207"/>
                <a:gd name="connsiteY10" fmla="*/ 1209877 h 3768045"/>
                <a:gd name="connsiteX11" fmla="*/ 708570 w 1967207"/>
                <a:gd name="connsiteY11" fmla="*/ 1397863 h 3768045"/>
                <a:gd name="connsiteX12" fmla="*/ 1560555 w 1967207"/>
                <a:gd name="connsiteY12" fmla="*/ 1397863 h 3768045"/>
                <a:gd name="connsiteX13" fmla="*/ 1632272 w 1967207"/>
                <a:gd name="connsiteY13" fmla="*/ 1469581 h 3768045"/>
                <a:gd name="connsiteX14" fmla="*/ 1560555 w 1967207"/>
                <a:gd name="connsiteY14" fmla="*/ 1541298 h 3768045"/>
                <a:gd name="connsiteX15" fmla="*/ 708570 w 1967207"/>
                <a:gd name="connsiteY15" fmla="*/ 1541298 h 3768045"/>
                <a:gd name="connsiteX16" fmla="*/ 708570 w 1967207"/>
                <a:gd name="connsiteY16" fmla="*/ 1878178 h 3768045"/>
                <a:gd name="connsiteX17" fmla="*/ 1560555 w 1967207"/>
                <a:gd name="connsiteY17" fmla="*/ 1878178 h 3768045"/>
                <a:gd name="connsiteX18" fmla="*/ 1632272 w 1967207"/>
                <a:gd name="connsiteY18" fmla="*/ 1949895 h 3768045"/>
                <a:gd name="connsiteX19" fmla="*/ 1560555 w 1967207"/>
                <a:gd name="connsiteY19" fmla="*/ 2021613 h 3768045"/>
                <a:gd name="connsiteX20" fmla="*/ 708570 w 1967207"/>
                <a:gd name="connsiteY20" fmla="*/ 2021613 h 3768045"/>
                <a:gd name="connsiteX21" fmla="*/ 708570 w 1967207"/>
                <a:gd name="connsiteY21" fmla="*/ 2951181 h 3768045"/>
                <a:gd name="connsiteX22" fmla="*/ 253163 w 1967207"/>
                <a:gd name="connsiteY22" fmla="*/ 3407306 h 3768045"/>
                <a:gd name="connsiteX23" fmla="*/ 0 w 1967207"/>
                <a:gd name="connsiteY23" fmla="*/ 3407306 h 3768045"/>
                <a:gd name="connsiteX24" fmla="*/ 0 w 1967207"/>
                <a:gd name="connsiteY24" fmla="*/ 3462528 h 3768045"/>
                <a:gd name="connsiteX25" fmla="*/ 305510 w 1967207"/>
                <a:gd name="connsiteY25" fmla="*/ 3768045 h 3768045"/>
                <a:gd name="connsiteX26" fmla="*/ 1661691 w 1967207"/>
                <a:gd name="connsiteY26" fmla="*/ 3768045 h 3768045"/>
                <a:gd name="connsiteX27" fmla="*/ 1967208 w 1967207"/>
                <a:gd name="connsiteY27" fmla="*/ 3462528 h 3768045"/>
                <a:gd name="connsiteX28" fmla="*/ 1967208 w 1967207"/>
                <a:gd name="connsiteY28" fmla="*/ 305517 h 3768045"/>
                <a:gd name="connsiteX29" fmla="*/ 1661698 w 1967207"/>
                <a:gd name="connsiteY29" fmla="*/ 0 h 3768045"/>
                <a:gd name="connsiteX30" fmla="*/ 983823 w 1967207"/>
                <a:gd name="connsiteY30" fmla="*/ 3141556 h 3768045"/>
                <a:gd name="connsiteX31" fmla="*/ 734088 w 1967207"/>
                <a:gd name="connsiteY31" fmla="*/ 2892344 h 3768045"/>
                <a:gd name="connsiteX32" fmla="*/ 983823 w 1967207"/>
                <a:gd name="connsiteY32" fmla="*/ 2642609 h 3768045"/>
                <a:gd name="connsiteX33" fmla="*/ 1233020 w 1967207"/>
                <a:gd name="connsiteY33" fmla="*/ 2892344 h 3768045"/>
                <a:gd name="connsiteX34" fmla="*/ 983823 w 1967207"/>
                <a:gd name="connsiteY34" fmla="*/ 3141556 h 3768045"/>
                <a:gd name="connsiteX35" fmla="*/ 1560555 w 1967207"/>
                <a:gd name="connsiteY35" fmla="*/ 580741 h 3768045"/>
                <a:gd name="connsiteX36" fmla="*/ 433806 w 1967207"/>
                <a:gd name="connsiteY36" fmla="*/ 580741 h 3768045"/>
                <a:gd name="connsiteX37" fmla="*/ 362088 w 1967207"/>
                <a:gd name="connsiteY37" fmla="*/ 509023 h 3768045"/>
                <a:gd name="connsiteX38" fmla="*/ 433806 w 1967207"/>
                <a:gd name="connsiteY38" fmla="*/ 437306 h 3768045"/>
                <a:gd name="connsiteX39" fmla="*/ 1560555 w 1967207"/>
                <a:gd name="connsiteY39" fmla="*/ 437306 h 3768045"/>
                <a:gd name="connsiteX40" fmla="*/ 1632272 w 1967207"/>
                <a:gd name="connsiteY40" fmla="*/ 509023 h 3768045"/>
                <a:gd name="connsiteX41" fmla="*/ 1560555 w 1967207"/>
                <a:gd name="connsiteY41" fmla="*/ 580741 h 376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67207" h="3768045">
                  <a:moveTo>
                    <a:pt x="1661698" y="0"/>
                  </a:moveTo>
                  <a:lnTo>
                    <a:pt x="305517" y="0"/>
                  </a:lnTo>
                  <a:cubicBezTo>
                    <a:pt x="136981" y="0"/>
                    <a:pt x="7" y="136981"/>
                    <a:pt x="7" y="305510"/>
                  </a:cubicBezTo>
                  <a:lnTo>
                    <a:pt x="7" y="754463"/>
                  </a:lnTo>
                  <a:lnTo>
                    <a:pt x="253171" y="754463"/>
                  </a:lnTo>
                  <a:cubicBezTo>
                    <a:pt x="393020" y="754463"/>
                    <a:pt x="518268" y="818019"/>
                    <a:pt x="601891" y="917613"/>
                  </a:cubicBezTo>
                  <a:lnTo>
                    <a:pt x="1560562" y="917613"/>
                  </a:lnTo>
                  <a:cubicBezTo>
                    <a:pt x="1600200" y="917613"/>
                    <a:pt x="1632279" y="949692"/>
                    <a:pt x="1632279" y="989331"/>
                  </a:cubicBezTo>
                  <a:cubicBezTo>
                    <a:pt x="1632279" y="1028969"/>
                    <a:pt x="1600200" y="1061048"/>
                    <a:pt x="1560562" y="1061048"/>
                  </a:cubicBezTo>
                  <a:lnTo>
                    <a:pt x="683068" y="1061048"/>
                  </a:lnTo>
                  <a:cubicBezTo>
                    <a:pt x="699305" y="1107772"/>
                    <a:pt x="708570" y="1157717"/>
                    <a:pt x="708570" y="1209877"/>
                  </a:cubicBezTo>
                  <a:lnTo>
                    <a:pt x="708570" y="1397863"/>
                  </a:lnTo>
                  <a:lnTo>
                    <a:pt x="1560555" y="1397863"/>
                  </a:lnTo>
                  <a:cubicBezTo>
                    <a:pt x="1600193" y="1397863"/>
                    <a:pt x="1632272" y="1429942"/>
                    <a:pt x="1632272" y="1469581"/>
                  </a:cubicBezTo>
                  <a:cubicBezTo>
                    <a:pt x="1632272" y="1509219"/>
                    <a:pt x="1600193" y="1541298"/>
                    <a:pt x="1560555" y="1541298"/>
                  </a:cubicBezTo>
                  <a:lnTo>
                    <a:pt x="708570" y="1541298"/>
                  </a:lnTo>
                  <a:lnTo>
                    <a:pt x="708570" y="1878178"/>
                  </a:lnTo>
                  <a:lnTo>
                    <a:pt x="1560555" y="1878178"/>
                  </a:lnTo>
                  <a:cubicBezTo>
                    <a:pt x="1600193" y="1878178"/>
                    <a:pt x="1632272" y="1910257"/>
                    <a:pt x="1632272" y="1949895"/>
                  </a:cubicBezTo>
                  <a:cubicBezTo>
                    <a:pt x="1632272" y="1989534"/>
                    <a:pt x="1600193" y="2021613"/>
                    <a:pt x="1560555" y="2021613"/>
                  </a:cubicBezTo>
                  <a:lnTo>
                    <a:pt x="708570" y="2021613"/>
                  </a:lnTo>
                  <a:lnTo>
                    <a:pt x="708570" y="2951181"/>
                  </a:lnTo>
                  <a:cubicBezTo>
                    <a:pt x="708570" y="3202910"/>
                    <a:pt x="504175" y="3407306"/>
                    <a:pt x="253163" y="3407306"/>
                  </a:cubicBezTo>
                  <a:lnTo>
                    <a:pt x="0" y="3407306"/>
                  </a:lnTo>
                  <a:lnTo>
                    <a:pt x="0" y="3462528"/>
                  </a:lnTo>
                  <a:cubicBezTo>
                    <a:pt x="0" y="3631065"/>
                    <a:pt x="136981" y="3768045"/>
                    <a:pt x="305510" y="3768045"/>
                  </a:cubicBezTo>
                  <a:lnTo>
                    <a:pt x="1661691" y="3768045"/>
                  </a:lnTo>
                  <a:cubicBezTo>
                    <a:pt x="1830227" y="3768045"/>
                    <a:pt x="1967208" y="3631065"/>
                    <a:pt x="1967208" y="3462528"/>
                  </a:cubicBezTo>
                  <a:lnTo>
                    <a:pt x="1967208" y="305517"/>
                  </a:lnTo>
                  <a:cubicBezTo>
                    <a:pt x="1967215" y="136981"/>
                    <a:pt x="1830234" y="0"/>
                    <a:pt x="1661698" y="0"/>
                  </a:cubicBezTo>
                  <a:close/>
                  <a:moveTo>
                    <a:pt x="983823" y="3141556"/>
                  </a:moveTo>
                  <a:cubicBezTo>
                    <a:pt x="845902" y="3141556"/>
                    <a:pt x="734088" y="3029734"/>
                    <a:pt x="734088" y="2892344"/>
                  </a:cubicBezTo>
                  <a:cubicBezTo>
                    <a:pt x="734088" y="2754431"/>
                    <a:pt x="845902" y="2642609"/>
                    <a:pt x="983823" y="2642609"/>
                  </a:cubicBezTo>
                  <a:cubicBezTo>
                    <a:pt x="1121743" y="2642609"/>
                    <a:pt x="1233020" y="2754438"/>
                    <a:pt x="1233020" y="2892344"/>
                  </a:cubicBezTo>
                  <a:cubicBezTo>
                    <a:pt x="1233027" y="3029734"/>
                    <a:pt x="1121743" y="3141556"/>
                    <a:pt x="983823" y="3141556"/>
                  </a:cubicBezTo>
                  <a:close/>
                  <a:moveTo>
                    <a:pt x="1560555" y="580741"/>
                  </a:moveTo>
                  <a:lnTo>
                    <a:pt x="433806" y="580741"/>
                  </a:lnTo>
                  <a:cubicBezTo>
                    <a:pt x="394167" y="580741"/>
                    <a:pt x="362088" y="548662"/>
                    <a:pt x="362088" y="509023"/>
                  </a:cubicBezTo>
                  <a:cubicBezTo>
                    <a:pt x="362088" y="469385"/>
                    <a:pt x="394167" y="437306"/>
                    <a:pt x="433806" y="437306"/>
                  </a:cubicBezTo>
                  <a:lnTo>
                    <a:pt x="1560555" y="437306"/>
                  </a:lnTo>
                  <a:cubicBezTo>
                    <a:pt x="1600193" y="437306"/>
                    <a:pt x="1632272" y="469385"/>
                    <a:pt x="1632272" y="509023"/>
                  </a:cubicBezTo>
                  <a:cubicBezTo>
                    <a:pt x="1632272" y="548662"/>
                    <a:pt x="1600193" y="580741"/>
                    <a:pt x="1560555" y="580741"/>
                  </a:cubicBezTo>
                  <a:close/>
                </a:path>
              </a:pathLst>
            </a:custGeom>
            <a:grpFill/>
            <a:ln w="71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9455D5F8-410E-FC55-54FD-DB0999E1C221}"/>
              </a:ext>
            </a:extLst>
          </p:cNvPr>
          <p:cNvSpPr txBox="1"/>
          <p:nvPr/>
        </p:nvSpPr>
        <p:spPr>
          <a:xfrm>
            <a:off x="2849684" y="5213346"/>
            <a:ext cx="16264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Invasor</a:t>
            </a:r>
          </a:p>
        </p:txBody>
      </p:sp>
      <p:grpSp>
        <p:nvGrpSpPr>
          <p:cNvPr id="44" name="Gráfico 2">
            <a:extLst>
              <a:ext uri="{FF2B5EF4-FFF2-40B4-BE49-F238E27FC236}">
                <a16:creationId xmlns:a16="http://schemas.microsoft.com/office/drawing/2014/main" id="{A2568989-575D-8050-E59A-D6EA7718B1D4}"/>
              </a:ext>
            </a:extLst>
          </p:cNvPr>
          <p:cNvGrpSpPr/>
          <p:nvPr/>
        </p:nvGrpSpPr>
        <p:grpSpPr>
          <a:xfrm>
            <a:off x="3193177" y="4352720"/>
            <a:ext cx="939500" cy="804815"/>
            <a:chOff x="3854823" y="1509118"/>
            <a:chExt cx="4482345" cy="3839762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grpSp>
          <p:nvGrpSpPr>
            <p:cNvPr id="45" name="Gráfico 2">
              <a:extLst>
                <a:ext uri="{FF2B5EF4-FFF2-40B4-BE49-F238E27FC236}">
                  <a16:creationId xmlns:a16="http://schemas.microsoft.com/office/drawing/2014/main" id="{1634244B-D8F3-0FA8-E803-C15EA62D5D8D}"/>
                </a:ext>
              </a:extLst>
            </p:cNvPr>
            <p:cNvGrpSpPr/>
            <p:nvPr/>
          </p:nvGrpSpPr>
          <p:grpSpPr>
            <a:xfrm>
              <a:off x="3854823" y="2407023"/>
              <a:ext cx="3080272" cy="2941857"/>
              <a:chOff x="3854823" y="2407023"/>
              <a:chExt cx="3080272" cy="2941857"/>
            </a:xfrm>
            <a:grpFill/>
          </p:grpSpPr>
          <p:sp>
            <p:nvSpPr>
              <p:cNvPr id="49" name="Forma Livre: Forma 48">
                <a:extLst>
                  <a:ext uri="{FF2B5EF4-FFF2-40B4-BE49-F238E27FC236}">
                    <a16:creationId xmlns:a16="http://schemas.microsoft.com/office/drawing/2014/main" id="{0E27674D-B05B-185C-85B1-610F4CB9862E}"/>
                  </a:ext>
                </a:extLst>
              </p:cNvPr>
              <p:cNvSpPr/>
              <p:nvPr/>
            </p:nvSpPr>
            <p:spPr>
              <a:xfrm>
                <a:off x="3854823" y="2407023"/>
                <a:ext cx="3080272" cy="2365965"/>
              </a:xfrm>
              <a:custGeom>
                <a:avLst/>
                <a:gdLst>
                  <a:gd name="connsiteX0" fmla="*/ 2768301 w 3080272"/>
                  <a:gd name="connsiteY0" fmla="*/ 0 h 2365965"/>
                  <a:gd name="connsiteX1" fmla="*/ 311972 w 3080272"/>
                  <a:gd name="connsiteY1" fmla="*/ 0 h 2365965"/>
                  <a:gd name="connsiteX2" fmla="*/ 0 w 3080272"/>
                  <a:gd name="connsiteY2" fmla="*/ 311972 h 2365965"/>
                  <a:gd name="connsiteX3" fmla="*/ 0 w 3080272"/>
                  <a:gd name="connsiteY3" fmla="*/ 2053276 h 2365965"/>
                  <a:gd name="connsiteX4" fmla="*/ 91081 w 3080272"/>
                  <a:gd name="connsiteY4" fmla="*/ 2274167 h 2365965"/>
                  <a:gd name="connsiteX5" fmla="*/ 311972 w 3080272"/>
                  <a:gd name="connsiteY5" fmla="*/ 2365965 h 2365965"/>
                  <a:gd name="connsiteX6" fmla="*/ 2768301 w 3080272"/>
                  <a:gd name="connsiteY6" fmla="*/ 2365965 h 2365965"/>
                  <a:gd name="connsiteX7" fmla="*/ 3080273 w 3080272"/>
                  <a:gd name="connsiteY7" fmla="*/ 2053276 h 2365965"/>
                  <a:gd name="connsiteX8" fmla="*/ 3080273 w 3080272"/>
                  <a:gd name="connsiteY8" fmla="*/ 311972 h 2365965"/>
                  <a:gd name="connsiteX9" fmla="*/ 2768301 w 3080272"/>
                  <a:gd name="connsiteY9" fmla="*/ 0 h 2365965"/>
                  <a:gd name="connsiteX10" fmla="*/ 1671021 w 3080272"/>
                  <a:gd name="connsiteY10" fmla="*/ 2132883 h 2365965"/>
                  <a:gd name="connsiteX11" fmla="*/ 1409252 w 3080272"/>
                  <a:gd name="connsiteY11" fmla="*/ 2132883 h 2365965"/>
                  <a:gd name="connsiteX12" fmla="*/ 1337534 w 3080272"/>
                  <a:gd name="connsiteY12" fmla="*/ 2061165 h 2365965"/>
                  <a:gd name="connsiteX13" fmla="*/ 1409252 w 3080272"/>
                  <a:gd name="connsiteY13" fmla="*/ 1989448 h 2365965"/>
                  <a:gd name="connsiteX14" fmla="*/ 1671021 w 3080272"/>
                  <a:gd name="connsiteY14" fmla="*/ 1989448 h 2365965"/>
                  <a:gd name="connsiteX15" fmla="*/ 1742739 w 3080272"/>
                  <a:gd name="connsiteY15" fmla="*/ 2061165 h 2365965"/>
                  <a:gd name="connsiteX16" fmla="*/ 1671021 w 3080272"/>
                  <a:gd name="connsiteY16" fmla="*/ 2132883 h 2365965"/>
                  <a:gd name="connsiteX17" fmla="*/ 2793403 w 3080272"/>
                  <a:gd name="connsiteY17" fmla="*/ 1804416 h 2365965"/>
                  <a:gd name="connsiteX18" fmla="*/ 286871 w 3080272"/>
                  <a:gd name="connsiteY18" fmla="*/ 1804416 h 2365965"/>
                  <a:gd name="connsiteX19" fmla="*/ 286871 w 3080272"/>
                  <a:gd name="connsiteY19" fmla="*/ 286871 h 2365965"/>
                  <a:gd name="connsiteX20" fmla="*/ 2793403 w 3080272"/>
                  <a:gd name="connsiteY20" fmla="*/ 286871 h 2365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80272" h="2365965">
                    <a:moveTo>
                      <a:pt x="2768301" y="0"/>
                    </a:moveTo>
                    <a:lnTo>
                      <a:pt x="311972" y="0"/>
                    </a:lnTo>
                    <a:cubicBezTo>
                      <a:pt x="139849" y="0"/>
                      <a:pt x="0" y="139849"/>
                      <a:pt x="0" y="311972"/>
                    </a:cubicBezTo>
                    <a:lnTo>
                      <a:pt x="0" y="2053276"/>
                    </a:lnTo>
                    <a:cubicBezTo>
                      <a:pt x="0" y="2140055"/>
                      <a:pt x="35142" y="2217510"/>
                      <a:pt x="91081" y="2274167"/>
                    </a:cubicBezTo>
                    <a:cubicBezTo>
                      <a:pt x="147738" y="2330824"/>
                      <a:pt x="225911" y="2365965"/>
                      <a:pt x="311972" y="2365965"/>
                    </a:cubicBezTo>
                    <a:lnTo>
                      <a:pt x="2768301" y="2365965"/>
                    </a:lnTo>
                    <a:cubicBezTo>
                      <a:pt x="2940424" y="2365965"/>
                      <a:pt x="3080273" y="2226116"/>
                      <a:pt x="3080273" y="2053276"/>
                    </a:cubicBezTo>
                    <a:lnTo>
                      <a:pt x="3080273" y="311972"/>
                    </a:lnTo>
                    <a:cubicBezTo>
                      <a:pt x="3080273" y="139849"/>
                      <a:pt x="2940424" y="0"/>
                      <a:pt x="2768301" y="0"/>
                    </a:cubicBezTo>
                    <a:close/>
                    <a:moveTo>
                      <a:pt x="1671021" y="2132883"/>
                    </a:moveTo>
                    <a:lnTo>
                      <a:pt x="1409252" y="2132883"/>
                    </a:lnTo>
                    <a:cubicBezTo>
                      <a:pt x="1369807" y="2132883"/>
                      <a:pt x="1337534" y="2100610"/>
                      <a:pt x="1337534" y="2061165"/>
                    </a:cubicBezTo>
                    <a:cubicBezTo>
                      <a:pt x="1337534" y="2021720"/>
                      <a:pt x="1369807" y="1989448"/>
                      <a:pt x="1409252" y="1989448"/>
                    </a:cubicBezTo>
                    <a:lnTo>
                      <a:pt x="1671021" y="1989448"/>
                    </a:lnTo>
                    <a:cubicBezTo>
                      <a:pt x="1710466" y="1989448"/>
                      <a:pt x="1742739" y="2021720"/>
                      <a:pt x="1742739" y="2061165"/>
                    </a:cubicBezTo>
                    <a:cubicBezTo>
                      <a:pt x="1742739" y="2100610"/>
                      <a:pt x="1710466" y="2132883"/>
                      <a:pt x="1671021" y="2132883"/>
                    </a:cubicBezTo>
                    <a:close/>
                    <a:moveTo>
                      <a:pt x="2793403" y="1804416"/>
                    </a:moveTo>
                    <a:lnTo>
                      <a:pt x="286871" y="1804416"/>
                    </a:lnTo>
                    <a:lnTo>
                      <a:pt x="286871" y="286871"/>
                    </a:lnTo>
                    <a:lnTo>
                      <a:pt x="2793403" y="286871"/>
                    </a:ln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0" name="Forma Livre: Forma 49">
                <a:extLst>
                  <a:ext uri="{FF2B5EF4-FFF2-40B4-BE49-F238E27FC236}">
                    <a16:creationId xmlns:a16="http://schemas.microsoft.com/office/drawing/2014/main" id="{07E9EEAF-068F-F4F8-4836-6F6F24D2EF3E}"/>
                  </a:ext>
                </a:extLst>
              </p:cNvPr>
              <p:cNvSpPr/>
              <p:nvPr/>
            </p:nvSpPr>
            <p:spPr>
              <a:xfrm>
                <a:off x="4529535" y="4916424"/>
                <a:ext cx="1730611" cy="432457"/>
              </a:xfrm>
              <a:custGeom>
                <a:avLst/>
                <a:gdLst>
                  <a:gd name="connsiteX0" fmla="*/ 1658887 w 1730611"/>
                  <a:gd name="connsiteY0" fmla="*/ 289022 h 432457"/>
                  <a:gd name="connsiteX1" fmla="*/ 1448847 w 1730611"/>
                  <a:gd name="connsiteY1" fmla="*/ 289022 h 432457"/>
                  <a:gd name="connsiteX2" fmla="*/ 1448847 w 1730611"/>
                  <a:gd name="connsiteY2" fmla="*/ 0 h 432457"/>
                  <a:gd name="connsiteX3" fmla="*/ 282001 w 1730611"/>
                  <a:gd name="connsiteY3" fmla="*/ 0 h 432457"/>
                  <a:gd name="connsiteX4" fmla="*/ 282001 w 1730611"/>
                  <a:gd name="connsiteY4" fmla="*/ 289022 h 432457"/>
                  <a:gd name="connsiteX5" fmla="*/ 71718 w 1730611"/>
                  <a:gd name="connsiteY5" fmla="*/ 289022 h 432457"/>
                  <a:gd name="connsiteX6" fmla="*/ 0 w 1730611"/>
                  <a:gd name="connsiteY6" fmla="*/ 360740 h 432457"/>
                  <a:gd name="connsiteX7" fmla="*/ 71718 w 1730611"/>
                  <a:gd name="connsiteY7" fmla="*/ 432457 h 432457"/>
                  <a:gd name="connsiteX8" fmla="*/ 1658894 w 1730611"/>
                  <a:gd name="connsiteY8" fmla="*/ 432457 h 432457"/>
                  <a:gd name="connsiteX9" fmla="*/ 1730611 w 1730611"/>
                  <a:gd name="connsiteY9" fmla="*/ 360740 h 432457"/>
                  <a:gd name="connsiteX10" fmla="*/ 1658887 w 1730611"/>
                  <a:gd name="connsiteY10" fmla="*/ 289022 h 432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0611" h="432457">
                    <a:moveTo>
                      <a:pt x="1658887" y="289022"/>
                    </a:moveTo>
                    <a:lnTo>
                      <a:pt x="1448847" y="289022"/>
                    </a:lnTo>
                    <a:lnTo>
                      <a:pt x="1448847" y="0"/>
                    </a:lnTo>
                    <a:lnTo>
                      <a:pt x="282001" y="0"/>
                    </a:lnTo>
                    <a:lnTo>
                      <a:pt x="282001" y="289022"/>
                    </a:lnTo>
                    <a:lnTo>
                      <a:pt x="71718" y="289022"/>
                    </a:lnTo>
                    <a:cubicBezTo>
                      <a:pt x="32079" y="289022"/>
                      <a:pt x="0" y="321101"/>
                      <a:pt x="0" y="360740"/>
                    </a:cubicBezTo>
                    <a:cubicBezTo>
                      <a:pt x="0" y="400378"/>
                      <a:pt x="32079" y="432457"/>
                      <a:pt x="71718" y="432457"/>
                    </a:cubicBezTo>
                    <a:lnTo>
                      <a:pt x="1658894" y="432457"/>
                    </a:lnTo>
                    <a:cubicBezTo>
                      <a:pt x="1698532" y="432457"/>
                      <a:pt x="1730611" y="400378"/>
                      <a:pt x="1730611" y="360740"/>
                    </a:cubicBezTo>
                    <a:cubicBezTo>
                      <a:pt x="1730611" y="321101"/>
                      <a:pt x="1698525" y="289022"/>
                      <a:pt x="1658887" y="289022"/>
                    </a:cubicBezTo>
                    <a:close/>
                  </a:path>
                </a:pathLst>
              </a:custGeom>
              <a:grpFill/>
              <a:ln w="7171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46" name="Forma Livre: Forma 45">
              <a:extLst>
                <a:ext uri="{FF2B5EF4-FFF2-40B4-BE49-F238E27FC236}">
                  <a16:creationId xmlns:a16="http://schemas.microsoft.com/office/drawing/2014/main" id="{63074B4C-B7EB-CF5A-0ADC-E022AAD53FC9}"/>
                </a:ext>
              </a:extLst>
            </p:cNvPr>
            <p:cNvSpPr/>
            <p:nvPr/>
          </p:nvSpPr>
          <p:spPr>
            <a:xfrm>
              <a:off x="6369961" y="1509118"/>
              <a:ext cx="1967207" cy="3768045"/>
            </a:xfrm>
            <a:custGeom>
              <a:avLst/>
              <a:gdLst>
                <a:gd name="connsiteX0" fmla="*/ 1661698 w 1967207"/>
                <a:gd name="connsiteY0" fmla="*/ 0 h 3768045"/>
                <a:gd name="connsiteX1" fmla="*/ 305517 w 1967207"/>
                <a:gd name="connsiteY1" fmla="*/ 0 h 3768045"/>
                <a:gd name="connsiteX2" fmla="*/ 7 w 1967207"/>
                <a:gd name="connsiteY2" fmla="*/ 305510 h 3768045"/>
                <a:gd name="connsiteX3" fmla="*/ 7 w 1967207"/>
                <a:gd name="connsiteY3" fmla="*/ 754463 h 3768045"/>
                <a:gd name="connsiteX4" fmla="*/ 253171 w 1967207"/>
                <a:gd name="connsiteY4" fmla="*/ 754463 h 3768045"/>
                <a:gd name="connsiteX5" fmla="*/ 601891 w 1967207"/>
                <a:gd name="connsiteY5" fmla="*/ 917613 h 3768045"/>
                <a:gd name="connsiteX6" fmla="*/ 1560562 w 1967207"/>
                <a:gd name="connsiteY6" fmla="*/ 917613 h 3768045"/>
                <a:gd name="connsiteX7" fmla="*/ 1632279 w 1967207"/>
                <a:gd name="connsiteY7" fmla="*/ 989331 h 3768045"/>
                <a:gd name="connsiteX8" fmla="*/ 1560562 w 1967207"/>
                <a:gd name="connsiteY8" fmla="*/ 1061048 h 3768045"/>
                <a:gd name="connsiteX9" fmla="*/ 683068 w 1967207"/>
                <a:gd name="connsiteY9" fmla="*/ 1061048 h 3768045"/>
                <a:gd name="connsiteX10" fmla="*/ 708570 w 1967207"/>
                <a:gd name="connsiteY10" fmla="*/ 1209877 h 3768045"/>
                <a:gd name="connsiteX11" fmla="*/ 708570 w 1967207"/>
                <a:gd name="connsiteY11" fmla="*/ 1397863 h 3768045"/>
                <a:gd name="connsiteX12" fmla="*/ 1560555 w 1967207"/>
                <a:gd name="connsiteY12" fmla="*/ 1397863 h 3768045"/>
                <a:gd name="connsiteX13" fmla="*/ 1632272 w 1967207"/>
                <a:gd name="connsiteY13" fmla="*/ 1469581 h 3768045"/>
                <a:gd name="connsiteX14" fmla="*/ 1560555 w 1967207"/>
                <a:gd name="connsiteY14" fmla="*/ 1541298 h 3768045"/>
                <a:gd name="connsiteX15" fmla="*/ 708570 w 1967207"/>
                <a:gd name="connsiteY15" fmla="*/ 1541298 h 3768045"/>
                <a:gd name="connsiteX16" fmla="*/ 708570 w 1967207"/>
                <a:gd name="connsiteY16" fmla="*/ 1878178 h 3768045"/>
                <a:gd name="connsiteX17" fmla="*/ 1560555 w 1967207"/>
                <a:gd name="connsiteY17" fmla="*/ 1878178 h 3768045"/>
                <a:gd name="connsiteX18" fmla="*/ 1632272 w 1967207"/>
                <a:gd name="connsiteY18" fmla="*/ 1949895 h 3768045"/>
                <a:gd name="connsiteX19" fmla="*/ 1560555 w 1967207"/>
                <a:gd name="connsiteY19" fmla="*/ 2021613 h 3768045"/>
                <a:gd name="connsiteX20" fmla="*/ 708570 w 1967207"/>
                <a:gd name="connsiteY20" fmla="*/ 2021613 h 3768045"/>
                <a:gd name="connsiteX21" fmla="*/ 708570 w 1967207"/>
                <a:gd name="connsiteY21" fmla="*/ 2951181 h 3768045"/>
                <a:gd name="connsiteX22" fmla="*/ 253163 w 1967207"/>
                <a:gd name="connsiteY22" fmla="*/ 3407306 h 3768045"/>
                <a:gd name="connsiteX23" fmla="*/ 0 w 1967207"/>
                <a:gd name="connsiteY23" fmla="*/ 3407306 h 3768045"/>
                <a:gd name="connsiteX24" fmla="*/ 0 w 1967207"/>
                <a:gd name="connsiteY24" fmla="*/ 3462528 h 3768045"/>
                <a:gd name="connsiteX25" fmla="*/ 305510 w 1967207"/>
                <a:gd name="connsiteY25" fmla="*/ 3768045 h 3768045"/>
                <a:gd name="connsiteX26" fmla="*/ 1661691 w 1967207"/>
                <a:gd name="connsiteY26" fmla="*/ 3768045 h 3768045"/>
                <a:gd name="connsiteX27" fmla="*/ 1967208 w 1967207"/>
                <a:gd name="connsiteY27" fmla="*/ 3462528 h 3768045"/>
                <a:gd name="connsiteX28" fmla="*/ 1967208 w 1967207"/>
                <a:gd name="connsiteY28" fmla="*/ 305517 h 3768045"/>
                <a:gd name="connsiteX29" fmla="*/ 1661698 w 1967207"/>
                <a:gd name="connsiteY29" fmla="*/ 0 h 3768045"/>
                <a:gd name="connsiteX30" fmla="*/ 983823 w 1967207"/>
                <a:gd name="connsiteY30" fmla="*/ 3141556 h 3768045"/>
                <a:gd name="connsiteX31" fmla="*/ 734088 w 1967207"/>
                <a:gd name="connsiteY31" fmla="*/ 2892344 h 3768045"/>
                <a:gd name="connsiteX32" fmla="*/ 983823 w 1967207"/>
                <a:gd name="connsiteY32" fmla="*/ 2642609 h 3768045"/>
                <a:gd name="connsiteX33" fmla="*/ 1233020 w 1967207"/>
                <a:gd name="connsiteY33" fmla="*/ 2892344 h 3768045"/>
                <a:gd name="connsiteX34" fmla="*/ 983823 w 1967207"/>
                <a:gd name="connsiteY34" fmla="*/ 3141556 h 3768045"/>
                <a:gd name="connsiteX35" fmla="*/ 1560555 w 1967207"/>
                <a:gd name="connsiteY35" fmla="*/ 580741 h 3768045"/>
                <a:gd name="connsiteX36" fmla="*/ 433806 w 1967207"/>
                <a:gd name="connsiteY36" fmla="*/ 580741 h 3768045"/>
                <a:gd name="connsiteX37" fmla="*/ 362088 w 1967207"/>
                <a:gd name="connsiteY37" fmla="*/ 509023 h 3768045"/>
                <a:gd name="connsiteX38" fmla="*/ 433806 w 1967207"/>
                <a:gd name="connsiteY38" fmla="*/ 437306 h 3768045"/>
                <a:gd name="connsiteX39" fmla="*/ 1560555 w 1967207"/>
                <a:gd name="connsiteY39" fmla="*/ 437306 h 3768045"/>
                <a:gd name="connsiteX40" fmla="*/ 1632272 w 1967207"/>
                <a:gd name="connsiteY40" fmla="*/ 509023 h 3768045"/>
                <a:gd name="connsiteX41" fmla="*/ 1560555 w 1967207"/>
                <a:gd name="connsiteY41" fmla="*/ 580741 h 3768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967207" h="3768045">
                  <a:moveTo>
                    <a:pt x="1661698" y="0"/>
                  </a:moveTo>
                  <a:lnTo>
                    <a:pt x="305517" y="0"/>
                  </a:lnTo>
                  <a:cubicBezTo>
                    <a:pt x="136981" y="0"/>
                    <a:pt x="7" y="136981"/>
                    <a:pt x="7" y="305510"/>
                  </a:cubicBezTo>
                  <a:lnTo>
                    <a:pt x="7" y="754463"/>
                  </a:lnTo>
                  <a:lnTo>
                    <a:pt x="253171" y="754463"/>
                  </a:lnTo>
                  <a:cubicBezTo>
                    <a:pt x="393020" y="754463"/>
                    <a:pt x="518268" y="818019"/>
                    <a:pt x="601891" y="917613"/>
                  </a:cubicBezTo>
                  <a:lnTo>
                    <a:pt x="1560562" y="917613"/>
                  </a:lnTo>
                  <a:cubicBezTo>
                    <a:pt x="1600200" y="917613"/>
                    <a:pt x="1632279" y="949692"/>
                    <a:pt x="1632279" y="989331"/>
                  </a:cubicBezTo>
                  <a:cubicBezTo>
                    <a:pt x="1632279" y="1028969"/>
                    <a:pt x="1600200" y="1061048"/>
                    <a:pt x="1560562" y="1061048"/>
                  </a:cubicBezTo>
                  <a:lnTo>
                    <a:pt x="683068" y="1061048"/>
                  </a:lnTo>
                  <a:cubicBezTo>
                    <a:pt x="699305" y="1107772"/>
                    <a:pt x="708570" y="1157717"/>
                    <a:pt x="708570" y="1209877"/>
                  </a:cubicBezTo>
                  <a:lnTo>
                    <a:pt x="708570" y="1397863"/>
                  </a:lnTo>
                  <a:lnTo>
                    <a:pt x="1560555" y="1397863"/>
                  </a:lnTo>
                  <a:cubicBezTo>
                    <a:pt x="1600193" y="1397863"/>
                    <a:pt x="1632272" y="1429942"/>
                    <a:pt x="1632272" y="1469581"/>
                  </a:cubicBezTo>
                  <a:cubicBezTo>
                    <a:pt x="1632272" y="1509219"/>
                    <a:pt x="1600193" y="1541298"/>
                    <a:pt x="1560555" y="1541298"/>
                  </a:cubicBezTo>
                  <a:lnTo>
                    <a:pt x="708570" y="1541298"/>
                  </a:lnTo>
                  <a:lnTo>
                    <a:pt x="708570" y="1878178"/>
                  </a:lnTo>
                  <a:lnTo>
                    <a:pt x="1560555" y="1878178"/>
                  </a:lnTo>
                  <a:cubicBezTo>
                    <a:pt x="1600193" y="1878178"/>
                    <a:pt x="1632272" y="1910257"/>
                    <a:pt x="1632272" y="1949895"/>
                  </a:cubicBezTo>
                  <a:cubicBezTo>
                    <a:pt x="1632272" y="1989534"/>
                    <a:pt x="1600193" y="2021613"/>
                    <a:pt x="1560555" y="2021613"/>
                  </a:cubicBezTo>
                  <a:lnTo>
                    <a:pt x="708570" y="2021613"/>
                  </a:lnTo>
                  <a:lnTo>
                    <a:pt x="708570" y="2951181"/>
                  </a:lnTo>
                  <a:cubicBezTo>
                    <a:pt x="708570" y="3202910"/>
                    <a:pt x="504175" y="3407306"/>
                    <a:pt x="253163" y="3407306"/>
                  </a:cubicBezTo>
                  <a:lnTo>
                    <a:pt x="0" y="3407306"/>
                  </a:lnTo>
                  <a:lnTo>
                    <a:pt x="0" y="3462528"/>
                  </a:lnTo>
                  <a:cubicBezTo>
                    <a:pt x="0" y="3631065"/>
                    <a:pt x="136981" y="3768045"/>
                    <a:pt x="305510" y="3768045"/>
                  </a:cubicBezTo>
                  <a:lnTo>
                    <a:pt x="1661691" y="3768045"/>
                  </a:lnTo>
                  <a:cubicBezTo>
                    <a:pt x="1830227" y="3768045"/>
                    <a:pt x="1967208" y="3631065"/>
                    <a:pt x="1967208" y="3462528"/>
                  </a:cubicBezTo>
                  <a:lnTo>
                    <a:pt x="1967208" y="305517"/>
                  </a:lnTo>
                  <a:cubicBezTo>
                    <a:pt x="1967215" y="136981"/>
                    <a:pt x="1830234" y="0"/>
                    <a:pt x="1661698" y="0"/>
                  </a:cubicBezTo>
                  <a:close/>
                  <a:moveTo>
                    <a:pt x="983823" y="3141556"/>
                  </a:moveTo>
                  <a:cubicBezTo>
                    <a:pt x="845902" y="3141556"/>
                    <a:pt x="734088" y="3029734"/>
                    <a:pt x="734088" y="2892344"/>
                  </a:cubicBezTo>
                  <a:cubicBezTo>
                    <a:pt x="734088" y="2754431"/>
                    <a:pt x="845902" y="2642609"/>
                    <a:pt x="983823" y="2642609"/>
                  </a:cubicBezTo>
                  <a:cubicBezTo>
                    <a:pt x="1121743" y="2642609"/>
                    <a:pt x="1233020" y="2754438"/>
                    <a:pt x="1233020" y="2892344"/>
                  </a:cubicBezTo>
                  <a:cubicBezTo>
                    <a:pt x="1233027" y="3029734"/>
                    <a:pt x="1121743" y="3141556"/>
                    <a:pt x="983823" y="3141556"/>
                  </a:cubicBezTo>
                  <a:close/>
                  <a:moveTo>
                    <a:pt x="1560555" y="580741"/>
                  </a:moveTo>
                  <a:lnTo>
                    <a:pt x="433806" y="580741"/>
                  </a:lnTo>
                  <a:cubicBezTo>
                    <a:pt x="394167" y="580741"/>
                    <a:pt x="362088" y="548662"/>
                    <a:pt x="362088" y="509023"/>
                  </a:cubicBezTo>
                  <a:cubicBezTo>
                    <a:pt x="362088" y="469385"/>
                    <a:pt x="394167" y="437306"/>
                    <a:pt x="433806" y="437306"/>
                  </a:cubicBezTo>
                  <a:lnTo>
                    <a:pt x="1560555" y="437306"/>
                  </a:lnTo>
                  <a:cubicBezTo>
                    <a:pt x="1600193" y="437306"/>
                    <a:pt x="1632272" y="469385"/>
                    <a:pt x="1632272" y="509023"/>
                  </a:cubicBezTo>
                  <a:cubicBezTo>
                    <a:pt x="1632272" y="548662"/>
                    <a:pt x="1600193" y="580741"/>
                    <a:pt x="1560555" y="580741"/>
                  </a:cubicBezTo>
                  <a:close/>
                </a:path>
              </a:pathLst>
            </a:custGeom>
            <a:grpFill/>
            <a:ln w="717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28274566-EF0C-D28B-1336-2D34A39CF293}"/>
              </a:ext>
            </a:extLst>
          </p:cNvPr>
          <p:cNvGrpSpPr/>
          <p:nvPr/>
        </p:nvGrpSpPr>
        <p:grpSpPr>
          <a:xfrm rot="3296922">
            <a:off x="1782964" y="3968645"/>
            <a:ext cx="1238271" cy="564011"/>
            <a:chOff x="4546849" y="4250198"/>
            <a:chExt cx="1238271" cy="564011"/>
          </a:xfrm>
        </p:grpSpPr>
        <p:cxnSp>
          <p:nvCxnSpPr>
            <p:cNvPr id="65" name="Conector de Seta Reta 64">
              <a:extLst>
                <a:ext uri="{FF2B5EF4-FFF2-40B4-BE49-F238E27FC236}">
                  <a16:creationId xmlns:a16="http://schemas.microsoft.com/office/drawing/2014/main" id="{48B25E94-E1B2-451F-39D8-A0C52AA040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6849" y="4318919"/>
              <a:ext cx="1184007" cy="495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7353251F-346F-9ECD-BFAE-A695CFD1B216}"/>
                </a:ext>
              </a:extLst>
            </p:cNvPr>
            <p:cNvSpPr/>
            <p:nvPr/>
          </p:nvSpPr>
          <p:spPr>
            <a:xfrm>
              <a:off x="5637201" y="4250198"/>
              <a:ext cx="147919" cy="147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1F863305-B22F-E1C4-7EEE-CCC4F8CB8AD5}"/>
              </a:ext>
            </a:extLst>
          </p:cNvPr>
          <p:cNvGrpSpPr/>
          <p:nvPr/>
        </p:nvGrpSpPr>
        <p:grpSpPr>
          <a:xfrm>
            <a:off x="4440341" y="3979582"/>
            <a:ext cx="1270739" cy="569250"/>
            <a:chOff x="4546849" y="4222982"/>
            <a:chExt cx="1270739" cy="569250"/>
          </a:xfrm>
        </p:grpSpPr>
        <p:cxnSp>
          <p:nvCxnSpPr>
            <p:cNvPr id="47" name="Conector de Seta Reta 46">
              <a:extLst>
                <a:ext uri="{FF2B5EF4-FFF2-40B4-BE49-F238E27FC236}">
                  <a16:creationId xmlns:a16="http://schemas.microsoft.com/office/drawing/2014/main" id="{11649E39-3A12-429C-332A-2C7D6B54B1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46849" y="4296942"/>
              <a:ext cx="1184007" cy="495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9D19FA61-4D55-D68B-4E63-19E19E376806}"/>
                </a:ext>
              </a:extLst>
            </p:cNvPr>
            <p:cNvSpPr/>
            <p:nvPr/>
          </p:nvSpPr>
          <p:spPr>
            <a:xfrm rot="3296922">
              <a:off x="5669669" y="4222982"/>
              <a:ext cx="147919" cy="147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D9DAA9B-D717-450D-0ACA-198F4B638305}"/>
              </a:ext>
            </a:extLst>
          </p:cNvPr>
          <p:cNvGrpSpPr/>
          <p:nvPr/>
        </p:nvGrpSpPr>
        <p:grpSpPr>
          <a:xfrm>
            <a:off x="2360775" y="3135104"/>
            <a:ext cx="2708064" cy="147919"/>
            <a:chOff x="2467283" y="3378504"/>
            <a:chExt cx="2708064" cy="147919"/>
          </a:xfrm>
        </p:grpSpPr>
        <p:cxnSp>
          <p:nvCxnSpPr>
            <p:cNvPr id="48" name="Conector de Seta Reta 47">
              <a:extLst>
                <a:ext uri="{FF2B5EF4-FFF2-40B4-BE49-F238E27FC236}">
                  <a16:creationId xmlns:a16="http://schemas.microsoft.com/office/drawing/2014/main" id="{31F689B9-70E5-BB0E-4925-7EB324BBB1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67283" y="3452464"/>
              <a:ext cx="260430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91A39205-2134-11C6-59F9-FF7ADA42DF51}"/>
                </a:ext>
              </a:extLst>
            </p:cNvPr>
            <p:cNvSpPr/>
            <p:nvPr/>
          </p:nvSpPr>
          <p:spPr>
            <a:xfrm rot="3296922">
              <a:off x="5027428" y="3378504"/>
              <a:ext cx="147919" cy="1479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9E9B7073-276F-FAC9-9ADB-C87277ECA97A}"/>
              </a:ext>
            </a:extLst>
          </p:cNvPr>
          <p:cNvSpPr txBox="1"/>
          <p:nvPr/>
        </p:nvSpPr>
        <p:spPr>
          <a:xfrm>
            <a:off x="2715113" y="2555668"/>
            <a:ext cx="2010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dirty="0"/>
              <a:t>Comunicação aparenta ser direta</a:t>
            </a: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2BB1A442-8922-897E-2F5E-2CFBA441D2C5}"/>
              </a:ext>
            </a:extLst>
          </p:cNvPr>
          <p:cNvSpPr txBox="1"/>
          <p:nvPr/>
        </p:nvSpPr>
        <p:spPr>
          <a:xfrm>
            <a:off x="844124" y="4396755"/>
            <a:ext cx="17548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Invasor retransmite a mensagem para  host de destino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1D7455E7-D0E2-5354-4BCB-2EDB4CDDB346}"/>
              </a:ext>
            </a:extLst>
          </p:cNvPr>
          <p:cNvSpPr txBox="1"/>
          <p:nvPr/>
        </p:nvSpPr>
        <p:spPr>
          <a:xfrm>
            <a:off x="4963302" y="4396755"/>
            <a:ext cx="1754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200" b="1" dirty="0"/>
              <a:t>Comunicação atual é enviada ao invasor</a:t>
            </a:r>
          </a:p>
        </p:txBody>
      </p:sp>
    </p:spTree>
    <p:extLst>
      <p:ext uri="{BB962C8B-B14F-4D97-AF65-F5344CB8AC3E}">
        <p14:creationId xmlns:p14="http://schemas.microsoft.com/office/powerpoint/2010/main" val="1479415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35" grpId="0"/>
      <p:bldP spid="43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961" y="1558731"/>
            <a:ext cx="6087191" cy="775955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Ataque </a:t>
            </a:r>
            <a:r>
              <a:rPr lang="pt-BR" dirty="0"/>
              <a:t>Man-In-The-Middle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8">
            <a:extLst>
              <a:ext uri="{FF2B5EF4-FFF2-40B4-BE49-F238E27FC236}">
                <a16:creationId xmlns:a16="http://schemas.microsoft.com/office/drawing/2014/main" id="{B5296C4A-7A2D-D84D-B91B-992EBDC2EB4E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20BE54A1-20E4-EE5E-A85F-8282D5F236FF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F1E1FD68-A658-6205-39BF-AD58434EA25A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38" name="Straight Connector 11">
                <a:extLst>
                  <a:ext uri="{FF2B5EF4-FFF2-40B4-BE49-F238E27FC236}">
                    <a16:creationId xmlns:a16="http://schemas.microsoft.com/office/drawing/2014/main" id="{4622034C-63B0-263B-2F57-7C2DF2E5E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12">
                <a:extLst>
                  <a:ext uri="{FF2B5EF4-FFF2-40B4-BE49-F238E27FC236}">
                    <a16:creationId xmlns:a16="http://schemas.microsoft.com/office/drawing/2014/main" id="{ADF47ACF-8E1E-85D7-6696-906724942C59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13">
                <a:extLst>
                  <a:ext uri="{FF2B5EF4-FFF2-40B4-BE49-F238E27FC236}">
                    <a16:creationId xmlns:a16="http://schemas.microsoft.com/office/drawing/2014/main" id="{4D484DBC-8B27-6E54-35C3-AD8EB5FFC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Google Shape;84;p1">
            <a:extLst>
              <a:ext uri="{FF2B5EF4-FFF2-40B4-BE49-F238E27FC236}">
                <a16:creationId xmlns:a16="http://schemas.microsoft.com/office/drawing/2014/main" id="{C78E2710-9205-59D0-34A0-6F34B12BD309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B5340FF0-7114-6B3A-1473-3311BF83000B}"/>
              </a:ext>
            </a:extLst>
          </p:cNvPr>
          <p:cNvSpPr/>
          <p:nvPr/>
        </p:nvSpPr>
        <p:spPr>
          <a:xfrm>
            <a:off x="6729065" y="496586"/>
            <a:ext cx="2357799" cy="2032585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Hexágono 48">
            <a:extLst>
              <a:ext uri="{FF2B5EF4-FFF2-40B4-BE49-F238E27FC236}">
                <a16:creationId xmlns:a16="http://schemas.microsoft.com/office/drawing/2014/main" id="{228C420C-74FD-977F-09CF-199512C42F42}"/>
              </a:ext>
            </a:extLst>
          </p:cNvPr>
          <p:cNvSpPr/>
          <p:nvPr/>
        </p:nvSpPr>
        <p:spPr>
          <a:xfrm>
            <a:off x="8745217" y="1565490"/>
            <a:ext cx="2357799" cy="2032585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EDFCF9CE-88CD-6C40-1CBD-93CE192249CB}"/>
              </a:ext>
            </a:extLst>
          </p:cNvPr>
          <p:cNvGrpSpPr/>
          <p:nvPr/>
        </p:nvGrpSpPr>
        <p:grpSpPr>
          <a:xfrm rot="14676211" flipH="1">
            <a:off x="9956235" y="1835727"/>
            <a:ext cx="2323060" cy="2207542"/>
            <a:chOff x="9113979" y="3865986"/>
            <a:chExt cx="3088334" cy="2934764"/>
          </a:xfrm>
          <a:solidFill>
            <a:schemeClr val="tx1"/>
          </a:solidFill>
        </p:grpSpPr>
        <p:cxnSp>
          <p:nvCxnSpPr>
            <p:cNvPr id="45" name="Straight Connector 22">
              <a:extLst>
                <a:ext uri="{FF2B5EF4-FFF2-40B4-BE49-F238E27FC236}">
                  <a16:creationId xmlns:a16="http://schemas.microsoft.com/office/drawing/2014/main" id="{0F571CD9-D37B-978E-54B4-8E0C7634B32A}"/>
                </a:ext>
              </a:extLst>
            </p:cNvPr>
            <p:cNvCxnSpPr>
              <a:cxnSpLocks/>
            </p:cNvCxnSpPr>
            <p:nvPr/>
          </p:nvCxnSpPr>
          <p:spPr>
            <a:xfrm rot="3738350">
              <a:off x="8591842" y="4714184"/>
              <a:ext cx="1698293" cy="65402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23">
              <a:extLst>
                <a:ext uri="{FF2B5EF4-FFF2-40B4-BE49-F238E27FC236}">
                  <a16:creationId xmlns:a16="http://schemas.microsoft.com/office/drawing/2014/main" id="{17F02266-C43D-C1D9-846B-6F6EB56863FF}"/>
                </a:ext>
              </a:extLst>
            </p:cNvPr>
            <p:cNvGrpSpPr/>
            <p:nvPr/>
          </p:nvGrpSpPr>
          <p:grpSpPr>
            <a:xfrm>
              <a:off x="9198565" y="3865986"/>
              <a:ext cx="3003748" cy="2934764"/>
              <a:chOff x="9198565" y="3865986"/>
              <a:chExt cx="3003748" cy="2934764"/>
            </a:xfrm>
            <a:grpFill/>
          </p:grpSpPr>
          <p:sp>
            <p:nvSpPr>
              <p:cNvPr id="47" name="Oval 24">
                <a:extLst>
                  <a:ext uri="{FF2B5EF4-FFF2-40B4-BE49-F238E27FC236}">
                    <a16:creationId xmlns:a16="http://schemas.microsoft.com/office/drawing/2014/main" id="{80A78DF4-4D4D-39CF-81A8-A1005B871B36}"/>
                  </a:ext>
                </a:extLst>
              </p:cNvPr>
              <p:cNvSpPr/>
              <p:nvPr/>
            </p:nvSpPr>
            <p:spPr>
              <a:xfrm rot="3738350" flipV="1">
                <a:off x="9198565" y="3865986"/>
                <a:ext cx="258785" cy="2587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25">
                <a:extLst>
                  <a:ext uri="{FF2B5EF4-FFF2-40B4-BE49-F238E27FC236}">
                    <a16:creationId xmlns:a16="http://schemas.microsoft.com/office/drawing/2014/main" id="{64BAA1D0-471B-DADA-F238-AF55B4AE3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9761" y="5928423"/>
                <a:ext cx="2672552" cy="87232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Espaço Reservado para Texto 9">
            <a:extLst>
              <a:ext uri="{FF2B5EF4-FFF2-40B4-BE49-F238E27FC236}">
                <a16:creationId xmlns:a16="http://schemas.microsoft.com/office/drawing/2014/main" id="{1E9E8C39-F1F8-A682-5FA9-8A415324A18E}"/>
              </a:ext>
            </a:extLst>
          </p:cNvPr>
          <p:cNvSpPr txBox="1">
            <a:spLocks/>
          </p:cNvSpPr>
          <p:nvPr/>
        </p:nvSpPr>
        <p:spPr>
          <a:xfrm>
            <a:off x="1655044" y="3429000"/>
            <a:ext cx="4677105" cy="507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Um dos métodos comuns de instanciar um ataque é o sequestro de sessão através do roubo do cookie.</a:t>
            </a: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9D759B7F-FD54-A413-D0E4-BF252588EC19}"/>
              </a:ext>
            </a:extLst>
          </p:cNvPr>
          <p:cNvSpPr/>
          <p:nvPr/>
        </p:nvSpPr>
        <p:spPr>
          <a:xfrm rot="5400000">
            <a:off x="1349711" y="3673723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spaço Reservado para Texto 9">
            <a:extLst>
              <a:ext uri="{FF2B5EF4-FFF2-40B4-BE49-F238E27FC236}">
                <a16:creationId xmlns:a16="http://schemas.microsoft.com/office/drawing/2014/main" id="{B2C08E53-99DA-AA91-FE09-7E3CD7E2318E}"/>
              </a:ext>
            </a:extLst>
          </p:cNvPr>
          <p:cNvSpPr txBox="1">
            <a:spLocks/>
          </p:cNvSpPr>
          <p:nvPr/>
        </p:nvSpPr>
        <p:spPr>
          <a:xfrm>
            <a:off x="1655044" y="4109792"/>
            <a:ext cx="4318720" cy="680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A quantidade de informação que pode ser obtida será limitada se a comunicação for criptografada.</a:t>
            </a:r>
          </a:p>
        </p:txBody>
      </p:sp>
      <p:sp>
        <p:nvSpPr>
          <p:cNvPr id="32" name="Isosceles Triangle 35">
            <a:extLst>
              <a:ext uri="{FF2B5EF4-FFF2-40B4-BE49-F238E27FC236}">
                <a16:creationId xmlns:a16="http://schemas.microsoft.com/office/drawing/2014/main" id="{BBBCD3A5-6BC3-DCFB-E1EA-5446C02A53DE}"/>
              </a:ext>
            </a:extLst>
          </p:cNvPr>
          <p:cNvSpPr/>
          <p:nvPr/>
        </p:nvSpPr>
        <p:spPr>
          <a:xfrm rot="5400000">
            <a:off x="1349711" y="4352155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Espaço Reservado para Texto 9">
            <a:extLst>
              <a:ext uri="{FF2B5EF4-FFF2-40B4-BE49-F238E27FC236}">
                <a16:creationId xmlns:a16="http://schemas.microsoft.com/office/drawing/2014/main" id="{CBF19CC8-DA6A-413E-FBF6-541923D2E350}"/>
              </a:ext>
            </a:extLst>
          </p:cNvPr>
          <p:cNvSpPr txBox="1">
            <a:spLocks/>
          </p:cNvSpPr>
          <p:nvPr/>
        </p:nvSpPr>
        <p:spPr>
          <a:xfrm>
            <a:off x="2019276" y="5224090"/>
            <a:ext cx="4318720" cy="2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Primeiro com ataque de Malware;</a:t>
            </a:r>
          </a:p>
        </p:txBody>
      </p:sp>
      <p:sp>
        <p:nvSpPr>
          <p:cNvPr id="92" name="Isosceles Triangle 35">
            <a:extLst>
              <a:ext uri="{FF2B5EF4-FFF2-40B4-BE49-F238E27FC236}">
                <a16:creationId xmlns:a16="http://schemas.microsoft.com/office/drawing/2014/main" id="{FF646F2F-F6C9-DCFB-2B14-9513906EED9E}"/>
              </a:ext>
            </a:extLst>
          </p:cNvPr>
          <p:cNvSpPr/>
          <p:nvPr/>
        </p:nvSpPr>
        <p:spPr>
          <a:xfrm rot="5400000">
            <a:off x="1718650" y="5301378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Espaço Reservado para Texto 9">
            <a:extLst>
              <a:ext uri="{FF2B5EF4-FFF2-40B4-BE49-F238E27FC236}">
                <a16:creationId xmlns:a16="http://schemas.microsoft.com/office/drawing/2014/main" id="{FDCBDBFC-6563-13A0-2B05-84D7F5A0DD20}"/>
              </a:ext>
            </a:extLst>
          </p:cNvPr>
          <p:cNvSpPr txBox="1">
            <a:spLocks/>
          </p:cNvSpPr>
          <p:nvPr/>
        </p:nvSpPr>
        <p:spPr>
          <a:xfrm>
            <a:off x="2019276" y="6095720"/>
            <a:ext cx="4318720" cy="2649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Intercepta as teclas digitadas pelo usuário.</a:t>
            </a:r>
          </a:p>
        </p:txBody>
      </p:sp>
      <p:sp>
        <p:nvSpPr>
          <p:cNvPr id="27" name="Espaço Reservado para Texto 9">
            <a:extLst>
              <a:ext uri="{FF2B5EF4-FFF2-40B4-BE49-F238E27FC236}">
                <a16:creationId xmlns:a16="http://schemas.microsoft.com/office/drawing/2014/main" id="{3D4A0D18-6392-A89B-85D5-27E6912C09FB}"/>
              </a:ext>
            </a:extLst>
          </p:cNvPr>
          <p:cNvSpPr txBox="1">
            <a:spLocks/>
          </p:cNvSpPr>
          <p:nvPr/>
        </p:nvSpPr>
        <p:spPr>
          <a:xfrm>
            <a:off x="1655044" y="2748208"/>
            <a:ext cx="4677105" cy="507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O invasor pode observar todo o tráfego, retransmitir, modificar ou bloquear.</a:t>
            </a:r>
          </a:p>
        </p:txBody>
      </p:sp>
      <p:sp>
        <p:nvSpPr>
          <p:cNvPr id="28" name="Isosceles Triangle 35">
            <a:extLst>
              <a:ext uri="{FF2B5EF4-FFF2-40B4-BE49-F238E27FC236}">
                <a16:creationId xmlns:a16="http://schemas.microsoft.com/office/drawing/2014/main" id="{85BB752E-EFCD-69C2-00D1-0293C84EE24F}"/>
              </a:ext>
            </a:extLst>
          </p:cNvPr>
          <p:cNvSpPr/>
          <p:nvPr/>
        </p:nvSpPr>
        <p:spPr>
          <a:xfrm rot="5400000">
            <a:off x="1349711" y="2992931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spaço Reservado para Texto 9">
            <a:extLst>
              <a:ext uri="{FF2B5EF4-FFF2-40B4-BE49-F238E27FC236}">
                <a16:creationId xmlns:a16="http://schemas.microsoft.com/office/drawing/2014/main" id="{65E96307-094D-4D61-CD66-A1A2A61250C9}"/>
              </a:ext>
            </a:extLst>
          </p:cNvPr>
          <p:cNvSpPr txBox="1">
            <a:spLocks/>
          </p:cNvSpPr>
          <p:nvPr/>
        </p:nvSpPr>
        <p:spPr>
          <a:xfrm>
            <a:off x="1674196" y="4785900"/>
            <a:ext cx="4318720" cy="340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Variação do MITM: Man-in-</a:t>
            </a:r>
            <a:r>
              <a:rPr lang="pt-BR" sz="1400" dirty="0" err="1"/>
              <a:t>the</a:t>
            </a:r>
            <a:r>
              <a:rPr lang="pt-BR" sz="1400" dirty="0"/>
              <a:t>-browser (MITB):</a:t>
            </a:r>
          </a:p>
        </p:txBody>
      </p:sp>
      <p:sp>
        <p:nvSpPr>
          <p:cNvPr id="33" name="Isosceles Triangle 35">
            <a:extLst>
              <a:ext uri="{FF2B5EF4-FFF2-40B4-BE49-F238E27FC236}">
                <a16:creationId xmlns:a16="http://schemas.microsoft.com/office/drawing/2014/main" id="{49B976A5-A4E8-EC8E-5F9A-E78B34F2384F}"/>
              </a:ext>
            </a:extLst>
          </p:cNvPr>
          <p:cNvSpPr/>
          <p:nvPr/>
        </p:nvSpPr>
        <p:spPr>
          <a:xfrm rot="5400000">
            <a:off x="1349711" y="4865729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spaço Reservado para Texto 9">
            <a:extLst>
              <a:ext uri="{FF2B5EF4-FFF2-40B4-BE49-F238E27FC236}">
                <a16:creationId xmlns:a16="http://schemas.microsoft.com/office/drawing/2014/main" id="{02BD3E51-834B-C2F7-8194-A2A222EC2068}"/>
              </a:ext>
            </a:extLst>
          </p:cNvPr>
          <p:cNvSpPr txBox="1">
            <a:spLocks/>
          </p:cNvSpPr>
          <p:nvPr/>
        </p:nvSpPr>
        <p:spPr>
          <a:xfrm>
            <a:off x="2019276" y="5649185"/>
            <a:ext cx="4318720" cy="2423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Imputa um trojan que atua como proxy;</a:t>
            </a:r>
          </a:p>
        </p:txBody>
      </p:sp>
      <p:sp>
        <p:nvSpPr>
          <p:cNvPr id="42" name="Isosceles Triangle 35">
            <a:extLst>
              <a:ext uri="{FF2B5EF4-FFF2-40B4-BE49-F238E27FC236}">
                <a16:creationId xmlns:a16="http://schemas.microsoft.com/office/drawing/2014/main" id="{5D780DE3-52BE-7961-0B0D-158712F09BE2}"/>
              </a:ext>
            </a:extLst>
          </p:cNvPr>
          <p:cNvSpPr/>
          <p:nvPr/>
        </p:nvSpPr>
        <p:spPr>
          <a:xfrm rot="5400000">
            <a:off x="1718650" y="5780247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35">
            <a:extLst>
              <a:ext uri="{FF2B5EF4-FFF2-40B4-BE49-F238E27FC236}">
                <a16:creationId xmlns:a16="http://schemas.microsoft.com/office/drawing/2014/main" id="{5FD8BC9C-E9A9-62CD-3348-10042997E626}"/>
              </a:ext>
            </a:extLst>
          </p:cNvPr>
          <p:cNvSpPr/>
          <p:nvPr/>
        </p:nvSpPr>
        <p:spPr>
          <a:xfrm rot="5400000">
            <a:off x="1718650" y="6185579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61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92" grpId="0" animBg="1"/>
      <p:bldP spid="28" grpId="0" animBg="1"/>
      <p:bldP spid="33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74">
            <a:extLst>
              <a:ext uri="{FF2B5EF4-FFF2-40B4-BE49-F238E27FC236}">
                <a16:creationId xmlns:a16="http://schemas.microsoft.com/office/drawing/2014/main" id="{6F047033-A451-FA69-1A02-5437298FE08B}"/>
              </a:ext>
            </a:extLst>
          </p:cNvPr>
          <p:cNvGrpSpPr/>
          <p:nvPr/>
        </p:nvGrpSpPr>
        <p:grpSpPr>
          <a:xfrm flipH="1" flipV="1">
            <a:off x="9438304" y="-21558"/>
            <a:ext cx="2753696" cy="1187003"/>
            <a:chOff x="-1042416" y="5520812"/>
            <a:chExt cx="4130545" cy="1780506"/>
          </a:xfrm>
        </p:grpSpPr>
        <p:sp>
          <p:nvSpPr>
            <p:cNvPr id="64" name="Freeform: Shape 75">
              <a:extLst>
                <a:ext uri="{FF2B5EF4-FFF2-40B4-BE49-F238E27FC236}">
                  <a16:creationId xmlns:a16="http://schemas.microsoft.com/office/drawing/2014/main" id="{59E99338-AC8E-6819-3C9A-2473F6EF6100}"/>
                </a:ext>
              </a:extLst>
            </p:cNvPr>
            <p:cNvSpPr/>
            <p:nvPr/>
          </p:nvSpPr>
          <p:spPr>
            <a:xfrm rot="16200000" flipH="1">
              <a:off x="43146" y="4435250"/>
              <a:ext cx="1748668" cy="3919792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  <a:gd name="connsiteX0" fmla="*/ 0 w 1597792"/>
                <a:gd name="connsiteY0" fmla="*/ 1042416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0 w 1597792"/>
                <a:gd name="connsiteY4" fmla="*/ 1042416 h 3412300"/>
                <a:gd name="connsiteX0" fmla="*/ 13716 w 1597792"/>
                <a:gd name="connsiteY0" fmla="*/ 0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13716 w 1597792"/>
                <a:gd name="connsiteY4" fmla="*/ 0 h 3412300"/>
                <a:gd name="connsiteX0" fmla="*/ 13716 w 1597792"/>
                <a:gd name="connsiteY0" fmla="*/ 0 h 3659188"/>
                <a:gd name="connsiteX1" fmla="*/ 1597792 w 1597792"/>
                <a:gd name="connsiteY1" fmla="*/ 0 h 3659188"/>
                <a:gd name="connsiteX2" fmla="*/ 1542928 w 1597792"/>
                <a:gd name="connsiteY2" fmla="*/ 3659188 h 3659188"/>
                <a:gd name="connsiteX3" fmla="*/ 0 w 1597792"/>
                <a:gd name="connsiteY3" fmla="*/ 2075112 h 3659188"/>
                <a:gd name="connsiteX4" fmla="*/ 13716 w 1597792"/>
                <a:gd name="connsiteY4" fmla="*/ 0 h 3659188"/>
                <a:gd name="connsiteX0" fmla="*/ 13716 w 1748668"/>
                <a:gd name="connsiteY0" fmla="*/ 0 h 3919792"/>
                <a:gd name="connsiteX1" fmla="*/ 1597792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  <a:gd name="connsiteX0" fmla="*/ 13716 w 1748668"/>
                <a:gd name="connsiteY0" fmla="*/ 0 h 3919792"/>
                <a:gd name="connsiteX1" fmla="*/ 1748668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68" h="3919792">
                  <a:moveTo>
                    <a:pt x="13716" y="0"/>
                  </a:moveTo>
                  <a:lnTo>
                    <a:pt x="1748668" y="0"/>
                  </a:lnTo>
                  <a:lnTo>
                    <a:pt x="1748668" y="3919792"/>
                  </a:lnTo>
                  <a:lnTo>
                    <a:pt x="0" y="2075112"/>
                  </a:lnTo>
                  <a:lnTo>
                    <a:pt x="137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65" name="Group 76">
              <a:extLst>
                <a:ext uri="{FF2B5EF4-FFF2-40B4-BE49-F238E27FC236}">
                  <a16:creationId xmlns:a16="http://schemas.microsoft.com/office/drawing/2014/main" id="{7134D380-641B-0573-CBA9-8EB0FAB15645}"/>
                </a:ext>
              </a:extLst>
            </p:cNvPr>
            <p:cNvGrpSpPr/>
            <p:nvPr/>
          </p:nvGrpSpPr>
          <p:grpSpPr>
            <a:xfrm>
              <a:off x="394147" y="5599419"/>
              <a:ext cx="2693982" cy="1701899"/>
              <a:chOff x="394147" y="5599419"/>
              <a:chExt cx="2693982" cy="1701899"/>
            </a:xfrm>
          </p:grpSpPr>
          <p:cxnSp>
            <p:nvCxnSpPr>
              <p:cNvPr id="66" name="Straight Connector 77">
                <a:extLst>
                  <a:ext uri="{FF2B5EF4-FFF2-40B4-BE49-F238E27FC236}">
                    <a16:creationId xmlns:a16="http://schemas.microsoft.com/office/drawing/2014/main" id="{168A57D4-7089-94F8-2406-1D2E385D0BC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7369" y="5599419"/>
                <a:ext cx="801051" cy="3084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78">
                <a:extLst>
                  <a:ext uri="{FF2B5EF4-FFF2-40B4-BE49-F238E27FC236}">
                    <a16:creationId xmlns:a16="http://schemas.microsoft.com/office/drawing/2014/main" id="{906BDBD7-7E2A-7157-831D-22F10F67DC7D}"/>
                  </a:ext>
                </a:extLst>
              </p:cNvPr>
              <p:cNvSpPr/>
              <p:nvPr/>
            </p:nvSpPr>
            <p:spPr>
              <a:xfrm>
                <a:off x="394147" y="5846874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79">
                <a:extLst>
                  <a:ext uri="{FF2B5EF4-FFF2-40B4-BE49-F238E27FC236}">
                    <a16:creationId xmlns:a16="http://schemas.microsoft.com/office/drawing/2014/main" id="{885AD030-7973-4CB7-2CB5-72AB7C33E5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185072" y="5600276"/>
                <a:ext cx="1903057" cy="17010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ítulo 8">
            <a:extLst>
              <a:ext uri="{FF2B5EF4-FFF2-40B4-BE49-F238E27FC236}">
                <a16:creationId xmlns:a16="http://schemas.microsoft.com/office/drawing/2014/main" id="{163F3081-F7AE-E6CE-652D-688FABB0F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112469"/>
            <a:ext cx="5090160" cy="534129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Ataques</a:t>
            </a:r>
            <a:r>
              <a:rPr lang="pt-BR" dirty="0"/>
              <a:t> Camada 2</a:t>
            </a:r>
          </a:p>
        </p:txBody>
      </p:sp>
      <p:pic>
        <p:nvPicPr>
          <p:cNvPr id="61" name="Google Shape;83;p1">
            <a:extLst>
              <a:ext uri="{FF2B5EF4-FFF2-40B4-BE49-F238E27FC236}">
                <a16:creationId xmlns:a16="http://schemas.microsoft.com/office/drawing/2014/main" id="{8D7C1086-C72A-1588-A481-26B0349DD2B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Freeform: Shape 1">
            <a:extLst>
              <a:ext uri="{FF2B5EF4-FFF2-40B4-BE49-F238E27FC236}">
                <a16:creationId xmlns:a16="http://schemas.microsoft.com/office/drawing/2014/main" id="{8ED3492F-FE0A-B0E6-24C8-F1EC9FD2E74A}"/>
              </a:ext>
            </a:extLst>
          </p:cNvPr>
          <p:cNvSpPr/>
          <p:nvPr/>
        </p:nvSpPr>
        <p:spPr>
          <a:xfrm rot="3683946" flipH="1">
            <a:off x="7323279" y="1358126"/>
            <a:ext cx="6695042" cy="4807017"/>
          </a:xfrm>
          <a:custGeom>
            <a:avLst/>
            <a:gdLst>
              <a:gd name="connsiteX0" fmla="*/ 6695042 w 6695042"/>
              <a:gd name="connsiteY0" fmla="*/ 1801747 h 4807017"/>
              <a:gd name="connsiteX1" fmla="*/ 5410676 w 6695042"/>
              <a:gd name="connsiteY1" fmla="*/ 4807017 h 4807017"/>
              <a:gd name="connsiteX2" fmla="*/ 1254379 w 6695042"/>
              <a:gd name="connsiteY2" fmla="*/ 4807017 h 4807017"/>
              <a:gd name="connsiteX3" fmla="*/ 0 w 6695042"/>
              <a:gd name="connsiteY3" fmla="*/ 1871913 h 4807017"/>
              <a:gd name="connsiteX4" fmla="*/ 3433203 w 6695042"/>
              <a:gd name="connsiteY4" fmla="*/ 0 h 48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042" h="4807017">
                <a:moveTo>
                  <a:pt x="6695042" y="1801747"/>
                </a:moveTo>
                <a:lnTo>
                  <a:pt x="5410676" y="4807017"/>
                </a:lnTo>
                <a:lnTo>
                  <a:pt x="1254379" y="4807017"/>
                </a:lnTo>
                <a:lnTo>
                  <a:pt x="0" y="1871913"/>
                </a:lnTo>
                <a:lnTo>
                  <a:pt x="343320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Google Shape;84;p1">
            <a:extLst>
              <a:ext uri="{FF2B5EF4-FFF2-40B4-BE49-F238E27FC236}">
                <a16:creationId xmlns:a16="http://schemas.microsoft.com/office/drawing/2014/main" id="{293EFDAC-7CA7-788C-8A92-9F8B3519743A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Isosceles Triangle 35">
            <a:extLst>
              <a:ext uri="{FF2B5EF4-FFF2-40B4-BE49-F238E27FC236}">
                <a16:creationId xmlns:a16="http://schemas.microsoft.com/office/drawing/2014/main" id="{9CF6994A-2BA2-20CC-9B18-148DDA2D9991}"/>
              </a:ext>
            </a:extLst>
          </p:cNvPr>
          <p:cNvSpPr/>
          <p:nvPr/>
        </p:nvSpPr>
        <p:spPr>
          <a:xfrm rot="5400000">
            <a:off x="1385382" y="2065762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35">
            <a:extLst>
              <a:ext uri="{FF2B5EF4-FFF2-40B4-BE49-F238E27FC236}">
                <a16:creationId xmlns:a16="http://schemas.microsoft.com/office/drawing/2014/main" id="{E3469C53-C10C-4573-233D-DCD485141531}"/>
              </a:ext>
            </a:extLst>
          </p:cNvPr>
          <p:cNvSpPr/>
          <p:nvPr/>
        </p:nvSpPr>
        <p:spPr>
          <a:xfrm rot="5400000">
            <a:off x="1693316" y="2485397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D0C58D58-24D4-782B-27FE-38CFDA2F0F5F}"/>
              </a:ext>
            </a:extLst>
          </p:cNvPr>
          <p:cNvSpPr txBox="1"/>
          <p:nvPr/>
        </p:nvSpPr>
        <p:spPr>
          <a:xfrm>
            <a:off x="1725253" y="1954482"/>
            <a:ext cx="61266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 camada 2 é onde as decisões de endereçamento local são tomadas.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75B28508-CEBF-803B-CD94-3BF18106A852}"/>
              </a:ext>
            </a:extLst>
          </p:cNvPr>
          <p:cNvSpPr txBox="1"/>
          <p:nvPr/>
        </p:nvSpPr>
        <p:spPr>
          <a:xfrm>
            <a:off x="1915688" y="2378064"/>
            <a:ext cx="4331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Switches operam na camada 2;</a:t>
            </a:r>
          </a:p>
        </p:txBody>
      </p: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0F3B7350-F3C8-6FA1-AC75-A9C0DDC066D4}"/>
              </a:ext>
            </a:extLst>
          </p:cNvPr>
          <p:cNvSpPr txBox="1">
            <a:spLocks/>
          </p:cNvSpPr>
          <p:nvPr/>
        </p:nvSpPr>
        <p:spPr>
          <a:xfrm>
            <a:off x="2615307" y="4016882"/>
            <a:ext cx="4532253" cy="274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/>
              <a:t>Envenenamento ARP (ARP </a:t>
            </a:r>
            <a:r>
              <a:rPr lang="pt-BR" sz="1400" dirty="0" err="1"/>
              <a:t>Poisoning</a:t>
            </a:r>
            <a:r>
              <a:rPr lang="pt-BR" sz="1400" dirty="0"/>
              <a:t>);</a:t>
            </a:r>
          </a:p>
        </p:txBody>
      </p:sp>
      <p:cxnSp>
        <p:nvCxnSpPr>
          <p:cNvPr id="31" name="Straight Connector 82">
            <a:extLst>
              <a:ext uri="{FF2B5EF4-FFF2-40B4-BE49-F238E27FC236}">
                <a16:creationId xmlns:a16="http://schemas.microsoft.com/office/drawing/2014/main" id="{A7BB4E2F-DBA0-8C61-15C3-C911C58C5D8F}"/>
              </a:ext>
            </a:extLst>
          </p:cNvPr>
          <p:cNvCxnSpPr>
            <a:cxnSpLocks/>
          </p:cNvCxnSpPr>
          <p:nvPr/>
        </p:nvCxnSpPr>
        <p:spPr>
          <a:xfrm>
            <a:off x="2425149" y="3954807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Texto 2">
            <a:extLst>
              <a:ext uri="{FF2B5EF4-FFF2-40B4-BE49-F238E27FC236}">
                <a16:creationId xmlns:a16="http://schemas.microsoft.com/office/drawing/2014/main" id="{FD89CCB2-4FDB-A51A-FE0F-DA97014CB569}"/>
              </a:ext>
            </a:extLst>
          </p:cNvPr>
          <p:cNvSpPr txBox="1">
            <a:spLocks/>
          </p:cNvSpPr>
          <p:nvPr/>
        </p:nvSpPr>
        <p:spPr>
          <a:xfrm>
            <a:off x="2615307" y="4647080"/>
            <a:ext cx="4532253" cy="2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/>
              <a:t>Inundação do MAC (MAC </a:t>
            </a:r>
            <a:r>
              <a:rPr lang="pt-BR" sz="1400" dirty="0" err="1"/>
              <a:t>Flooding</a:t>
            </a:r>
            <a:r>
              <a:rPr lang="pt-BR" sz="1400" dirty="0"/>
              <a:t>);</a:t>
            </a:r>
          </a:p>
        </p:txBody>
      </p:sp>
      <p:cxnSp>
        <p:nvCxnSpPr>
          <p:cNvPr id="33" name="Straight Connector 82">
            <a:extLst>
              <a:ext uri="{FF2B5EF4-FFF2-40B4-BE49-F238E27FC236}">
                <a16:creationId xmlns:a16="http://schemas.microsoft.com/office/drawing/2014/main" id="{7E262892-992F-4329-039F-079CCA2BC7D2}"/>
              </a:ext>
            </a:extLst>
          </p:cNvPr>
          <p:cNvCxnSpPr>
            <a:cxnSpLocks/>
          </p:cNvCxnSpPr>
          <p:nvPr/>
        </p:nvCxnSpPr>
        <p:spPr>
          <a:xfrm>
            <a:off x="2425149" y="4597580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sosceles Triangle 35">
            <a:extLst>
              <a:ext uri="{FF2B5EF4-FFF2-40B4-BE49-F238E27FC236}">
                <a16:creationId xmlns:a16="http://schemas.microsoft.com/office/drawing/2014/main" id="{4BA725E6-DE51-6947-6D87-D691B70F78A1}"/>
              </a:ext>
            </a:extLst>
          </p:cNvPr>
          <p:cNvSpPr/>
          <p:nvPr/>
        </p:nvSpPr>
        <p:spPr>
          <a:xfrm rot="5400000">
            <a:off x="1380917" y="3484823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0A5D3D12-45F7-4BB1-D106-2A678CA063EB}"/>
              </a:ext>
            </a:extLst>
          </p:cNvPr>
          <p:cNvSpPr txBox="1"/>
          <p:nvPr/>
        </p:nvSpPr>
        <p:spPr>
          <a:xfrm>
            <a:off x="1714453" y="3258038"/>
            <a:ext cx="4331566" cy="5341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As três maneiras mais comuns de adulterar esse nível de endereçamento são: </a:t>
            </a:r>
          </a:p>
        </p:txBody>
      </p:sp>
      <p:sp>
        <p:nvSpPr>
          <p:cNvPr id="36" name="Espaço Reservado para Texto 2">
            <a:extLst>
              <a:ext uri="{FF2B5EF4-FFF2-40B4-BE49-F238E27FC236}">
                <a16:creationId xmlns:a16="http://schemas.microsoft.com/office/drawing/2014/main" id="{5FFA8351-9A28-D71A-1A9A-3C8E91FC7E57}"/>
              </a:ext>
            </a:extLst>
          </p:cNvPr>
          <p:cNvSpPr txBox="1">
            <a:spLocks/>
          </p:cNvSpPr>
          <p:nvPr/>
        </p:nvSpPr>
        <p:spPr>
          <a:xfrm>
            <a:off x="2615307" y="5335627"/>
            <a:ext cx="3349561" cy="27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pt-BR" sz="1400" dirty="0"/>
              <a:t>Clonagem de MAC (MAC </a:t>
            </a:r>
            <a:r>
              <a:rPr lang="pt-BR" sz="1400" dirty="0" err="1"/>
              <a:t>Cloning</a:t>
            </a:r>
            <a:r>
              <a:rPr lang="pt-BR" sz="1400" dirty="0"/>
              <a:t>).</a:t>
            </a:r>
          </a:p>
        </p:txBody>
      </p:sp>
      <p:cxnSp>
        <p:nvCxnSpPr>
          <p:cNvPr id="37" name="Straight Connector 82">
            <a:extLst>
              <a:ext uri="{FF2B5EF4-FFF2-40B4-BE49-F238E27FC236}">
                <a16:creationId xmlns:a16="http://schemas.microsoft.com/office/drawing/2014/main" id="{F6392617-991B-16C3-7677-DD7257919571}"/>
              </a:ext>
            </a:extLst>
          </p:cNvPr>
          <p:cNvCxnSpPr>
            <a:cxnSpLocks/>
          </p:cNvCxnSpPr>
          <p:nvPr/>
        </p:nvCxnSpPr>
        <p:spPr>
          <a:xfrm>
            <a:off x="2425149" y="5286127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ráfico 2">
            <a:extLst>
              <a:ext uri="{FF2B5EF4-FFF2-40B4-BE49-F238E27FC236}">
                <a16:creationId xmlns:a16="http://schemas.microsoft.com/office/drawing/2014/main" id="{9A635791-CA12-972E-4A9D-A04145B7808E}"/>
              </a:ext>
            </a:extLst>
          </p:cNvPr>
          <p:cNvSpPr/>
          <p:nvPr/>
        </p:nvSpPr>
        <p:spPr>
          <a:xfrm>
            <a:off x="1833169" y="3982547"/>
            <a:ext cx="346500" cy="346500"/>
          </a:xfrm>
          <a:custGeom>
            <a:avLst/>
            <a:gdLst>
              <a:gd name="connsiteX0" fmla="*/ 4733925 w 4876800"/>
              <a:gd name="connsiteY0" fmla="*/ 2867025 h 4876800"/>
              <a:gd name="connsiteX1" fmla="*/ 4019550 w 4876800"/>
              <a:gd name="connsiteY1" fmla="*/ 2867025 h 4876800"/>
              <a:gd name="connsiteX2" fmla="*/ 4019550 w 4876800"/>
              <a:gd name="connsiteY2" fmla="*/ 2438400 h 4876800"/>
              <a:gd name="connsiteX3" fmla="*/ 3876675 w 4876800"/>
              <a:gd name="connsiteY3" fmla="*/ 2295525 h 4876800"/>
              <a:gd name="connsiteX4" fmla="*/ 2581275 w 4876800"/>
              <a:gd name="connsiteY4" fmla="*/ 2295525 h 4876800"/>
              <a:gd name="connsiteX5" fmla="*/ 2581275 w 4876800"/>
              <a:gd name="connsiteY5" fmla="*/ 2009775 h 4876800"/>
              <a:gd name="connsiteX6" fmla="*/ 3009900 w 4876800"/>
              <a:gd name="connsiteY6" fmla="*/ 2009775 h 4876800"/>
              <a:gd name="connsiteX7" fmla="*/ 3152775 w 4876800"/>
              <a:gd name="connsiteY7" fmla="*/ 1866900 h 4876800"/>
              <a:gd name="connsiteX8" fmla="*/ 3009900 w 4876800"/>
              <a:gd name="connsiteY8" fmla="*/ 1724025 h 4876800"/>
              <a:gd name="connsiteX9" fmla="*/ 2581275 w 4876800"/>
              <a:gd name="connsiteY9" fmla="*/ 1724025 h 4876800"/>
              <a:gd name="connsiteX10" fmla="*/ 2581275 w 4876800"/>
              <a:gd name="connsiteY10" fmla="*/ 1428750 h 4876800"/>
              <a:gd name="connsiteX11" fmla="*/ 3295650 w 4876800"/>
              <a:gd name="connsiteY11" fmla="*/ 1428750 h 4876800"/>
              <a:gd name="connsiteX12" fmla="*/ 3438525 w 4876800"/>
              <a:gd name="connsiteY12" fmla="*/ 1285875 h 4876800"/>
              <a:gd name="connsiteX13" fmla="*/ 3438525 w 4876800"/>
              <a:gd name="connsiteY13" fmla="*/ 142875 h 4876800"/>
              <a:gd name="connsiteX14" fmla="*/ 3295650 w 4876800"/>
              <a:gd name="connsiteY14" fmla="*/ 0 h 4876800"/>
              <a:gd name="connsiteX15" fmla="*/ 1581150 w 4876800"/>
              <a:gd name="connsiteY15" fmla="*/ 0 h 4876800"/>
              <a:gd name="connsiteX16" fmla="*/ 1438275 w 4876800"/>
              <a:gd name="connsiteY16" fmla="*/ 142875 h 4876800"/>
              <a:gd name="connsiteX17" fmla="*/ 1438275 w 4876800"/>
              <a:gd name="connsiteY17" fmla="*/ 1285875 h 4876800"/>
              <a:gd name="connsiteX18" fmla="*/ 1581150 w 4876800"/>
              <a:gd name="connsiteY18" fmla="*/ 1428750 h 4876800"/>
              <a:gd name="connsiteX19" fmla="*/ 2295525 w 4876800"/>
              <a:gd name="connsiteY19" fmla="*/ 1428750 h 4876800"/>
              <a:gd name="connsiteX20" fmla="*/ 2295525 w 4876800"/>
              <a:gd name="connsiteY20" fmla="*/ 1724025 h 4876800"/>
              <a:gd name="connsiteX21" fmla="*/ 1866900 w 4876800"/>
              <a:gd name="connsiteY21" fmla="*/ 1724025 h 4876800"/>
              <a:gd name="connsiteX22" fmla="*/ 1724025 w 4876800"/>
              <a:gd name="connsiteY22" fmla="*/ 1866900 h 4876800"/>
              <a:gd name="connsiteX23" fmla="*/ 1866900 w 4876800"/>
              <a:gd name="connsiteY23" fmla="*/ 2009775 h 4876800"/>
              <a:gd name="connsiteX24" fmla="*/ 2295525 w 4876800"/>
              <a:gd name="connsiteY24" fmla="*/ 2009775 h 4876800"/>
              <a:gd name="connsiteX25" fmla="*/ 2295525 w 4876800"/>
              <a:gd name="connsiteY25" fmla="*/ 2295525 h 4876800"/>
              <a:gd name="connsiteX26" fmla="*/ 1000125 w 4876800"/>
              <a:gd name="connsiteY26" fmla="*/ 2295525 h 4876800"/>
              <a:gd name="connsiteX27" fmla="*/ 857250 w 4876800"/>
              <a:gd name="connsiteY27" fmla="*/ 2438400 h 4876800"/>
              <a:gd name="connsiteX28" fmla="*/ 857250 w 4876800"/>
              <a:gd name="connsiteY28" fmla="*/ 2867025 h 4876800"/>
              <a:gd name="connsiteX29" fmla="*/ 142875 w 4876800"/>
              <a:gd name="connsiteY29" fmla="*/ 2867025 h 4876800"/>
              <a:gd name="connsiteX30" fmla="*/ 0 w 4876800"/>
              <a:gd name="connsiteY30" fmla="*/ 3009900 h 4876800"/>
              <a:gd name="connsiteX31" fmla="*/ 0 w 4876800"/>
              <a:gd name="connsiteY31" fmla="*/ 4152900 h 4876800"/>
              <a:gd name="connsiteX32" fmla="*/ 142875 w 4876800"/>
              <a:gd name="connsiteY32" fmla="*/ 4295775 h 4876800"/>
              <a:gd name="connsiteX33" fmla="*/ 857250 w 4876800"/>
              <a:gd name="connsiteY33" fmla="*/ 4295775 h 4876800"/>
              <a:gd name="connsiteX34" fmla="*/ 857250 w 4876800"/>
              <a:gd name="connsiteY34" fmla="*/ 4591050 h 4876800"/>
              <a:gd name="connsiteX35" fmla="*/ 428625 w 4876800"/>
              <a:gd name="connsiteY35" fmla="*/ 4591050 h 4876800"/>
              <a:gd name="connsiteX36" fmla="*/ 285750 w 4876800"/>
              <a:gd name="connsiteY36" fmla="*/ 4733925 h 4876800"/>
              <a:gd name="connsiteX37" fmla="*/ 428625 w 4876800"/>
              <a:gd name="connsiteY37" fmla="*/ 4876800 h 4876800"/>
              <a:gd name="connsiteX38" fmla="*/ 1571625 w 4876800"/>
              <a:gd name="connsiteY38" fmla="*/ 4876800 h 4876800"/>
              <a:gd name="connsiteX39" fmla="*/ 1714500 w 4876800"/>
              <a:gd name="connsiteY39" fmla="*/ 4733925 h 4876800"/>
              <a:gd name="connsiteX40" fmla="*/ 1571625 w 4876800"/>
              <a:gd name="connsiteY40" fmla="*/ 4591050 h 4876800"/>
              <a:gd name="connsiteX41" fmla="*/ 1143000 w 4876800"/>
              <a:gd name="connsiteY41" fmla="*/ 4591050 h 4876800"/>
              <a:gd name="connsiteX42" fmla="*/ 1143000 w 4876800"/>
              <a:gd name="connsiteY42" fmla="*/ 4295775 h 4876800"/>
              <a:gd name="connsiteX43" fmla="*/ 1857375 w 4876800"/>
              <a:gd name="connsiteY43" fmla="*/ 4295775 h 4876800"/>
              <a:gd name="connsiteX44" fmla="*/ 2000250 w 4876800"/>
              <a:gd name="connsiteY44" fmla="*/ 4152900 h 4876800"/>
              <a:gd name="connsiteX45" fmla="*/ 2000250 w 4876800"/>
              <a:gd name="connsiteY45" fmla="*/ 3009900 h 4876800"/>
              <a:gd name="connsiteX46" fmla="*/ 1857375 w 4876800"/>
              <a:gd name="connsiteY46" fmla="*/ 2867025 h 4876800"/>
              <a:gd name="connsiteX47" fmla="*/ 1143000 w 4876800"/>
              <a:gd name="connsiteY47" fmla="*/ 2867025 h 4876800"/>
              <a:gd name="connsiteX48" fmla="*/ 1143000 w 4876800"/>
              <a:gd name="connsiteY48" fmla="*/ 2581275 h 4876800"/>
              <a:gd name="connsiteX49" fmla="*/ 3733800 w 4876800"/>
              <a:gd name="connsiteY49" fmla="*/ 2581275 h 4876800"/>
              <a:gd name="connsiteX50" fmla="*/ 3733800 w 4876800"/>
              <a:gd name="connsiteY50" fmla="*/ 2867025 h 4876800"/>
              <a:gd name="connsiteX51" fmla="*/ 3019425 w 4876800"/>
              <a:gd name="connsiteY51" fmla="*/ 2867025 h 4876800"/>
              <a:gd name="connsiteX52" fmla="*/ 2876550 w 4876800"/>
              <a:gd name="connsiteY52" fmla="*/ 3009900 h 4876800"/>
              <a:gd name="connsiteX53" fmla="*/ 2876550 w 4876800"/>
              <a:gd name="connsiteY53" fmla="*/ 4152900 h 4876800"/>
              <a:gd name="connsiteX54" fmla="*/ 3019425 w 4876800"/>
              <a:gd name="connsiteY54" fmla="*/ 4295775 h 4876800"/>
              <a:gd name="connsiteX55" fmla="*/ 3733800 w 4876800"/>
              <a:gd name="connsiteY55" fmla="*/ 4295775 h 4876800"/>
              <a:gd name="connsiteX56" fmla="*/ 3733800 w 4876800"/>
              <a:gd name="connsiteY56" fmla="*/ 4591050 h 4876800"/>
              <a:gd name="connsiteX57" fmla="*/ 3305175 w 4876800"/>
              <a:gd name="connsiteY57" fmla="*/ 4591050 h 4876800"/>
              <a:gd name="connsiteX58" fmla="*/ 3162300 w 4876800"/>
              <a:gd name="connsiteY58" fmla="*/ 4733925 h 4876800"/>
              <a:gd name="connsiteX59" fmla="*/ 3305175 w 4876800"/>
              <a:gd name="connsiteY59" fmla="*/ 4876800 h 4876800"/>
              <a:gd name="connsiteX60" fmla="*/ 4448175 w 4876800"/>
              <a:gd name="connsiteY60" fmla="*/ 4876800 h 4876800"/>
              <a:gd name="connsiteX61" fmla="*/ 4591050 w 4876800"/>
              <a:gd name="connsiteY61" fmla="*/ 4733925 h 4876800"/>
              <a:gd name="connsiteX62" fmla="*/ 4448175 w 4876800"/>
              <a:gd name="connsiteY62" fmla="*/ 4591050 h 4876800"/>
              <a:gd name="connsiteX63" fmla="*/ 4019550 w 4876800"/>
              <a:gd name="connsiteY63" fmla="*/ 4591050 h 4876800"/>
              <a:gd name="connsiteX64" fmla="*/ 4019550 w 4876800"/>
              <a:gd name="connsiteY64" fmla="*/ 4295775 h 4876800"/>
              <a:gd name="connsiteX65" fmla="*/ 4733925 w 4876800"/>
              <a:gd name="connsiteY65" fmla="*/ 4295775 h 4876800"/>
              <a:gd name="connsiteX66" fmla="*/ 4876800 w 4876800"/>
              <a:gd name="connsiteY66" fmla="*/ 4152900 h 4876800"/>
              <a:gd name="connsiteX67" fmla="*/ 4876800 w 4876800"/>
              <a:gd name="connsiteY67" fmla="*/ 3009900 h 4876800"/>
              <a:gd name="connsiteX68" fmla="*/ 4733925 w 4876800"/>
              <a:gd name="connsiteY68" fmla="*/ 2867025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4876800" h="4876800">
                <a:moveTo>
                  <a:pt x="4733925" y="2867025"/>
                </a:moveTo>
                <a:lnTo>
                  <a:pt x="4019550" y="2867025"/>
                </a:lnTo>
                <a:lnTo>
                  <a:pt x="4019550" y="2438400"/>
                </a:lnTo>
                <a:cubicBezTo>
                  <a:pt x="4019550" y="2359428"/>
                  <a:pt x="3955647" y="2295525"/>
                  <a:pt x="3876675" y="2295525"/>
                </a:cubicBezTo>
                <a:lnTo>
                  <a:pt x="2581275" y="2295525"/>
                </a:lnTo>
                <a:lnTo>
                  <a:pt x="2581275" y="2009775"/>
                </a:lnTo>
                <a:lnTo>
                  <a:pt x="3009900" y="2009775"/>
                </a:lnTo>
                <a:cubicBezTo>
                  <a:pt x="3088872" y="2009775"/>
                  <a:pt x="3152775" y="1945872"/>
                  <a:pt x="3152775" y="1866900"/>
                </a:cubicBezTo>
                <a:cubicBezTo>
                  <a:pt x="3152775" y="1787928"/>
                  <a:pt x="3088872" y="1724025"/>
                  <a:pt x="3009900" y="1724025"/>
                </a:cubicBezTo>
                <a:lnTo>
                  <a:pt x="2581275" y="1724025"/>
                </a:lnTo>
                <a:lnTo>
                  <a:pt x="2581275" y="1428750"/>
                </a:lnTo>
                <a:lnTo>
                  <a:pt x="3295650" y="1428750"/>
                </a:lnTo>
                <a:cubicBezTo>
                  <a:pt x="3374622" y="1428750"/>
                  <a:pt x="3438525" y="1364847"/>
                  <a:pt x="3438525" y="1285875"/>
                </a:cubicBezTo>
                <a:lnTo>
                  <a:pt x="3438525" y="142875"/>
                </a:lnTo>
                <a:cubicBezTo>
                  <a:pt x="3438525" y="63903"/>
                  <a:pt x="3374622" y="0"/>
                  <a:pt x="3295650" y="0"/>
                </a:cubicBezTo>
                <a:lnTo>
                  <a:pt x="1581150" y="0"/>
                </a:lnTo>
                <a:cubicBezTo>
                  <a:pt x="1502178" y="0"/>
                  <a:pt x="1438275" y="63903"/>
                  <a:pt x="1438275" y="142875"/>
                </a:cubicBezTo>
                <a:lnTo>
                  <a:pt x="1438275" y="1285875"/>
                </a:lnTo>
                <a:cubicBezTo>
                  <a:pt x="1438275" y="1364847"/>
                  <a:pt x="1502178" y="1428750"/>
                  <a:pt x="1581150" y="1428750"/>
                </a:cubicBezTo>
                <a:lnTo>
                  <a:pt x="2295525" y="1428750"/>
                </a:lnTo>
                <a:lnTo>
                  <a:pt x="2295525" y="1724025"/>
                </a:lnTo>
                <a:lnTo>
                  <a:pt x="1866900" y="1724025"/>
                </a:lnTo>
                <a:cubicBezTo>
                  <a:pt x="1787928" y="1724025"/>
                  <a:pt x="1724025" y="1787928"/>
                  <a:pt x="1724025" y="1866900"/>
                </a:cubicBezTo>
                <a:cubicBezTo>
                  <a:pt x="1724025" y="1945872"/>
                  <a:pt x="1787928" y="2009775"/>
                  <a:pt x="1866900" y="2009775"/>
                </a:cubicBezTo>
                <a:lnTo>
                  <a:pt x="2295525" y="2009775"/>
                </a:lnTo>
                <a:lnTo>
                  <a:pt x="2295525" y="2295525"/>
                </a:lnTo>
                <a:lnTo>
                  <a:pt x="1000125" y="2295525"/>
                </a:lnTo>
                <a:cubicBezTo>
                  <a:pt x="921153" y="2295525"/>
                  <a:pt x="857250" y="2359428"/>
                  <a:pt x="857250" y="2438400"/>
                </a:cubicBezTo>
                <a:lnTo>
                  <a:pt x="857250" y="2867025"/>
                </a:lnTo>
                <a:lnTo>
                  <a:pt x="142875" y="2867025"/>
                </a:lnTo>
                <a:cubicBezTo>
                  <a:pt x="63903" y="2867025"/>
                  <a:pt x="0" y="2930928"/>
                  <a:pt x="0" y="3009900"/>
                </a:cubicBezTo>
                <a:lnTo>
                  <a:pt x="0" y="4152900"/>
                </a:lnTo>
                <a:cubicBezTo>
                  <a:pt x="0" y="4231872"/>
                  <a:pt x="63903" y="4295775"/>
                  <a:pt x="142875" y="4295775"/>
                </a:cubicBezTo>
                <a:lnTo>
                  <a:pt x="857250" y="4295775"/>
                </a:lnTo>
                <a:lnTo>
                  <a:pt x="857250" y="4591050"/>
                </a:lnTo>
                <a:lnTo>
                  <a:pt x="428625" y="4591050"/>
                </a:lnTo>
                <a:cubicBezTo>
                  <a:pt x="349653" y="4591050"/>
                  <a:pt x="285750" y="4654954"/>
                  <a:pt x="285750" y="4733925"/>
                </a:cubicBezTo>
                <a:cubicBezTo>
                  <a:pt x="285750" y="4812897"/>
                  <a:pt x="349653" y="4876800"/>
                  <a:pt x="428625" y="4876800"/>
                </a:cubicBezTo>
                <a:lnTo>
                  <a:pt x="1571625" y="4876800"/>
                </a:lnTo>
                <a:cubicBezTo>
                  <a:pt x="1650597" y="4876800"/>
                  <a:pt x="1714500" y="4812897"/>
                  <a:pt x="1714500" y="4733925"/>
                </a:cubicBezTo>
                <a:cubicBezTo>
                  <a:pt x="1714500" y="4654954"/>
                  <a:pt x="1650597" y="4591050"/>
                  <a:pt x="1571625" y="4591050"/>
                </a:cubicBezTo>
                <a:lnTo>
                  <a:pt x="1143000" y="4591050"/>
                </a:lnTo>
                <a:lnTo>
                  <a:pt x="1143000" y="4295775"/>
                </a:lnTo>
                <a:lnTo>
                  <a:pt x="1857375" y="4295775"/>
                </a:lnTo>
                <a:cubicBezTo>
                  <a:pt x="1936347" y="4295775"/>
                  <a:pt x="2000250" y="4231872"/>
                  <a:pt x="2000250" y="4152900"/>
                </a:cubicBezTo>
                <a:lnTo>
                  <a:pt x="2000250" y="3009900"/>
                </a:lnTo>
                <a:cubicBezTo>
                  <a:pt x="2000250" y="2930928"/>
                  <a:pt x="1936347" y="2867025"/>
                  <a:pt x="1857375" y="2867025"/>
                </a:cubicBezTo>
                <a:lnTo>
                  <a:pt x="1143000" y="2867025"/>
                </a:lnTo>
                <a:lnTo>
                  <a:pt x="1143000" y="2581275"/>
                </a:lnTo>
                <a:lnTo>
                  <a:pt x="3733800" y="2581275"/>
                </a:lnTo>
                <a:lnTo>
                  <a:pt x="3733800" y="2867025"/>
                </a:lnTo>
                <a:lnTo>
                  <a:pt x="3019425" y="2867025"/>
                </a:lnTo>
                <a:cubicBezTo>
                  <a:pt x="2940453" y="2867025"/>
                  <a:pt x="2876550" y="2930928"/>
                  <a:pt x="2876550" y="3009900"/>
                </a:cubicBezTo>
                <a:lnTo>
                  <a:pt x="2876550" y="4152900"/>
                </a:lnTo>
                <a:cubicBezTo>
                  <a:pt x="2876550" y="4231872"/>
                  <a:pt x="2940453" y="4295775"/>
                  <a:pt x="3019425" y="4295775"/>
                </a:cubicBezTo>
                <a:lnTo>
                  <a:pt x="3733800" y="4295775"/>
                </a:lnTo>
                <a:lnTo>
                  <a:pt x="3733800" y="4591050"/>
                </a:lnTo>
                <a:lnTo>
                  <a:pt x="3305175" y="4591050"/>
                </a:lnTo>
                <a:cubicBezTo>
                  <a:pt x="3226203" y="4591050"/>
                  <a:pt x="3162300" y="4654954"/>
                  <a:pt x="3162300" y="4733925"/>
                </a:cubicBezTo>
                <a:cubicBezTo>
                  <a:pt x="3162300" y="4812897"/>
                  <a:pt x="3226203" y="4876800"/>
                  <a:pt x="3305175" y="4876800"/>
                </a:cubicBezTo>
                <a:lnTo>
                  <a:pt x="4448175" y="4876800"/>
                </a:lnTo>
                <a:cubicBezTo>
                  <a:pt x="4527147" y="4876800"/>
                  <a:pt x="4591050" y="4812897"/>
                  <a:pt x="4591050" y="4733925"/>
                </a:cubicBezTo>
                <a:cubicBezTo>
                  <a:pt x="4591050" y="4654954"/>
                  <a:pt x="4527147" y="4591050"/>
                  <a:pt x="4448175" y="4591050"/>
                </a:cubicBezTo>
                <a:lnTo>
                  <a:pt x="4019550" y="4591050"/>
                </a:lnTo>
                <a:lnTo>
                  <a:pt x="4019550" y="4295775"/>
                </a:lnTo>
                <a:lnTo>
                  <a:pt x="4733925" y="4295775"/>
                </a:lnTo>
                <a:cubicBezTo>
                  <a:pt x="4812897" y="4295775"/>
                  <a:pt x="4876800" y="4231872"/>
                  <a:pt x="4876800" y="4152900"/>
                </a:cubicBezTo>
                <a:lnTo>
                  <a:pt x="4876800" y="3009900"/>
                </a:lnTo>
                <a:cubicBezTo>
                  <a:pt x="4876800" y="2930928"/>
                  <a:pt x="4812897" y="2867025"/>
                  <a:pt x="4733925" y="286702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FD1C2F0-E9CF-5A6A-BECE-AF31EBA31882}"/>
              </a:ext>
            </a:extLst>
          </p:cNvPr>
          <p:cNvGrpSpPr/>
          <p:nvPr/>
        </p:nvGrpSpPr>
        <p:grpSpPr>
          <a:xfrm>
            <a:off x="1725253" y="4680232"/>
            <a:ext cx="562333" cy="187530"/>
            <a:chOff x="1158353" y="3937509"/>
            <a:chExt cx="562333" cy="187530"/>
          </a:xfrm>
          <a:solidFill>
            <a:schemeClr val="tx1"/>
          </a:solidFill>
        </p:grpSpPr>
        <p:sp>
          <p:nvSpPr>
            <p:cNvPr id="47" name="Forma Livre: Forma 46">
              <a:extLst>
                <a:ext uri="{FF2B5EF4-FFF2-40B4-BE49-F238E27FC236}">
                  <a16:creationId xmlns:a16="http://schemas.microsoft.com/office/drawing/2014/main" id="{D2240D5C-CE9E-C68C-D3D0-BE563BF52070}"/>
                </a:ext>
              </a:extLst>
            </p:cNvPr>
            <p:cNvSpPr/>
            <p:nvPr/>
          </p:nvSpPr>
          <p:spPr>
            <a:xfrm>
              <a:off x="1158353" y="3938268"/>
              <a:ext cx="194857" cy="182283"/>
            </a:xfrm>
            <a:custGeom>
              <a:avLst/>
              <a:gdLst>
                <a:gd name="connsiteX0" fmla="*/ 109622 w 221352"/>
                <a:gd name="connsiteY0" fmla="*/ 158321 h 207068"/>
                <a:gd name="connsiteX1" fmla="*/ 108759 w 221352"/>
                <a:gd name="connsiteY1" fmla="*/ 158321 h 207068"/>
                <a:gd name="connsiteX2" fmla="*/ 59916 w 221352"/>
                <a:gd name="connsiteY2" fmla="*/ 0 h 207068"/>
                <a:gd name="connsiteX3" fmla="*/ 0 w 221352"/>
                <a:gd name="connsiteY3" fmla="*/ 0 h 207068"/>
                <a:gd name="connsiteX4" fmla="*/ 0 w 221352"/>
                <a:gd name="connsiteY4" fmla="*/ 207069 h 207068"/>
                <a:gd name="connsiteX5" fmla="*/ 39209 w 221352"/>
                <a:gd name="connsiteY5" fmla="*/ 207069 h 207068"/>
                <a:gd name="connsiteX6" fmla="*/ 39209 w 221352"/>
                <a:gd name="connsiteY6" fmla="*/ 110772 h 207068"/>
                <a:gd name="connsiteX7" fmla="*/ 38682 w 221352"/>
                <a:gd name="connsiteY7" fmla="*/ 86806 h 207068"/>
                <a:gd name="connsiteX8" fmla="*/ 37435 w 221352"/>
                <a:gd name="connsiteY8" fmla="*/ 61977 h 207068"/>
                <a:gd name="connsiteX9" fmla="*/ 36525 w 221352"/>
                <a:gd name="connsiteY9" fmla="*/ 44481 h 207068"/>
                <a:gd name="connsiteX10" fmla="*/ 37819 w 221352"/>
                <a:gd name="connsiteY10" fmla="*/ 44481 h 207068"/>
                <a:gd name="connsiteX11" fmla="*/ 87669 w 221352"/>
                <a:gd name="connsiteY11" fmla="*/ 206925 h 207068"/>
                <a:gd name="connsiteX12" fmla="*/ 127884 w 221352"/>
                <a:gd name="connsiteY12" fmla="*/ 206925 h 207068"/>
                <a:gd name="connsiteX13" fmla="*/ 181281 w 221352"/>
                <a:gd name="connsiteY13" fmla="*/ 44913 h 207068"/>
                <a:gd name="connsiteX14" fmla="*/ 182575 w 221352"/>
                <a:gd name="connsiteY14" fmla="*/ 44913 h 207068"/>
                <a:gd name="connsiteX15" fmla="*/ 181712 w 221352"/>
                <a:gd name="connsiteY15" fmla="*/ 62264 h 207068"/>
                <a:gd name="connsiteX16" fmla="*/ 180802 w 221352"/>
                <a:gd name="connsiteY16" fmla="*/ 86518 h 207068"/>
                <a:gd name="connsiteX17" fmla="*/ 180418 w 221352"/>
                <a:gd name="connsiteY17" fmla="*/ 109047 h 207068"/>
                <a:gd name="connsiteX18" fmla="*/ 180418 w 221352"/>
                <a:gd name="connsiteY18" fmla="*/ 207069 h 207068"/>
                <a:gd name="connsiteX19" fmla="*/ 221353 w 221352"/>
                <a:gd name="connsiteY19" fmla="*/ 207069 h 207068"/>
                <a:gd name="connsiteX20" fmla="*/ 221353 w 221352"/>
                <a:gd name="connsiteY20" fmla="*/ 0 h 207068"/>
                <a:gd name="connsiteX21" fmla="*/ 161581 w 221352"/>
                <a:gd name="connsiteY21" fmla="*/ 0 h 207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21352" h="207068">
                  <a:moveTo>
                    <a:pt x="109622" y="158321"/>
                  </a:moveTo>
                  <a:lnTo>
                    <a:pt x="108759" y="158321"/>
                  </a:lnTo>
                  <a:lnTo>
                    <a:pt x="59916" y="0"/>
                  </a:lnTo>
                  <a:lnTo>
                    <a:pt x="0" y="0"/>
                  </a:lnTo>
                  <a:lnTo>
                    <a:pt x="0" y="207069"/>
                  </a:lnTo>
                  <a:lnTo>
                    <a:pt x="39209" y="207069"/>
                  </a:lnTo>
                  <a:lnTo>
                    <a:pt x="39209" y="110772"/>
                  </a:lnTo>
                  <a:cubicBezTo>
                    <a:pt x="39209" y="103678"/>
                    <a:pt x="39209" y="95721"/>
                    <a:pt x="38682" y="86806"/>
                  </a:cubicBezTo>
                  <a:cubicBezTo>
                    <a:pt x="38154" y="77890"/>
                    <a:pt x="37867" y="69742"/>
                    <a:pt x="37435" y="61977"/>
                  </a:cubicBezTo>
                  <a:cubicBezTo>
                    <a:pt x="37004" y="54212"/>
                    <a:pt x="36716" y="48364"/>
                    <a:pt x="36525" y="44481"/>
                  </a:cubicBezTo>
                  <a:lnTo>
                    <a:pt x="37819" y="44481"/>
                  </a:lnTo>
                  <a:lnTo>
                    <a:pt x="87669" y="206925"/>
                  </a:lnTo>
                  <a:lnTo>
                    <a:pt x="127884" y="206925"/>
                  </a:lnTo>
                  <a:lnTo>
                    <a:pt x="181281" y="44913"/>
                  </a:lnTo>
                  <a:lnTo>
                    <a:pt x="182575" y="44913"/>
                  </a:lnTo>
                  <a:lnTo>
                    <a:pt x="181712" y="62264"/>
                  </a:lnTo>
                  <a:cubicBezTo>
                    <a:pt x="181329" y="69934"/>
                    <a:pt x="181041" y="78034"/>
                    <a:pt x="180802" y="86518"/>
                  </a:cubicBezTo>
                  <a:cubicBezTo>
                    <a:pt x="180562" y="95002"/>
                    <a:pt x="180418" y="102528"/>
                    <a:pt x="180418" y="109047"/>
                  </a:cubicBezTo>
                  <a:lnTo>
                    <a:pt x="180418" y="207069"/>
                  </a:lnTo>
                  <a:lnTo>
                    <a:pt x="221353" y="207069"/>
                  </a:lnTo>
                  <a:lnTo>
                    <a:pt x="221353" y="0"/>
                  </a:lnTo>
                  <a:lnTo>
                    <a:pt x="161581" y="0"/>
                  </a:lnTo>
                  <a:close/>
                </a:path>
              </a:pathLst>
            </a:custGeom>
            <a:grpFill/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8" name="Forma Livre: Forma 47">
              <a:extLst>
                <a:ext uri="{FF2B5EF4-FFF2-40B4-BE49-F238E27FC236}">
                  <a16:creationId xmlns:a16="http://schemas.microsoft.com/office/drawing/2014/main" id="{611BF691-F339-807F-5918-99C17E6DC5AA}"/>
                </a:ext>
              </a:extLst>
            </p:cNvPr>
            <p:cNvSpPr/>
            <p:nvPr/>
          </p:nvSpPr>
          <p:spPr>
            <a:xfrm>
              <a:off x="1379850" y="3937509"/>
              <a:ext cx="176164" cy="183042"/>
            </a:xfrm>
            <a:custGeom>
              <a:avLst/>
              <a:gdLst>
                <a:gd name="connsiteX0" fmla="*/ 73049 w 200118"/>
                <a:gd name="connsiteY0" fmla="*/ 0 h 207931"/>
                <a:gd name="connsiteX1" fmla="*/ 0 w 200118"/>
                <a:gd name="connsiteY1" fmla="*/ 207931 h 207931"/>
                <a:gd name="connsiteX2" fmla="*/ 47357 w 200118"/>
                <a:gd name="connsiteY2" fmla="*/ 207931 h 207931"/>
                <a:gd name="connsiteX3" fmla="*/ 62312 w 200118"/>
                <a:gd name="connsiteY3" fmla="*/ 158465 h 207931"/>
                <a:gd name="connsiteX4" fmla="*/ 137806 w 200118"/>
                <a:gd name="connsiteY4" fmla="*/ 158465 h 207931"/>
                <a:gd name="connsiteX5" fmla="*/ 152809 w 200118"/>
                <a:gd name="connsiteY5" fmla="*/ 207931 h 207931"/>
                <a:gd name="connsiteX6" fmla="*/ 200118 w 200118"/>
                <a:gd name="connsiteY6" fmla="*/ 207931 h 207931"/>
                <a:gd name="connsiteX7" fmla="*/ 126734 w 200118"/>
                <a:gd name="connsiteY7" fmla="*/ 0 h 207931"/>
                <a:gd name="connsiteX8" fmla="*/ 73337 w 200118"/>
                <a:gd name="connsiteY8" fmla="*/ 121797 h 207931"/>
                <a:gd name="connsiteX9" fmla="*/ 88196 w 200118"/>
                <a:gd name="connsiteY9" fmla="*/ 73864 h 207931"/>
                <a:gd name="connsiteX10" fmla="*/ 91455 w 200118"/>
                <a:gd name="connsiteY10" fmla="*/ 62935 h 207931"/>
                <a:gd name="connsiteX11" fmla="*/ 91935 w 200118"/>
                <a:gd name="connsiteY11" fmla="*/ 61450 h 207931"/>
                <a:gd name="connsiteX12" fmla="*/ 108567 w 200118"/>
                <a:gd name="connsiteY12" fmla="*/ 61450 h 207931"/>
                <a:gd name="connsiteX13" fmla="*/ 112306 w 200118"/>
                <a:gd name="connsiteY13" fmla="*/ 73864 h 207931"/>
                <a:gd name="connsiteX14" fmla="*/ 127309 w 200118"/>
                <a:gd name="connsiteY14" fmla="*/ 121797 h 207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0118" h="207931">
                  <a:moveTo>
                    <a:pt x="73049" y="0"/>
                  </a:moveTo>
                  <a:lnTo>
                    <a:pt x="0" y="207931"/>
                  </a:lnTo>
                  <a:lnTo>
                    <a:pt x="47357" y="207931"/>
                  </a:lnTo>
                  <a:lnTo>
                    <a:pt x="62312" y="158465"/>
                  </a:lnTo>
                  <a:lnTo>
                    <a:pt x="137806" y="158465"/>
                  </a:lnTo>
                  <a:lnTo>
                    <a:pt x="152809" y="207931"/>
                  </a:lnTo>
                  <a:lnTo>
                    <a:pt x="200118" y="207931"/>
                  </a:lnTo>
                  <a:lnTo>
                    <a:pt x="126734" y="0"/>
                  </a:lnTo>
                  <a:close/>
                  <a:moveTo>
                    <a:pt x="73337" y="121797"/>
                  </a:moveTo>
                  <a:lnTo>
                    <a:pt x="88196" y="73864"/>
                  </a:lnTo>
                  <a:cubicBezTo>
                    <a:pt x="88867" y="71659"/>
                    <a:pt x="89969" y="68064"/>
                    <a:pt x="91455" y="62935"/>
                  </a:cubicBezTo>
                  <a:lnTo>
                    <a:pt x="91935" y="61450"/>
                  </a:lnTo>
                  <a:lnTo>
                    <a:pt x="108567" y="61450"/>
                  </a:lnTo>
                  <a:lnTo>
                    <a:pt x="112306" y="73864"/>
                  </a:lnTo>
                  <a:lnTo>
                    <a:pt x="127309" y="121797"/>
                  </a:lnTo>
                  <a:close/>
                </a:path>
              </a:pathLst>
            </a:custGeom>
            <a:grpFill/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49" name="Forma Livre: Forma 48">
              <a:extLst>
                <a:ext uri="{FF2B5EF4-FFF2-40B4-BE49-F238E27FC236}">
                  <a16:creationId xmlns:a16="http://schemas.microsoft.com/office/drawing/2014/main" id="{5D0BD885-69D5-6F6B-A5C2-058F940393D4}"/>
                </a:ext>
              </a:extLst>
            </p:cNvPr>
            <p:cNvSpPr/>
            <p:nvPr/>
          </p:nvSpPr>
          <p:spPr>
            <a:xfrm>
              <a:off x="1581499" y="3937509"/>
              <a:ext cx="139187" cy="187530"/>
            </a:xfrm>
            <a:custGeom>
              <a:avLst/>
              <a:gdLst>
                <a:gd name="connsiteX0" fmla="*/ 97047 w 158113"/>
                <a:gd name="connsiteY0" fmla="*/ 176323 h 213029"/>
                <a:gd name="connsiteX1" fmla="*/ 67473 w 158113"/>
                <a:gd name="connsiteY1" fmla="*/ 168174 h 213029"/>
                <a:gd name="connsiteX2" fmla="*/ 50793 w 158113"/>
                <a:gd name="connsiteY2" fmla="*/ 144496 h 213029"/>
                <a:gd name="connsiteX3" fmla="*/ 45328 w 158113"/>
                <a:gd name="connsiteY3" fmla="*/ 107060 h 213029"/>
                <a:gd name="connsiteX4" fmla="*/ 48731 w 158113"/>
                <a:gd name="connsiteY4" fmla="*/ 77725 h 213029"/>
                <a:gd name="connsiteX5" fmla="*/ 58701 w 158113"/>
                <a:gd name="connsiteY5" fmla="*/ 55485 h 213029"/>
                <a:gd name="connsiteX6" fmla="*/ 74998 w 158113"/>
                <a:gd name="connsiteY6" fmla="*/ 41393 h 213029"/>
                <a:gd name="connsiteX7" fmla="*/ 97287 w 158113"/>
                <a:gd name="connsiteY7" fmla="*/ 36599 h 213029"/>
                <a:gd name="connsiteX8" fmla="*/ 120391 w 158113"/>
                <a:gd name="connsiteY8" fmla="*/ 40722 h 213029"/>
                <a:gd name="connsiteX9" fmla="*/ 143734 w 158113"/>
                <a:gd name="connsiteY9" fmla="*/ 50308 h 213029"/>
                <a:gd name="connsiteX10" fmla="*/ 158114 w 158113"/>
                <a:gd name="connsiteY10" fmla="*/ 14598 h 213029"/>
                <a:gd name="connsiteX11" fmla="*/ 128443 w 158113"/>
                <a:gd name="connsiteY11" fmla="*/ 3909 h 213029"/>
                <a:gd name="connsiteX12" fmla="*/ 97479 w 158113"/>
                <a:gd name="connsiteY12" fmla="*/ 27 h 213029"/>
                <a:gd name="connsiteX13" fmla="*/ 55586 w 158113"/>
                <a:gd name="connsiteY13" fmla="*/ 7744 h 213029"/>
                <a:gd name="connsiteX14" fmla="*/ 25101 w 158113"/>
                <a:gd name="connsiteY14" fmla="*/ 29841 h 213029"/>
                <a:gd name="connsiteX15" fmla="*/ 6407 w 158113"/>
                <a:gd name="connsiteY15" fmla="*/ 63729 h 213029"/>
                <a:gd name="connsiteX16" fmla="*/ 32 w 158113"/>
                <a:gd name="connsiteY16" fmla="*/ 106868 h 213029"/>
                <a:gd name="connsiteX17" fmla="*/ 9954 w 158113"/>
                <a:gd name="connsiteY17" fmla="*/ 162566 h 213029"/>
                <a:gd name="connsiteX18" fmla="*/ 40487 w 158113"/>
                <a:gd name="connsiteY18" fmla="*/ 199714 h 213029"/>
                <a:gd name="connsiteX19" fmla="*/ 93213 w 158113"/>
                <a:gd name="connsiteY19" fmla="*/ 212943 h 213029"/>
                <a:gd name="connsiteX20" fmla="*/ 123123 w 158113"/>
                <a:gd name="connsiteY20" fmla="*/ 210451 h 213029"/>
                <a:gd name="connsiteX21" fmla="*/ 150157 w 158113"/>
                <a:gd name="connsiteY21" fmla="*/ 202302 h 213029"/>
                <a:gd name="connsiteX22" fmla="*/ 150157 w 158113"/>
                <a:gd name="connsiteY22" fmla="*/ 165346 h 213029"/>
                <a:gd name="connsiteX23" fmla="*/ 122643 w 158113"/>
                <a:gd name="connsiteY23" fmla="*/ 173399 h 213029"/>
                <a:gd name="connsiteX24" fmla="*/ 97047 w 158113"/>
                <a:gd name="connsiteY24" fmla="*/ 176323 h 213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58113" h="213029">
                  <a:moveTo>
                    <a:pt x="97047" y="176323"/>
                  </a:moveTo>
                  <a:cubicBezTo>
                    <a:pt x="86579" y="176776"/>
                    <a:pt x="76230" y="173926"/>
                    <a:pt x="67473" y="168174"/>
                  </a:cubicBezTo>
                  <a:cubicBezTo>
                    <a:pt x="59555" y="162238"/>
                    <a:pt x="53716" y="153950"/>
                    <a:pt x="50793" y="144496"/>
                  </a:cubicBezTo>
                  <a:cubicBezTo>
                    <a:pt x="46881" y="132413"/>
                    <a:pt x="45036" y="119757"/>
                    <a:pt x="45328" y="107060"/>
                  </a:cubicBezTo>
                  <a:cubicBezTo>
                    <a:pt x="45194" y="97176"/>
                    <a:pt x="46340" y="87316"/>
                    <a:pt x="48731" y="77725"/>
                  </a:cubicBezTo>
                  <a:cubicBezTo>
                    <a:pt x="50654" y="69760"/>
                    <a:pt x="54033" y="62218"/>
                    <a:pt x="58701" y="55485"/>
                  </a:cubicBezTo>
                  <a:cubicBezTo>
                    <a:pt x="62900" y="49525"/>
                    <a:pt x="68494" y="44687"/>
                    <a:pt x="74998" y="41393"/>
                  </a:cubicBezTo>
                  <a:cubicBezTo>
                    <a:pt x="81949" y="38061"/>
                    <a:pt x="89584" y="36418"/>
                    <a:pt x="97287" y="36599"/>
                  </a:cubicBezTo>
                  <a:cubicBezTo>
                    <a:pt x="105167" y="36664"/>
                    <a:pt x="112975" y="38058"/>
                    <a:pt x="120391" y="40722"/>
                  </a:cubicBezTo>
                  <a:cubicBezTo>
                    <a:pt x="128343" y="43489"/>
                    <a:pt x="136132" y="46689"/>
                    <a:pt x="143734" y="50308"/>
                  </a:cubicBezTo>
                  <a:lnTo>
                    <a:pt x="158114" y="14598"/>
                  </a:lnTo>
                  <a:cubicBezTo>
                    <a:pt x="148604" y="10058"/>
                    <a:pt x="138662" y="6477"/>
                    <a:pt x="128443" y="3909"/>
                  </a:cubicBezTo>
                  <a:cubicBezTo>
                    <a:pt x="118320" y="1349"/>
                    <a:pt x="107919" y="45"/>
                    <a:pt x="97479" y="27"/>
                  </a:cubicBezTo>
                  <a:cubicBezTo>
                    <a:pt x="83133" y="-298"/>
                    <a:pt x="68873" y="2329"/>
                    <a:pt x="55586" y="7744"/>
                  </a:cubicBezTo>
                  <a:cubicBezTo>
                    <a:pt x="43876" y="12693"/>
                    <a:pt x="33446" y="20250"/>
                    <a:pt x="25101" y="29841"/>
                  </a:cubicBezTo>
                  <a:cubicBezTo>
                    <a:pt x="16684" y="39785"/>
                    <a:pt x="10328" y="51305"/>
                    <a:pt x="6407" y="63729"/>
                  </a:cubicBezTo>
                  <a:cubicBezTo>
                    <a:pt x="2025" y="77684"/>
                    <a:pt x="-126" y="92243"/>
                    <a:pt x="32" y="106868"/>
                  </a:cubicBezTo>
                  <a:cubicBezTo>
                    <a:pt x="-369" y="125907"/>
                    <a:pt x="3003" y="144837"/>
                    <a:pt x="9954" y="162566"/>
                  </a:cubicBezTo>
                  <a:cubicBezTo>
                    <a:pt x="16022" y="177821"/>
                    <a:pt x="26697" y="190805"/>
                    <a:pt x="40487" y="199714"/>
                  </a:cubicBezTo>
                  <a:cubicBezTo>
                    <a:pt x="56410" y="209134"/>
                    <a:pt x="74725" y="213730"/>
                    <a:pt x="93213" y="212943"/>
                  </a:cubicBezTo>
                  <a:cubicBezTo>
                    <a:pt x="103240" y="213041"/>
                    <a:pt x="113253" y="212206"/>
                    <a:pt x="123123" y="210451"/>
                  </a:cubicBezTo>
                  <a:cubicBezTo>
                    <a:pt x="132398" y="208693"/>
                    <a:pt x="141457" y="205961"/>
                    <a:pt x="150157" y="202302"/>
                  </a:cubicBezTo>
                  <a:lnTo>
                    <a:pt x="150157" y="165346"/>
                  </a:lnTo>
                  <a:cubicBezTo>
                    <a:pt x="141155" y="168580"/>
                    <a:pt x="131966" y="171269"/>
                    <a:pt x="122643" y="173399"/>
                  </a:cubicBezTo>
                  <a:cubicBezTo>
                    <a:pt x="114250" y="175333"/>
                    <a:pt x="105661" y="176314"/>
                    <a:pt x="97047" y="176323"/>
                  </a:cubicBezTo>
                  <a:close/>
                </a:path>
              </a:pathLst>
            </a:custGeom>
            <a:grpFill/>
            <a:ln w="19050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0" name="Gráfico 7">
            <a:extLst>
              <a:ext uri="{FF2B5EF4-FFF2-40B4-BE49-F238E27FC236}">
                <a16:creationId xmlns:a16="http://schemas.microsoft.com/office/drawing/2014/main" id="{D1DE0215-273F-7B79-2ACC-3A31FF4C8957}"/>
              </a:ext>
            </a:extLst>
          </p:cNvPr>
          <p:cNvGrpSpPr/>
          <p:nvPr/>
        </p:nvGrpSpPr>
        <p:grpSpPr>
          <a:xfrm>
            <a:off x="1833169" y="5299389"/>
            <a:ext cx="346500" cy="346500"/>
            <a:chOff x="3714750" y="1047750"/>
            <a:chExt cx="4762500" cy="47625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C9B3EB6D-AAD6-0977-76A3-7320D8767D53}"/>
                </a:ext>
              </a:extLst>
            </p:cNvPr>
            <p:cNvSpPr/>
            <p:nvPr/>
          </p:nvSpPr>
          <p:spPr>
            <a:xfrm>
              <a:off x="3714750" y="2238375"/>
              <a:ext cx="3571875" cy="3571875"/>
            </a:xfrm>
            <a:custGeom>
              <a:avLst/>
              <a:gdLst>
                <a:gd name="connsiteX0" fmla="*/ 1637109 w 3571875"/>
                <a:gd name="connsiteY0" fmla="*/ 2678906 h 3571875"/>
                <a:gd name="connsiteX1" fmla="*/ 892969 w 3571875"/>
                <a:gd name="connsiteY1" fmla="*/ 1934766 h 3571875"/>
                <a:gd name="connsiteX2" fmla="*/ 892969 w 3571875"/>
                <a:gd name="connsiteY2" fmla="*/ 0 h 3571875"/>
                <a:gd name="connsiteX3" fmla="*/ 446484 w 3571875"/>
                <a:gd name="connsiteY3" fmla="*/ 0 h 3571875"/>
                <a:gd name="connsiteX4" fmla="*/ 0 w 3571875"/>
                <a:gd name="connsiteY4" fmla="*/ 446484 h 3571875"/>
                <a:gd name="connsiteX5" fmla="*/ 0 w 3571875"/>
                <a:gd name="connsiteY5" fmla="*/ 3125391 h 3571875"/>
                <a:gd name="connsiteX6" fmla="*/ 446484 w 3571875"/>
                <a:gd name="connsiteY6" fmla="*/ 3571875 h 3571875"/>
                <a:gd name="connsiteX7" fmla="*/ 3125391 w 3571875"/>
                <a:gd name="connsiteY7" fmla="*/ 3571875 h 3571875"/>
                <a:gd name="connsiteX8" fmla="*/ 3571875 w 3571875"/>
                <a:gd name="connsiteY8" fmla="*/ 3125391 h 3571875"/>
                <a:gd name="connsiteX9" fmla="*/ 3571875 w 3571875"/>
                <a:gd name="connsiteY9" fmla="*/ 2678906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71875" h="3571875">
                  <a:moveTo>
                    <a:pt x="1637109" y="2678906"/>
                  </a:moveTo>
                  <a:cubicBezTo>
                    <a:pt x="1226791" y="2678906"/>
                    <a:pt x="892969" y="2345084"/>
                    <a:pt x="892969" y="1934766"/>
                  </a:cubicBezTo>
                  <a:lnTo>
                    <a:pt x="892969" y="0"/>
                  </a:lnTo>
                  <a:lnTo>
                    <a:pt x="446484" y="0"/>
                  </a:lnTo>
                  <a:cubicBezTo>
                    <a:pt x="199892" y="0"/>
                    <a:pt x="0" y="199892"/>
                    <a:pt x="0" y="446484"/>
                  </a:cubicBezTo>
                  <a:lnTo>
                    <a:pt x="0" y="3125391"/>
                  </a:lnTo>
                  <a:cubicBezTo>
                    <a:pt x="0" y="3371984"/>
                    <a:pt x="199892" y="3571875"/>
                    <a:pt x="446484" y="3571875"/>
                  </a:cubicBezTo>
                  <a:lnTo>
                    <a:pt x="3125391" y="3571875"/>
                  </a:lnTo>
                  <a:cubicBezTo>
                    <a:pt x="3371984" y="3571875"/>
                    <a:pt x="3571875" y="3371984"/>
                    <a:pt x="3571875" y="3125391"/>
                  </a:cubicBezTo>
                  <a:lnTo>
                    <a:pt x="3571875" y="26789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C877ACEB-5B25-B6D5-0F5D-F02B5B4D9486}"/>
                </a:ext>
              </a:extLst>
            </p:cNvPr>
            <p:cNvSpPr/>
            <p:nvPr/>
          </p:nvSpPr>
          <p:spPr>
            <a:xfrm>
              <a:off x="4905375" y="1047750"/>
              <a:ext cx="3571875" cy="3571875"/>
            </a:xfrm>
            <a:custGeom>
              <a:avLst/>
              <a:gdLst>
                <a:gd name="connsiteX0" fmla="*/ 3125391 w 3571875"/>
                <a:gd name="connsiteY0" fmla="*/ 0 h 3571875"/>
                <a:gd name="connsiteX1" fmla="*/ 3571875 w 3571875"/>
                <a:gd name="connsiteY1" fmla="*/ 446484 h 3571875"/>
                <a:gd name="connsiteX2" fmla="*/ 3571875 w 3571875"/>
                <a:gd name="connsiteY2" fmla="*/ 3125391 h 3571875"/>
                <a:gd name="connsiteX3" fmla="*/ 3125391 w 3571875"/>
                <a:gd name="connsiteY3" fmla="*/ 3571875 h 3571875"/>
                <a:gd name="connsiteX4" fmla="*/ 446484 w 3571875"/>
                <a:gd name="connsiteY4" fmla="*/ 3571875 h 3571875"/>
                <a:gd name="connsiteX5" fmla="*/ 0 w 3571875"/>
                <a:gd name="connsiteY5" fmla="*/ 3125391 h 3571875"/>
                <a:gd name="connsiteX6" fmla="*/ 0 w 3571875"/>
                <a:gd name="connsiteY6" fmla="*/ 446484 h 3571875"/>
                <a:gd name="connsiteX7" fmla="*/ 446484 w 3571875"/>
                <a:gd name="connsiteY7" fmla="*/ 0 h 357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71875" h="3571875">
                  <a:moveTo>
                    <a:pt x="3125391" y="0"/>
                  </a:moveTo>
                  <a:cubicBezTo>
                    <a:pt x="3371984" y="0"/>
                    <a:pt x="3571875" y="199892"/>
                    <a:pt x="3571875" y="446484"/>
                  </a:cubicBezTo>
                  <a:lnTo>
                    <a:pt x="3571875" y="3125391"/>
                  </a:lnTo>
                  <a:cubicBezTo>
                    <a:pt x="3571875" y="3371984"/>
                    <a:pt x="3371984" y="3571875"/>
                    <a:pt x="3125391" y="3571875"/>
                  </a:cubicBezTo>
                  <a:lnTo>
                    <a:pt x="446484" y="3571875"/>
                  </a:lnTo>
                  <a:cubicBezTo>
                    <a:pt x="199892" y="3571875"/>
                    <a:pt x="0" y="3371984"/>
                    <a:pt x="0" y="3125391"/>
                  </a:cubicBezTo>
                  <a:lnTo>
                    <a:pt x="0" y="446484"/>
                  </a:lnTo>
                  <a:cubicBezTo>
                    <a:pt x="0" y="199892"/>
                    <a:pt x="199892" y="0"/>
                    <a:pt x="44648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38" name="Isosceles Triangle 35">
            <a:extLst>
              <a:ext uri="{FF2B5EF4-FFF2-40B4-BE49-F238E27FC236}">
                <a16:creationId xmlns:a16="http://schemas.microsoft.com/office/drawing/2014/main" id="{90FF6DCB-9AFF-3070-B854-F139D9DD053D}"/>
              </a:ext>
            </a:extLst>
          </p:cNvPr>
          <p:cNvSpPr/>
          <p:nvPr/>
        </p:nvSpPr>
        <p:spPr>
          <a:xfrm rot="5400000">
            <a:off x="1693316" y="2934207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A0049563-5D61-AB98-7E1D-931A8851EE00}"/>
              </a:ext>
            </a:extLst>
          </p:cNvPr>
          <p:cNvSpPr txBox="1"/>
          <p:nvPr/>
        </p:nvSpPr>
        <p:spPr>
          <a:xfrm>
            <a:off x="1915688" y="2826874"/>
            <a:ext cx="4331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 protocolos, como o ARP e MAC Address.</a:t>
            </a:r>
          </a:p>
        </p:txBody>
      </p:sp>
    </p:spTree>
    <p:extLst>
      <p:ext uri="{BB962C8B-B14F-4D97-AF65-F5344CB8AC3E}">
        <p14:creationId xmlns:p14="http://schemas.microsoft.com/office/powerpoint/2010/main" val="4229353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4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74">
            <a:extLst>
              <a:ext uri="{FF2B5EF4-FFF2-40B4-BE49-F238E27FC236}">
                <a16:creationId xmlns:a16="http://schemas.microsoft.com/office/drawing/2014/main" id="{6739C4E5-426B-8F7E-FDB5-F03119B8379A}"/>
              </a:ext>
            </a:extLst>
          </p:cNvPr>
          <p:cNvGrpSpPr/>
          <p:nvPr/>
        </p:nvGrpSpPr>
        <p:grpSpPr>
          <a:xfrm flipH="1" flipV="1">
            <a:off x="9341708" y="-334"/>
            <a:ext cx="2850292" cy="1165778"/>
            <a:chOff x="-1042416" y="5520812"/>
            <a:chExt cx="4275439" cy="1748668"/>
          </a:xfrm>
        </p:grpSpPr>
        <p:sp>
          <p:nvSpPr>
            <p:cNvPr id="42" name="Freeform: Shape 75">
              <a:extLst>
                <a:ext uri="{FF2B5EF4-FFF2-40B4-BE49-F238E27FC236}">
                  <a16:creationId xmlns:a16="http://schemas.microsoft.com/office/drawing/2014/main" id="{078B6B9A-56D1-AB80-9D3B-00E0EBB3593D}"/>
                </a:ext>
              </a:extLst>
            </p:cNvPr>
            <p:cNvSpPr/>
            <p:nvPr/>
          </p:nvSpPr>
          <p:spPr>
            <a:xfrm rot="16200000" flipH="1">
              <a:off x="43146" y="4435250"/>
              <a:ext cx="1748668" cy="3919792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  <a:gd name="connsiteX0" fmla="*/ 0 w 1597792"/>
                <a:gd name="connsiteY0" fmla="*/ 1042416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0 w 1597792"/>
                <a:gd name="connsiteY4" fmla="*/ 1042416 h 3412300"/>
                <a:gd name="connsiteX0" fmla="*/ 13716 w 1597792"/>
                <a:gd name="connsiteY0" fmla="*/ 0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13716 w 1597792"/>
                <a:gd name="connsiteY4" fmla="*/ 0 h 3412300"/>
                <a:gd name="connsiteX0" fmla="*/ 13716 w 1597792"/>
                <a:gd name="connsiteY0" fmla="*/ 0 h 3659188"/>
                <a:gd name="connsiteX1" fmla="*/ 1597792 w 1597792"/>
                <a:gd name="connsiteY1" fmla="*/ 0 h 3659188"/>
                <a:gd name="connsiteX2" fmla="*/ 1542928 w 1597792"/>
                <a:gd name="connsiteY2" fmla="*/ 3659188 h 3659188"/>
                <a:gd name="connsiteX3" fmla="*/ 0 w 1597792"/>
                <a:gd name="connsiteY3" fmla="*/ 2075112 h 3659188"/>
                <a:gd name="connsiteX4" fmla="*/ 13716 w 1597792"/>
                <a:gd name="connsiteY4" fmla="*/ 0 h 3659188"/>
                <a:gd name="connsiteX0" fmla="*/ 13716 w 1748668"/>
                <a:gd name="connsiteY0" fmla="*/ 0 h 3919792"/>
                <a:gd name="connsiteX1" fmla="*/ 1597792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  <a:gd name="connsiteX0" fmla="*/ 13716 w 1748668"/>
                <a:gd name="connsiteY0" fmla="*/ 0 h 3919792"/>
                <a:gd name="connsiteX1" fmla="*/ 1748668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68" h="3919792">
                  <a:moveTo>
                    <a:pt x="13716" y="0"/>
                  </a:moveTo>
                  <a:lnTo>
                    <a:pt x="1748668" y="0"/>
                  </a:lnTo>
                  <a:lnTo>
                    <a:pt x="1748668" y="3919792"/>
                  </a:lnTo>
                  <a:lnTo>
                    <a:pt x="0" y="2075112"/>
                  </a:lnTo>
                  <a:lnTo>
                    <a:pt x="137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6" name="Group 76">
              <a:extLst>
                <a:ext uri="{FF2B5EF4-FFF2-40B4-BE49-F238E27FC236}">
                  <a16:creationId xmlns:a16="http://schemas.microsoft.com/office/drawing/2014/main" id="{04C3FDC6-8381-F365-8ADF-CC56137F0E31}"/>
                </a:ext>
              </a:extLst>
            </p:cNvPr>
            <p:cNvGrpSpPr/>
            <p:nvPr/>
          </p:nvGrpSpPr>
          <p:grpSpPr>
            <a:xfrm>
              <a:off x="417369" y="5568438"/>
              <a:ext cx="2815654" cy="1701042"/>
              <a:chOff x="417369" y="5568438"/>
              <a:chExt cx="2815654" cy="1701042"/>
            </a:xfrm>
          </p:grpSpPr>
          <p:cxnSp>
            <p:nvCxnSpPr>
              <p:cNvPr id="49" name="Straight Connector 77">
                <a:extLst>
                  <a:ext uri="{FF2B5EF4-FFF2-40B4-BE49-F238E27FC236}">
                    <a16:creationId xmlns:a16="http://schemas.microsoft.com/office/drawing/2014/main" id="{88B7AACD-3C28-D89F-6824-A38E32F0194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Oval 78">
                <a:extLst>
                  <a:ext uri="{FF2B5EF4-FFF2-40B4-BE49-F238E27FC236}">
                    <a16:creationId xmlns:a16="http://schemas.microsoft.com/office/drawing/2014/main" id="{082D9745-2D20-4627-8844-DEFE0E5F8F38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79">
                <a:extLst>
                  <a:ext uri="{FF2B5EF4-FFF2-40B4-BE49-F238E27FC236}">
                    <a16:creationId xmlns:a16="http://schemas.microsoft.com/office/drawing/2014/main" id="{BCD0FB77-DFA7-2BC1-C55E-2FE6C5B4E99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903057" cy="17010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95" y="681221"/>
            <a:ext cx="6830200" cy="91036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Envenenamento do Protocolo de Resolução de Endereços </a:t>
            </a:r>
            <a:r>
              <a:rPr lang="pt-BR" sz="3200" dirty="0"/>
              <a:t>(ARP)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Freeform: Shape 8">
            <a:extLst>
              <a:ext uri="{FF2B5EF4-FFF2-40B4-BE49-F238E27FC236}">
                <a16:creationId xmlns:a16="http://schemas.microsoft.com/office/drawing/2014/main" id="{9EC1A126-E5E5-0698-539E-5BF53760C76F}"/>
              </a:ext>
            </a:extLst>
          </p:cNvPr>
          <p:cNvSpPr/>
          <p:nvPr/>
        </p:nvSpPr>
        <p:spPr>
          <a:xfrm>
            <a:off x="8058150" y="1437677"/>
            <a:ext cx="4133850" cy="1991323"/>
          </a:xfrm>
          <a:custGeom>
            <a:avLst/>
            <a:gdLst>
              <a:gd name="connsiteX0" fmla="*/ 497831 w 4133850"/>
              <a:gd name="connsiteY0" fmla="*/ 0 h 1991323"/>
              <a:gd name="connsiteX1" fmla="*/ 4133850 w 4133850"/>
              <a:gd name="connsiteY1" fmla="*/ 0 h 1991323"/>
              <a:gd name="connsiteX2" fmla="*/ 4133850 w 4133850"/>
              <a:gd name="connsiteY2" fmla="*/ 1991323 h 1991323"/>
              <a:gd name="connsiteX3" fmla="*/ 0 w 4133850"/>
              <a:gd name="connsiteY3" fmla="*/ 1991323 h 19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1991323">
                <a:moveTo>
                  <a:pt x="497831" y="0"/>
                </a:moveTo>
                <a:lnTo>
                  <a:pt x="4133850" y="0"/>
                </a:lnTo>
                <a:lnTo>
                  <a:pt x="4133850" y="1991323"/>
                </a:lnTo>
                <a:lnTo>
                  <a:pt x="0" y="199132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6" name="Group 21">
            <a:extLst>
              <a:ext uri="{FF2B5EF4-FFF2-40B4-BE49-F238E27FC236}">
                <a16:creationId xmlns:a16="http://schemas.microsoft.com/office/drawing/2014/main" id="{F8EDCEDC-6A17-000B-8472-FDA0683923C9}"/>
              </a:ext>
            </a:extLst>
          </p:cNvPr>
          <p:cNvGrpSpPr/>
          <p:nvPr/>
        </p:nvGrpSpPr>
        <p:grpSpPr>
          <a:xfrm rot="7064114" flipH="1" flipV="1">
            <a:off x="88382" y="61484"/>
            <a:ext cx="2668416" cy="153802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58" name="Straight Connector 22">
              <a:extLst>
                <a:ext uri="{FF2B5EF4-FFF2-40B4-BE49-F238E27FC236}">
                  <a16:creationId xmlns:a16="http://schemas.microsoft.com/office/drawing/2014/main" id="{DE948EB6-A318-5E06-770D-8C6C08AA4E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23">
              <a:extLst>
                <a:ext uri="{FF2B5EF4-FFF2-40B4-BE49-F238E27FC236}">
                  <a16:creationId xmlns:a16="http://schemas.microsoft.com/office/drawing/2014/main" id="{2E2C0560-5F5C-8131-DE69-29E951AF4712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24">
              <a:extLst>
                <a:ext uri="{FF2B5EF4-FFF2-40B4-BE49-F238E27FC236}">
                  <a16:creationId xmlns:a16="http://schemas.microsoft.com/office/drawing/2014/main" id="{8FF7129C-FFE0-05DD-6F17-59395F2C31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Isosceles Triangle 35">
            <a:extLst>
              <a:ext uri="{FF2B5EF4-FFF2-40B4-BE49-F238E27FC236}">
                <a16:creationId xmlns:a16="http://schemas.microsoft.com/office/drawing/2014/main" id="{03854F5F-232C-B1D4-992F-18C5407E0DDA}"/>
              </a:ext>
            </a:extLst>
          </p:cNvPr>
          <p:cNvSpPr/>
          <p:nvPr/>
        </p:nvSpPr>
        <p:spPr>
          <a:xfrm rot="5400000">
            <a:off x="1328382" y="2158156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E4633251-2AAD-ED70-AAA6-2557F750CC5D}"/>
              </a:ext>
            </a:extLst>
          </p:cNvPr>
          <p:cNvSpPr txBox="1"/>
          <p:nvPr/>
        </p:nvSpPr>
        <p:spPr>
          <a:xfrm>
            <a:off x="1570998" y="1948488"/>
            <a:ext cx="53726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ARP mapeia endereços IP com os endereços MAC ou da camada 2 com quatro tipos de mensagens (sujeitas a ataque):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77E3BE2-0879-0668-2065-03A780B68523}"/>
              </a:ext>
            </a:extLst>
          </p:cNvPr>
          <p:cNvSpPr txBox="1"/>
          <p:nvPr/>
        </p:nvSpPr>
        <p:spPr>
          <a:xfrm>
            <a:off x="2295990" y="2674269"/>
            <a:ext cx="433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Solicitação ARP:</a:t>
            </a:r>
          </a:p>
          <a:p>
            <a:r>
              <a:rPr lang="pt-BR" sz="14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“Quem tem este endereço IP?”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E3B36C0-9A92-0D9B-3138-1390BF3D5D52}"/>
              </a:ext>
            </a:extLst>
          </p:cNvPr>
          <p:cNvSpPr txBox="1"/>
          <p:nvPr/>
        </p:nvSpPr>
        <p:spPr>
          <a:xfrm>
            <a:off x="2295990" y="3384207"/>
            <a:ext cx="46477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Resposta ARP:</a:t>
            </a:r>
          </a:p>
          <a:p>
            <a:r>
              <a:rPr lang="pt-BR" sz="1400" dirty="0"/>
              <a:t>“Eu tenho esse endereço IP; meu endereço MAC é…” 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D2FE0A9B-5F9E-58F0-79AB-53A9D318205C}"/>
              </a:ext>
            </a:extLst>
          </p:cNvPr>
          <p:cNvSpPr txBox="1"/>
          <p:nvPr/>
        </p:nvSpPr>
        <p:spPr>
          <a:xfrm>
            <a:off x="2295990" y="4094145"/>
            <a:ext cx="433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Solicitação ARP reversa (RARP):</a:t>
            </a:r>
          </a:p>
          <a:p>
            <a:r>
              <a:rPr lang="pt-BR" sz="1400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“Quem tem este endereço MAC?” 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7DD0797-D4A1-C1D2-3C47-65DF969D20D0}"/>
              </a:ext>
            </a:extLst>
          </p:cNvPr>
          <p:cNvSpPr txBox="1"/>
          <p:nvPr/>
        </p:nvSpPr>
        <p:spPr>
          <a:xfrm>
            <a:off x="2295990" y="4804083"/>
            <a:ext cx="46477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/>
              <a:t>Resposta RARP:</a:t>
            </a:r>
          </a:p>
          <a:p>
            <a:r>
              <a:rPr lang="pt-BR" sz="1400" dirty="0"/>
              <a:t>“Eu tenho esse endereço MAC; meu endereço IP é…”</a:t>
            </a:r>
          </a:p>
        </p:txBody>
      </p:sp>
      <p:sp>
        <p:nvSpPr>
          <p:cNvPr id="67" name="Isosceles Triangle 35">
            <a:extLst>
              <a:ext uri="{FF2B5EF4-FFF2-40B4-BE49-F238E27FC236}">
                <a16:creationId xmlns:a16="http://schemas.microsoft.com/office/drawing/2014/main" id="{F8BAE2D6-5A93-E309-310C-A6B85D5A3538}"/>
              </a:ext>
            </a:extLst>
          </p:cNvPr>
          <p:cNvSpPr/>
          <p:nvPr/>
        </p:nvSpPr>
        <p:spPr>
          <a:xfrm rot="5400000">
            <a:off x="1328382" y="5625300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6C0B30CD-6A0D-71F2-20C9-0E6BC5B30938}"/>
              </a:ext>
            </a:extLst>
          </p:cNvPr>
          <p:cNvSpPr txBox="1"/>
          <p:nvPr/>
        </p:nvSpPr>
        <p:spPr>
          <a:xfrm>
            <a:off x="1613306" y="5514021"/>
            <a:ext cx="50403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Usadas em conjunto com a tabela ARP de um dispositivo.</a:t>
            </a:r>
          </a:p>
        </p:txBody>
      </p:sp>
      <p:sp>
        <p:nvSpPr>
          <p:cNvPr id="71" name="Isosceles Triangle 35">
            <a:extLst>
              <a:ext uri="{FF2B5EF4-FFF2-40B4-BE49-F238E27FC236}">
                <a16:creationId xmlns:a16="http://schemas.microsoft.com/office/drawing/2014/main" id="{62DEEDD5-E148-30C3-F1D0-7455DFF6CD89}"/>
              </a:ext>
            </a:extLst>
          </p:cNvPr>
          <p:cNvSpPr/>
          <p:nvPr/>
        </p:nvSpPr>
        <p:spPr>
          <a:xfrm rot="5400000">
            <a:off x="1328382" y="6204289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F270B01-FA40-2789-D900-7C4088945BE2}"/>
              </a:ext>
            </a:extLst>
          </p:cNvPr>
          <p:cNvSpPr txBox="1"/>
          <p:nvPr/>
        </p:nvSpPr>
        <p:spPr>
          <a:xfrm>
            <a:off x="1601214" y="5985288"/>
            <a:ext cx="5040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Quando a tabela ARP recebe uma resposta, ela confia automaticamente na resposta e atualiza a tabela.</a:t>
            </a:r>
          </a:p>
        </p:txBody>
      </p:sp>
      <p:sp>
        <p:nvSpPr>
          <p:cNvPr id="4" name="Gráfico 2">
            <a:extLst>
              <a:ext uri="{FF2B5EF4-FFF2-40B4-BE49-F238E27FC236}">
                <a16:creationId xmlns:a16="http://schemas.microsoft.com/office/drawing/2014/main" id="{D9D7D70C-D7B6-CBDF-BD8D-A7E5AA90BA40}"/>
              </a:ext>
            </a:extLst>
          </p:cNvPr>
          <p:cNvSpPr/>
          <p:nvPr/>
        </p:nvSpPr>
        <p:spPr>
          <a:xfrm>
            <a:off x="1830138" y="2760784"/>
            <a:ext cx="351344" cy="350191"/>
          </a:xfrm>
          <a:custGeom>
            <a:avLst/>
            <a:gdLst>
              <a:gd name="connsiteX0" fmla="*/ 812292 w 812291"/>
              <a:gd name="connsiteY0" fmla="*/ 404813 h 809625"/>
              <a:gd name="connsiteX1" fmla="*/ 404813 w 812291"/>
              <a:gd name="connsiteY1" fmla="*/ 0 h 809625"/>
              <a:gd name="connsiteX2" fmla="*/ 0 w 812291"/>
              <a:gd name="connsiteY2" fmla="*/ 404813 h 809625"/>
              <a:gd name="connsiteX3" fmla="*/ 404813 w 812291"/>
              <a:gd name="connsiteY3" fmla="*/ 809625 h 809625"/>
              <a:gd name="connsiteX4" fmla="*/ 753713 w 812291"/>
              <a:gd name="connsiteY4" fmla="*/ 809625 h 809625"/>
              <a:gd name="connsiteX5" fmla="*/ 693325 w 812291"/>
              <a:gd name="connsiteY5" fmla="*/ 688848 h 809625"/>
              <a:gd name="connsiteX6" fmla="*/ 812292 w 812291"/>
              <a:gd name="connsiteY6" fmla="*/ 404813 h 809625"/>
              <a:gd name="connsiteX7" fmla="*/ 446627 w 812291"/>
              <a:gd name="connsiteY7" fmla="*/ 647700 h 809625"/>
              <a:gd name="connsiteX8" fmla="*/ 365665 w 812291"/>
              <a:gd name="connsiteY8" fmla="*/ 647700 h 809625"/>
              <a:gd name="connsiteX9" fmla="*/ 365665 w 812291"/>
              <a:gd name="connsiteY9" fmla="*/ 566738 h 809625"/>
              <a:gd name="connsiteX10" fmla="*/ 446627 w 812291"/>
              <a:gd name="connsiteY10" fmla="*/ 566738 h 809625"/>
              <a:gd name="connsiteX11" fmla="*/ 481108 w 812291"/>
              <a:gd name="connsiteY11" fmla="*/ 467392 h 809625"/>
              <a:gd name="connsiteX12" fmla="*/ 446627 w 812291"/>
              <a:gd name="connsiteY12" fmla="*/ 526256 h 809625"/>
              <a:gd name="connsiteX13" fmla="*/ 365665 w 812291"/>
              <a:gd name="connsiteY13" fmla="*/ 526256 h 809625"/>
              <a:gd name="connsiteX14" fmla="*/ 443579 w 812291"/>
              <a:gd name="connsiteY14" fmla="*/ 395669 h 809625"/>
              <a:gd name="connsiteX15" fmla="*/ 477935 w 812291"/>
              <a:gd name="connsiteY15" fmla="*/ 286446 h 809625"/>
              <a:gd name="connsiteX16" fmla="*/ 368713 w 812291"/>
              <a:gd name="connsiteY16" fmla="*/ 252090 h 809625"/>
              <a:gd name="connsiteX17" fmla="*/ 325184 w 812291"/>
              <a:gd name="connsiteY17" fmla="*/ 323850 h 809625"/>
              <a:gd name="connsiteX18" fmla="*/ 244221 w 812291"/>
              <a:gd name="connsiteY18" fmla="*/ 323850 h 809625"/>
              <a:gd name="connsiteX19" fmla="*/ 406159 w 812291"/>
              <a:gd name="connsiteY19" fmla="*/ 161938 h 809625"/>
              <a:gd name="connsiteX20" fmla="*/ 568071 w 812291"/>
              <a:gd name="connsiteY20" fmla="*/ 323876 h 809625"/>
              <a:gd name="connsiteX21" fmla="*/ 481108 w 812291"/>
              <a:gd name="connsiteY21" fmla="*/ 467392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2291" h="809625">
                <a:moveTo>
                  <a:pt x="812292" y="404813"/>
                </a:moveTo>
                <a:cubicBezTo>
                  <a:pt x="812292" y="181642"/>
                  <a:pt x="627983" y="0"/>
                  <a:pt x="404813" y="0"/>
                </a:cubicBezTo>
                <a:cubicBezTo>
                  <a:pt x="181241" y="0"/>
                  <a:pt x="0" y="181241"/>
                  <a:pt x="0" y="404813"/>
                </a:cubicBezTo>
                <a:cubicBezTo>
                  <a:pt x="0" y="628384"/>
                  <a:pt x="181241" y="809625"/>
                  <a:pt x="404813" y="809625"/>
                </a:cubicBezTo>
                <a:lnTo>
                  <a:pt x="753713" y="809625"/>
                </a:lnTo>
                <a:lnTo>
                  <a:pt x="693325" y="688848"/>
                </a:lnTo>
                <a:cubicBezTo>
                  <a:pt x="768572" y="613353"/>
                  <a:pt x="811275" y="511399"/>
                  <a:pt x="812292" y="404813"/>
                </a:cubicBezTo>
                <a:close/>
                <a:moveTo>
                  <a:pt x="446627" y="647700"/>
                </a:moveTo>
                <a:lnTo>
                  <a:pt x="365665" y="647700"/>
                </a:lnTo>
                <a:lnTo>
                  <a:pt x="365665" y="566738"/>
                </a:lnTo>
                <a:lnTo>
                  <a:pt x="446627" y="566738"/>
                </a:lnTo>
                <a:close/>
                <a:moveTo>
                  <a:pt x="481108" y="467392"/>
                </a:moveTo>
                <a:cubicBezTo>
                  <a:pt x="459686" y="479203"/>
                  <a:pt x="446452" y="501795"/>
                  <a:pt x="446627" y="526256"/>
                </a:cubicBezTo>
                <a:lnTo>
                  <a:pt x="365665" y="526256"/>
                </a:lnTo>
                <a:cubicBezTo>
                  <a:pt x="365045" y="471547"/>
                  <a:pt x="395140" y="421107"/>
                  <a:pt x="443579" y="395669"/>
                </a:cubicBezTo>
                <a:cubicBezTo>
                  <a:pt x="483227" y="374995"/>
                  <a:pt x="498609" y="326094"/>
                  <a:pt x="477935" y="286446"/>
                </a:cubicBezTo>
                <a:cubicBezTo>
                  <a:pt x="457261" y="246798"/>
                  <a:pt x="408361" y="231416"/>
                  <a:pt x="368713" y="252090"/>
                </a:cubicBezTo>
                <a:cubicBezTo>
                  <a:pt x="341970" y="266035"/>
                  <a:pt x="325194" y="293689"/>
                  <a:pt x="325184" y="323850"/>
                </a:cubicBezTo>
                <a:lnTo>
                  <a:pt x="244221" y="323850"/>
                </a:lnTo>
                <a:cubicBezTo>
                  <a:pt x="244228" y="234421"/>
                  <a:pt x="316731" y="161931"/>
                  <a:pt x="406159" y="161938"/>
                </a:cubicBezTo>
                <a:cubicBezTo>
                  <a:pt x="495588" y="161946"/>
                  <a:pt x="568078" y="234448"/>
                  <a:pt x="568071" y="323876"/>
                </a:cubicBezTo>
                <a:cubicBezTo>
                  <a:pt x="568066" y="384175"/>
                  <a:pt x="534556" y="439477"/>
                  <a:pt x="481108" y="46739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7" name="Gráfico 5">
            <a:extLst>
              <a:ext uri="{FF2B5EF4-FFF2-40B4-BE49-F238E27FC236}">
                <a16:creationId xmlns:a16="http://schemas.microsoft.com/office/drawing/2014/main" id="{2DF8D9A8-936B-3712-7203-7F6B54D46D64}"/>
              </a:ext>
            </a:extLst>
          </p:cNvPr>
          <p:cNvSpPr/>
          <p:nvPr/>
        </p:nvSpPr>
        <p:spPr>
          <a:xfrm>
            <a:off x="1830138" y="3467473"/>
            <a:ext cx="351345" cy="355527"/>
          </a:xfrm>
          <a:custGeom>
            <a:avLst/>
            <a:gdLst>
              <a:gd name="connsiteX0" fmla="*/ 680944 w 800101"/>
              <a:gd name="connsiteY0" fmla="*/ 120777 h 809625"/>
              <a:gd name="connsiteX1" fmla="*/ 741332 w 800101"/>
              <a:gd name="connsiteY1" fmla="*/ 0 h 809625"/>
              <a:gd name="connsiteX2" fmla="*/ 392432 w 800101"/>
              <a:gd name="connsiteY2" fmla="*/ 0 h 809625"/>
              <a:gd name="connsiteX3" fmla="*/ 246699 w 800101"/>
              <a:gd name="connsiteY3" fmla="*/ 27337 h 809625"/>
              <a:gd name="connsiteX4" fmla="*/ 41531 w 800101"/>
              <a:gd name="connsiteY4" fmla="*/ 577596 h 809625"/>
              <a:gd name="connsiteX5" fmla="*/ 311088 w 800101"/>
              <a:gd name="connsiteY5" fmla="*/ 801148 h 809625"/>
              <a:gd name="connsiteX6" fmla="*/ 392432 w 800101"/>
              <a:gd name="connsiteY6" fmla="*/ 809625 h 809625"/>
              <a:gd name="connsiteX7" fmla="*/ 800102 w 800101"/>
              <a:gd name="connsiteY7" fmla="*/ 404813 h 809625"/>
              <a:gd name="connsiteX8" fmla="*/ 680944 w 800101"/>
              <a:gd name="connsiteY8" fmla="*/ 120777 h 809625"/>
              <a:gd name="connsiteX9" fmla="*/ 595219 w 800101"/>
              <a:gd name="connsiteY9" fmla="*/ 364331 h 809625"/>
              <a:gd name="connsiteX10" fmla="*/ 271369 w 800101"/>
              <a:gd name="connsiteY10" fmla="*/ 364331 h 809625"/>
              <a:gd name="connsiteX11" fmla="*/ 271369 w 800101"/>
              <a:gd name="connsiteY11" fmla="*/ 283369 h 809625"/>
              <a:gd name="connsiteX12" fmla="*/ 595219 w 800101"/>
              <a:gd name="connsiteY12" fmla="*/ 283369 h 809625"/>
              <a:gd name="connsiteX13" fmla="*/ 595219 w 800101"/>
              <a:gd name="connsiteY13" fmla="*/ 526256 h 809625"/>
              <a:gd name="connsiteX14" fmla="*/ 271369 w 800101"/>
              <a:gd name="connsiteY14" fmla="*/ 526256 h 809625"/>
              <a:gd name="connsiteX15" fmla="*/ 271369 w 800101"/>
              <a:gd name="connsiteY15" fmla="*/ 445294 h 809625"/>
              <a:gd name="connsiteX16" fmla="*/ 595219 w 800101"/>
              <a:gd name="connsiteY16" fmla="*/ 445294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0101" h="809625">
                <a:moveTo>
                  <a:pt x="680944" y="120777"/>
                </a:moveTo>
                <a:lnTo>
                  <a:pt x="741332" y="0"/>
                </a:lnTo>
                <a:lnTo>
                  <a:pt x="392432" y="0"/>
                </a:lnTo>
                <a:cubicBezTo>
                  <a:pt x="342575" y="-48"/>
                  <a:pt x="293149" y="9223"/>
                  <a:pt x="246699" y="27337"/>
                </a:cubicBezTo>
                <a:cubicBezTo>
                  <a:pt x="29815" y="112109"/>
                  <a:pt x="-59625" y="367856"/>
                  <a:pt x="41531" y="577596"/>
                </a:cubicBezTo>
                <a:cubicBezTo>
                  <a:pt x="84107" y="666083"/>
                  <a:pt x="163451" y="756952"/>
                  <a:pt x="311088" y="801148"/>
                </a:cubicBezTo>
                <a:cubicBezTo>
                  <a:pt x="337837" y="806777"/>
                  <a:pt x="365097" y="809619"/>
                  <a:pt x="392432" y="809625"/>
                </a:cubicBezTo>
                <a:cubicBezTo>
                  <a:pt x="616599" y="809943"/>
                  <a:pt x="798843" y="628977"/>
                  <a:pt x="800102" y="404813"/>
                </a:cubicBezTo>
                <a:cubicBezTo>
                  <a:pt x="799034" y="298199"/>
                  <a:pt x="756261" y="196242"/>
                  <a:pt x="680944" y="120777"/>
                </a:cubicBezTo>
                <a:close/>
                <a:moveTo>
                  <a:pt x="595219" y="364331"/>
                </a:moveTo>
                <a:lnTo>
                  <a:pt x="271369" y="364331"/>
                </a:lnTo>
                <a:lnTo>
                  <a:pt x="271369" y="283369"/>
                </a:lnTo>
                <a:lnTo>
                  <a:pt x="595219" y="283369"/>
                </a:lnTo>
                <a:close/>
                <a:moveTo>
                  <a:pt x="595219" y="526256"/>
                </a:moveTo>
                <a:lnTo>
                  <a:pt x="271369" y="526256"/>
                </a:lnTo>
                <a:lnTo>
                  <a:pt x="271369" y="445294"/>
                </a:lnTo>
                <a:lnTo>
                  <a:pt x="595219" y="44529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5" name="Gráfico 2">
            <a:extLst>
              <a:ext uri="{FF2B5EF4-FFF2-40B4-BE49-F238E27FC236}">
                <a16:creationId xmlns:a16="http://schemas.microsoft.com/office/drawing/2014/main" id="{8DC6613A-7D70-4562-E9C8-CE3991EA6C96}"/>
              </a:ext>
            </a:extLst>
          </p:cNvPr>
          <p:cNvSpPr/>
          <p:nvPr/>
        </p:nvSpPr>
        <p:spPr>
          <a:xfrm>
            <a:off x="1830138" y="4179498"/>
            <a:ext cx="351344" cy="350191"/>
          </a:xfrm>
          <a:custGeom>
            <a:avLst/>
            <a:gdLst>
              <a:gd name="connsiteX0" fmla="*/ 812292 w 812291"/>
              <a:gd name="connsiteY0" fmla="*/ 404813 h 809625"/>
              <a:gd name="connsiteX1" fmla="*/ 404813 w 812291"/>
              <a:gd name="connsiteY1" fmla="*/ 0 h 809625"/>
              <a:gd name="connsiteX2" fmla="*/ 0 w 812291"/>
              <a:gd name="connsiteY2" fmla="*/ 404813 h 809625"/>
              <a:gd name="connsiteX3" fmla="*/ 404813 w 812291"/>
              <a:gd name="connsiteY3" fmla="*/ 809625 h 809625"/>
              <a:gd name="connsiteX4" fmla="*/ 753713 w 812291"/>
              <a:gd name="connsiteY4" fmla="*/ 809625 h 809625"/>
              <a:gd name="connsiteX5" fmla="*/ 693325 w 812291"/>
              <a:gd name="connsiteY5" fmla="*/ 688848 h 809625"/>
              <a:gd name="connsiteX6" fmla="*/ 812292 w 812291"/>
              <a:gd name="connsiteY6" fmla="*/ 404813 h 809625"/>
              <a:gd name="connsiteX7" fmla="*/ 446627 w 812291"/>
              <a:gd name="connsiteY7" fmla="*/ 647700 h 809625"/>
              <a:gd name="connsiteX8" fmla="*/ 365665 w 812291"/>
              <a:gd name="connsiteY8" fmla="*/ 647700 h 809625"/>
              <a:gd name="connsiteX9" fmla="*/ 365665 w 812291"/>
              <a:gd name="connsiteY9" fmla="*/ 566738 h 809625"/>
              <a:gd name="connsiteX10" fmla="*/ 446627 w 812291"/>
              <a:gd name="connsiteY10" fmla="*/ 566738 h 809625"/>
              <a:gd name="connsiteX11" fmla="*/ 481108 w 812291"/>
              <a:gd name="connsiteY11" fmla="*/ 467392 h 809625"/>
              <a:gd name="connsiteX12" fmla="*/ 446627 w 812291"/>
              <a:gd name="connsiteY12" fmla="*/ 526256 h 809625"/>
              <a:gd name="connsiteX13" fmla="*/ 365665 w 812291"/>
              <a:gd name="connsiteY13" fmla="*/ 526256 h 809625"/>
              <a:gd name="connsiteX14" fmla="*/ 443579 w 812291"/>
              <a:gd name="connsiteY14" fmla="*/ 395669 h 809625"/>
              <a:gd name="connsiteX15" fmla="*/ 477935 w 812291"/>
              <a:gd name="connsiteY15" fmla="*/ 286446 h 809625"/>
              <a:gd name="connsiteX16" fmla="*/ 368713 w 812291"/>
              <a:gd name="connsiteY16" fmla="*/ 252090 h 809625"/>
              <a:gd name="connsiteX17" fmla="*/ 325184 w 812291"/>
              <a:gd name="connsiteY17" fmla="*/ 323850 h 809625"/>
              <a:gd name="connsiteX18" fmla="*/ 244221 w 812291"/>
              <a:gd name="connsiteY18" fmla="*/ 323850 h 809625"/>
              <a:gd name="connsiteX19" fmla="*/ 406159 w 812291"/>
              <a:gd name="connsiteY19" fmla="*/ 161938 h 809625"/>
              <a:gd name="connsiteX20" fmla="*/ 568071 w 812291"/>
              <a:gd name="connsiteY20" fmla="*/ 323876 h 809625"/>
              <a:gd name="connsiteX21" fmla="*/ 481108 w 812291"/>
              <a:gd name="connsiteY21" fmla="*/ 467392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2291" h="809625">
                <a:moveTo>
                  <a:pt x="812292" y="404813"/>
                </a:moveTo>
                <a:cubicBezTo>
                  <a:pt x="812292" y="181642"/>
                  <a:pt x="627983" y="0"/>
                  <a:pt x="404813" y="0"/>
                </a:cubicBezTo>
                <a:cubicBezTo>
                  <a:pt x="181241" y="0"/>
                  <a:pt x="0" y="181241"/>
                  <a:pt x="0" y="404813"/>
                </a:cubicBezTo>
                <a:cubicBezTo>
                  <a:pt x="0" y="628384"/>
                  <a:pt x="181241" y="809625"/>
                  <a:pt x="404813" y="809625"/>
                </a:cubicBezTo>
                <a:lnTo>
                  <a:pt x="753713" y="809625"/>
                </a:lnTo>
                <a:lnTo>
                  <a:pt x="693325" y="688848"/>
                </a:lnTo>
                <a:cubicBezTo>
                  <a:pt x="768572" y="613353"/>
                  <a:pt x="811275" y="511399"/>
                  <a:pt x="812292" y="404813"/>
                </a:cubicBezTo>
                <a:close/>
                <a:moveTo>
                  <a:pt x="446627" y="647700"/>
                </a:moveTo>
                <a:lnTo>
                  <a:pt x="365665" y="647700"/>
                </a:lnTo>
                <a:lnTo>
                  <a:pt x="365665" y="566738"/>
                </a:lnTo>
                <a:lnTo>
                  <a:pt x="446627" y="566738"/>
                </a:lnTo>
                <a:close/>
                <a:moveTo>
                  <a:pt x="481108" y="467392"/>
                </a:moveTo>
                <a:cubicBezTo>
                  <a:pt x="459686" y="479203"/>
                  <a:pt x="446452" y="501795"/>
                  <a:pt x="446627" y="526256"/>
                </a:cubicBezTo>
                <a:lnTo>
                  <a:pt x="365665" y="526256"/>
                </a:lnTo>
                <a:cubicBezTo>
                  <a:pt x="365045" y="471547"/>
                  <a:pt x="395140" y="421107"/>
                  <a:pt x="443579" y="395669"/>
                </a:cubicBezTo>
                <a:cubicBezTo>
                  <a:pt x="483227" y="374995"/>
                  <a:pt x="498609" y="326094"/>
                  <a:pt x="477935" y="286446"/>
                </a:cubicBezTo>
                <a:cubicBezTo>
                  <a:pt x="457261" y="246798"/>
                  <a:pt x="408361" y="231416"/>
                  <a:pt x="368713" y="252090"/>
                </a:cubicBezTo>
                <a:cubicBezTo>
                  <a:pt x="341970" y="266035"/>
                  <a:pt x="325194" y="293689"/>
                  <a:pt x="325184" y="323850"/>
                </a:cubicBezTo>
                <a:lnTo>
                  <a:pt x="244221" y="323850"/>
                </a:lnTo>
                <a:cubicBezTo>
                  <a:pt x="244228" y="234421"/>
                  <a:pt x="316731" y="161931"/>
                  <a:pt x="406159" y="161938"/>
                </a:cubicBezTo>
                <a:cubicBezTo>
                  <a:pt x="495588" y="161946"/>
                  <a:pt x="568078" y="234448"/>
                  <a:pt x="568071" y="323876"/>
                </a:cubicBezTo>
                <a:cubicBezTo>
                  <a:pt x="568066" y="384175"/>
                  <a:pt x="534556" y="439477"/>
                  <a:pt x="481108" y="467392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6" name="Gráfico 5">
            <a:extLst>
              <a:ext uri="{FF2B5EF4-FFF2-40B4-BE49-F238E27FC236}">
                <a16:creationId xmlns:a16="http://schemas.microsoft.com/office/drawing/2014/main" id="{01342426-4E55-F5D7-1F36-700029C6AAED}"/>
              </a:ext>
            </a:extLst>
          </p:cNvPr>
          <p:cNvSpPr/>
          <p:nvPr/>
        </p:nvSpPr>
        <p:spPr>
          <a:xfrm>
            <a:off x="1830138" y="4882166"/>
            <a:ext cx="351345" cy="355527"/>
          </a:xfrm>
          <a:custGeom>
            <a:avLst/>
            <a:gdLst>
              <a:gd name="connsiteX0" fmla="*/ 680944 w 800101"/>
              <a:gd name="connsiteY0" fmla="*/ 120777 h 809625"/>
              <a:gd name="connsiteX1" fmla="*/ 741332 w 800101"/>
              <a:gd name="connsiteY1" fmla="*/ 0 h 809625"/>
              <a:gd name="connsiteX2" fmla="*/ 392432 w 800101"/>
              <a:gd name="connsiteY2" fmla="*/ 0 h 809625"/>
              <a:gd name="connsiteX3" fmla="*/ 246699 w 800101"/>
              <a:gd name="connsiteY3" fmla="*/ 27337 h 809625"/>
              <a:gd name="connsiteX4" fmla="*/ 41531 w 800101"/>
              <a:gd name="connsiteY4" fmla="*/ 577596 h 809625"/>
              <a:gd name="connsiteX5" fmla="*/ 311088 w 800101"/>
              <a:gd name="connsiteY5" fmla="*/ 801148 h 809625"/>
              <a:gd name="connsiteX6" fmla="*/ 392432 w 800101"/>
              <a:gd name="connsiteY6" fmla="*/ 809625 h 809625"/>
              <a:gd name="connsiteX7" fmla="*/ 800102 w 800101"/>
              <a:gd name="connsiteY7" fmla="*/ 404813 h 809625"/>
              <a:gd name="connsiteX8" fmla="*/ 680944 w 800101"/>
              <a:gd name="connsiteY8" fmla="*/ 120777 h 809625"/>
              <a:gd name="connsiteX9" fmla="*/ 595219 w 800101"/>
              <a:gd name="connsiteY9" fmla="*/ 364331 h 809625"/>
              <a:gd name="connsiteX10" fmla="*/ 271369 w 800101"/>
              <a:gd name="connsiteY10" fmla="*/ 364331 h 809625"/>
              <a:gd name="connsiteX11" fmla="*/ 271369 w 800101"/>
              <a:gd name="connsiteY11" fmla="*/ 283369 h 809625"/>
              <a:gd name="connsiteX12" fmla="*/ 595219 w 800101"/>
              <a:gd name="connsiteY12" fmla="*/ 283369 h 809625"/>
              <a:gd name="connsiteX13" fmla="*/ 595219 w 800101"/>
              <a:gd name="connsiteY13" fmla="*/ 526256 h 809625"/>
              <a:gd name="connsiteX14" fmla="*/ 271369 w 800101"/>
              <a:gd name="connsiteY14" fmla="*/ 526256 h 809625"/>
              <a:gd name="connsiteX15" fmla="*/ 271369 w 800101"/>
              <a:gd name="connsiteY15" fmla="*/ 445294 h 809625"/>
              <a:gd name="connsiteX16" fmla="*/ 595219 w 800101"/>
              <a:gd name="connsiteY16" fmla="*/ 445294 h 809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0101" h="809625">
                <a:moveTo>
                  <a:pt x="680944" y="120777"/>
                </a:moveTo>
                <a:lnTo>
                  <a:pt x="741332" y="0"/>
                </a:lnTo>
                <a:lnTo>
                  <a:pt x="392432" y="0"/>
                </a:lnTo>
                <a:cubicBezTo>
                  <a:pt x="342575" y="-48"/>
                  <a:pt x="293149" y="9223"/>
                  <a:pt x="246699" y="27337"/>
                </a:cubicBezTo>
                <a:cubicBezTo>
                  <a:pt x="29815" y="112109"/>
                  <a:pt x="-59625" y="367856"/>
                  <a:pt x="41531" y="577596"/>
                </a:cubicBezTo>
                <a:cubicBezTo>
                  <a:pt x="84107" y="666083"/>
                  <a:pt x="163451" y="756952"/>
                  <a:pt x="311088" y="801148"/>
                </a:cubicBezTo>
                <a:cubicBezTo>
                  <a:pt x="337837" y="806777"/>
                  <a:pt x="365097" y="809619"/>
                  <a:pt x="392432" y="809625"/>
                </a:cubicBezTo>
                <a:cubicBezTo>
                  <a:pt x="616599" y="809943"/>
                  <a:pt x="798843" y="628977"/>
                  <a:pt x="800102" y="404813"/>
                </a:cubicBezTo>
                <a:cubicBezTo>
                  <a:pt x="799034" y="298199"/>
                  <a:pt x="756261" y="196242"/>
                  <a:pt x="680944" y="120777"/>
                </a:cubicBezTo>
                <a:close/>
                <a:moveTo>
                  <a:pt x="595219" y="364331"/>
                </a:moveTo>
                <a:lnTo>
                  <a:pt x="271369" y="364331"/>
                </a:lnTo>
                <a:lnTo>
                  <a:pt x="271369" y="283369"/>
                </a:lnTo>
                <a:lnTo>
                  <a:pt x="595219" y="283369"/>
                </a:lnTo>
                <a:close/>
                <a:moveTo>
                  <a:pt x="595219" y="526256"/>
                </a:moveTo>
                <a:lnTo>
                  <a:pt x="271369" y="526256"/>
                </a:lnTo>
                <a:lnTo>
                  <a:pt x="271369" y="445294"/>
                </a:lnTo>
                <a:lnTo>
                  <a:pt x="595219" y="445294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6847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67" grpId="0" animBg="1"/>
      <p:bldP spid="71" grpId="0" animBg="1"/>
      <p:bldP spid="4" grpId="0" animBg="1"/>
      <p:bldP spid="7" grpId="0" animBg="1"/>
      <p:bldP spid="35" grpId="0" animBg="1"/>
      <p:bldP spid="3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FDEA9-64D4-9C62-EB2F-A1CAD633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99" y="1331031"/>
            <a:ext cx="5700592" cy="891457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Inundação de Controle de Acesso ao Meio </a:t>
            </a:r>
            <a:r>
              <a:rPr lang="pt-BR" dirty="0"/>
              <a:t>(MAC)</a:t>
            </a:r>
          </a:p>
        </p:txBody>
      </p:sp>
      <p:pic>
        <p:nvPicPr>
          <p:cNvPr id="6" name="Google Shape;83;p1">
            <a:extLst>
              <a:ext uri="{FF2B5EF4-FFF2-40B4-BE49-F238E27FC236}">
                <a16:creationId xmlns:a16="http://schemas.microsoft.com/office/drawing/2014/main" id="{F0C8B81D-A999-64F5-952D-DA81136449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7A662178-828B-175A-94CC-151F107D4505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Hexagon 1">
            <a:extLst>
              <a:ext uri="{FF2B5EF4-FFF2-40B4-BE49-F238E27FC236}">
                <a16:creationId xmlns:a16="http://schemas.microsoft.com/office/drawing/2014/main" id="{C161D532-ED1D-7A8D-3ADB-850A082DD334}"/>
              </a:ext>
            </a:extLst>
          </p:cNvPr>
          <p:cNvSpPr/>
          <p:nvPr/>
        </p:nvSpPr>
        <p:spPr>
          <a:xfrm rot="19230097">
            <a:off x="7134321" y="1716938"/>
            <a:ext cx="4805356" cy="4142548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BE0DB2BF-265E-ADFA-33FC-1658777B53F1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67237384-96CC-90BA-4930-30B37F79A5F9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4577091D-3E17-739E-4A55-67B8B355C8C3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24" name="Straight Connector 11">
                <a:extLst>
                  <a:ext uri="{FF2B5EF4-FFF2-40B4-BE49-F238E27FC236}">
                    <a16:creationId xmlns:a16="http://schemas.microsoft.com/office/drawing/2014/main" id="{8206A073-D515-9D43-5DCB-5551075F11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12">
                <a:extLst>
                  <a:ext uri="{FF2B5EF4-FFF2-40B4-BE49-F238E27FC236}">
                    <a16:creationId xmlns:a16="http://schemas.microsoft.com/office/drawing/2014/main" id="{66C8410D-4F97-56E6-C698-AD582DE21620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13">
                <a:extLst>
                  <a:ext uri="{FF2B5EF4-FFF2-40B4-BE49-F238E27FC236}">
                    <a16:creationId xmlns:a16="http://schemas.microsoft.com/office/drawing/2014/main" id="{B66A70B2-9417-A87F-1C87-BEAEAABCD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CB48C8E-0C57-9245-841B-55B72C9EFE14}"/>
              </a:ext>
            </a:extLst>
          </p:cNvPr>
          <p:cNvGrpSpPr/>
          <p:nvPr/>
        </p:nvGrpSpPr>
        <p:grpSpPr>
          <a:xfrm>
            <a:off x="9167621" y="1376156"/>
            <a:ext cx="7081667" cy="1719426"/>
            <a:chOff x="7972616" y="145400"/>
            <a:chExt cx="7081667" cy="1719426"/>
          </a:xfrm>
          <a:solidFill>
            <a:schemeClr val="tx1"/>
          </a:solidFill>
        </p:grpSpPr>
        <p:cxnSp>
          <p:nvCxnSpPr>
            <p:cNvPr id="28" name="Straight Connector 12">
              <a:extLst>
                <a:ext uri="{FF2B5EF4-FFF2-40B4-BE49-F238E27FC236}">
                  <a16:creationId xmlns:a16="http://schemas.microsoft.com/office/drawing/2014/main" id="{778A4ED2-EB60-05C2-8359-E4BD3239D493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3C850F93-502E-A53C-E213-9DEACFBCBA7C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15">
              <a:extLst>
                <a:ext uri="{FF2B5EF4-FFF2-40B4-BE49-F238E27FC236}">
                  <a16:creationId xmlns:a16="http://schemas.microsoft.com/office/drawing/2014/main" id="{B4695E3B-5DCA-AF59-59E4-164313FCB7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6740" y="145400"/>
              <a:ext cx="5717543" cy="7977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CCE78C5A-5203-6AE5-AEF1-B2B8C3FFEE32}"/>
              </a:ext>
            </a:extLst>
          </p:cNvPr>
          <p:cNvGrpSpPr/>
          <p:nvPr/>
        </p:nvGrpSpPr>
        <p:grpSpPr>
          <a:xfrm rot="16358944" flipH="1" flipV="1">
            <a:off x="4863505" y="6430143"/>
            <a:ext cx="2510256" cy="144686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32" name="Straight Connector 26">
              <a:extLst>
                <a:ext uri="{FF2B5EF4-FFF2-40B4-BE49-F238E27FC236}">
                  <a16:creationId xmlns:a16="http://schemas.microsoft.com/office/drawing/2014/main" id="{9E65DABE-1964-3998-DC53-4A900ECCF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E8695BE6-4BDB-FFC1-C194-9FAC7758BFBC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28">
              <a:extLst>
                <a:ext uri="{FF2B5EF4-FFF2-40B4-BE49-F238E27FC236}">
                  <a16:creationId xmlns:a16="http://schemas.microsoft.com/office/drawing/2014/main" id="{67BBD1B9-B26C-2D8F-80E7-3CF1F64E79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Google Shape;84;p1">
            <a:extLst>
              <a:ext uri="{FF2B5EF4-FFF2-40B4-BE49-F238E27FC236}">
                <a16:creationId xmlns:a16="http://schemas.microsoft.com/office/drawing/2014/main" id="{494C005B-F703-8A4A-25E1-1EC7A4800BA8}"/>
              </a:ext>
            </a:extLst>
          </p:cNvPr>
          <p:cNvSpPr/>
          <p:nvPr/>
        </p:nvSpPr>
        <p:spPr>
          <a:xfrm rot="16200000">
            <a:off x="7940818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Isosceles Triangle 35">
            <a:extLst>
              <a:ext uri="{FF2B5EF4-FFF2-40B4-BE49-F238E27FC236}">
                <a16:creationId xmlns:a16="http://schemas.microsoft.com/office/drawing/2014/main" id="{6E5DE3F5-D1BE-586F-B161-FAEA3941F72C}"/>
              </a:ext>
            </a:extLst>
          </p:cNvPr>
          <p:cNvSpPr/>
          <p:nvPr/>
        </p:nvSpPr>
        <p:spPr>
          <a:xfrm rot="5400000">
            <a:off x="1270449" y="2856527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B70410F6-B662-49ED-0462-923E9967A64E}"/>
              </a:ext>
            </a:extLst>
          </p:cNvPr>
          <p:cNvSpPr/>
          <p:nvPr/>
        </p:nvSpPr>
        <p:spPr>
          <a:xfrm rot="5400000">
            <a:off x="1633432" y="3937783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ECA1FC79-547C-B394-2C48-0D09EB1CF395}"/>
              </a:ext>
            </a:extLst>
          </p:cNvPr>
          <p:cNvSpPr txBox="1"/>
          <p:nvPr/>
        </p:nvSpPr>
        <p:spPr>
          <a:xfrm>
            <a:off x="1542870" y="2637526"/>
            <a:ext cx="48783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endereçamento na interface da camada 2 é feito por MAC Address, switches e hubs.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2C00FE0-0A39-A8CC-0FE7-97DDCE61FAF7}"/>
              </a:ext>
            </a:extLst>
          </p:cNvPr>
          <p:cNvSpPr txBox="1"/>
          <p:nvPr/>
        </p:nvSpPr>
        <p:spPr>
          <a:xfrm>
            <a:off x="1926164" y="3611060"/>
            <a:ext cx="4331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invasor inunda a tabela com endereços, tornando o </a:t>
            </a:r>
            <a:r>
              <a:rPr lang="pt-BR" sz="1400" b="1" dirty="0"/>
              <a:t>switch</a:t>
            </a:r>
            <a:r>
              <a:rPr lang="pt-BR" sz="1400" dirty="0"/>
              <a:t> incapaz de encontrar o endereço correto para um pacote;</a:t>
            </a:r>
          </a:p>
        </p:txBody>
      </p:sp>
      <p:sp>
        <p:nvSpPr>
          <p:cNvPr id="39" name="Isosceles Triangle 35">
            <a:extLst>
              <a:ext uri="{FF2B5EF4-FFF2-40B4-BE49-F238E27FC236}">
                <a16:creationId xmlns:a16="http://schemas.microsoft.com/office/drawing/2014/main" id="{88BB53FD-351A-8BA3-E45A-8A0520E5ADFD}"/>
              </a:ext>
            </a:extLst>
          </p:cNvPr>
          <p:cNvSpPr/>
          <p:nvPr/>
        </p:nvSpPr>
        <p:spPr>
          <a:xfrm rot="5400000">
            <a:off x="1270449" y="3401132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0E76BFAA-C1B3-8FE5-453A-E83B352EEECF}"/>
              </a:ext>
            </a:extLst>
          </p:cNvPr>
          <p:cNvSpPr txBox="1"/>
          <p:nvPr/>
        </p:nvSpPr>
        <p:spPr>
          <a:xfrm>
            <a:off x="1542870" y="3289852"/>
            <a:ext cx="48783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Como funciona o ataque:</a:t>
            </a:r>
          </a:p>
        </p:txBody>
      </p:sp>
      <p:sp>
        <p:nvSpPr>
          <p:cNvPr id="41" name="Isosceles Triangle 35">
            <a:extLst>
              <a:ext uri="{FF2B5EF4-FFF2-40B4-BE49-F238E27FC236}">
                <a16:creationId xmlns:a16="http://schemas.microsoft.com/office/drawing/2014/main" id="{E9B638B0-4C2A-4C1C-7772-2EDB774E5F7C}"/>
              </a:ext>
            </a:extLst>
          </p:cNvPr>
          <p:cNvSpPr/>
          <p:nvPr/>
        </p:nvSpPr>
        <p:spPr>
          <a:xfrm rot="5400000">
            <a:off x="1633432" y="5441482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DD38504-3B71-3D57-E5A6-0CB92164ADE0}"/>
              </a:ext>
            </a:extLst>
          </p:cNvPr>
          <p:cNvSpPr txBox="1"/>
          <p:nvPr/>
        </p:nvSpPr>
        <p:spPr>
          <a:xfrm>
            <a:off x="1934330" y="5235933"/>
            <a:ext cx="433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switch atua como hub (</a:t>
            </a:r>
            <a:r>
              <a:rPr lang="pt-BR" sz="1400" i="1" dirty="0" err="1"/>
              <a:t>failopen</a:t>
            </a:r>
            <a:r>
              <a:rPr lang="pt-BR" sz="1400" i="1" dirty="0"/>
              <a:t> </a:t>
            </a:r>
            <a:r>
              <a:rPr lang="pt-BR" sz="1400" i="1" dirty="0" err="1"/>
              <a:t>mode</a:t>
            </a:r>
            <a:r>
              <a:rPr lang="pt-BR" sz="1400" dirty="0"/>
              <a:t>) fazendo broadcast na rede em busca dos endereços;</a:t>
            </a:r>
          </a:p>
        </p:txBody>
      </p:sp>
      <p:sp>
        <p:nvSpPr>
          <p:cNvPr id="43" name="Isosceles Triangle 35">
            <a:extLst>
              <a:ext uri="{FF2B5EF4-FFF2-40B4-BE49-F238E27FC236}">
                <a16:creationId xmlns:a16="http://schemas.microsoft.com/office/drawing/2014/main" id="{1BD3E1D5-420E-B14C-7B1D-B32D21A62DDD}"/>
              </a:ext>
            </a:extLst>
          </p:cNvPr>
          <p:cNvSpPr/>
          <p:nvPr/>
        </p:nvSpPr>
        <p:spPr>
          <a:xfrm rot="5400000">
            <a:off x="1633432" y="6074103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291CEC96-B673-E723-75B2-23F6F0E7F71B}"/>
              </a:ext>
            </a:extLst>
          </p:cNvPr>
          <p:cNvSpPr txBox="1"/>
          <p:nvPr/>
        </p:nvSpPr>
        <p:spPr>
          <a:xfrm>
            <a:off x="1926164" y="5832937"/>
            <a:ext cx="43315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Com um </a:t>
            </a:r>
            <a:r>
              <a:rPr lang="pt-BR" sz="1400" dirty="0" err="1"/>
              <a:t>Sniffer</a:t>
            </a:r>
            <a:r>
              <a:rPr lang="pt-BR" sz="1400" dirty="0"/>
              <a:t> em modo promíscuo, é possível capturar os dados na rede.</a:t>
            </a:r>
          </a:p>
        </p:txBody>
      </p:sp>
      <p:sp>
        <p:nvSpPr>
          <p:cNvPr id="46" name="Isosceles Triangle 35">
            <a:extLst>
              <a:ext uri="{FF2B5EF4-FFF2-40B4-BE49-F238E27FC236}">
                <a16:creationId xmlns:a16="http://schemas.microsoft.com/office/drawing/2014/main" id="{3FD68619-72D2-FA60-6833-4FA968155940}"/>
              </a:ext>
            </a:extLst>
          </p:cNvPr>
          <p:cNvSpPr/>
          <p:nvPr/>
        </p:nvSpPr>
        <p:spPr>
          <a:xfrm rot="5400000">
            <a:off x="1634957" y="4757934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EEAE73C-F1BD-5ED7-0842-5A2C1977FCE3}"/>
              </a:ext>
            </a:extLst>
          </p:cNvPr>
          <p:cNvSpPr txBox="1"/>
          <p:nvPr/>
        </p:nvSpPr>
        <p:spPr>
          <a:xfrm>
            <a:off x="1943236" y="4431211"/>
            <a:ext cx="433156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Como resultado, remove os endereços MAC antigos e válidos, mas adicione os novos endereços MAC falsos;</a:t>
            </a:r>
          </a:p>
        </p:txBody>
      </p:sp>
    </p:spTree>
    <p:extLst>
      <p:ext uri="{BB962C8B-B14F-4D97-AF65-F5344CB8AC3E}">
        <p14:creationId xmlns:p14="http://schemas.microsoft.com/office/powerpoint/2010/main" val="2406270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9" grpId="0" animBg="1"/>
      <p:bldP spid="41" grpId="0" animBg="1"/>
      <p:bldP spid="43" grpId="0" animBg="1"/>
      <p:bldP spid="4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408DD-AA3A-AB2F-66E5-2ED12AD6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569589"/>
            <a:ext cx="6128119" cy="76276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>
                <a:solidFill>
                  <a:schemeClr val="tx1"/>
                </a:solidFill>
              </a:rPr>
              <a:t>Clonagem de </a:t>
            </a:r>
            <a:r>
              <a:rPr lang="pt-BR" dirty="0"/>
              <a:t>MAC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20C97230-E54D-3BC8-D1D3-D8EA112FE3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">
            <a:extLst>
              <a:ext uri="{FF2B5EF4-FFF2-40B4-BE49-F238E27FC236}">
                <a16:creationId xmlns:a16="http://schemas.microsoft.com/office/drawing/2014/main" id="{47D2953F-AEEA-0A94-070C-DA81E276153B}"/>
              </a:ext>
            </a:extLst>
          </p:cNvPr>
          <p:cNvGrpSpPr/>
          <p:nvPr/>
        </p:nvGrpSpPr>
        <p:grpSpPr>
          <a:xfrm rot="7064114" flipH="1" flipV="1">
            <a:off x="137683" y="-296816"/>
            <a:ext cx="2668416" cy="153802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36" name="Straight Connector 4">
              <a:extLst>
                <a:ext uri="{FF2B5EF4-FFF2-40B4-BE49-F238E27FC236}">
                  <a16:creationId xmlns:a16="http://schemas.microsoft.com/office/drawing/2014/main" id="{25D0781A-BF2C-D329-5C45-960E568E6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9B8BB155-6A08-919C-B136-DF53BA5E6CB1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6">
              <a:extLst>
                <a:ext uri="{FF2B5EF4-FFF2-40B4-BE49-F238E27FC236}">
                  <a16:creationId xmlns:a16="http://schemas.microsoft.com/office/drawing/2014/main" id="{53F1B698-4CC7-12B6-0E89-ADD6A0EA63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26">
            <a:extLst>
              <a:ext uri="{FF2B5EF4-FFF2-40B4-BE49-F238E27FC236}">
                <a16:creationId xmlns:a16="http://schemas.microsoft.com/office/drawing/2014/main" id="{02F0B540-5ACC-EE31-59AD-51A7BE6E167E}"/>
              </a:ext>
            </a:extLst>
          </p:cNvPr>
          <p:cNvGrpSpPr/>
          <p:nvPr/>
        </p:nvGrpSpPr>
        <p:grpSpPr>
          <a:xfrm rot="18122170" flipH="1" flipV="1">
            <a:off x="4809872" y="5792555"/>
            <a:ext cx="2025122" cy="1167244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40" name="Straight Connector 27">
              <a:extLst>
                <a:ext uri="{FF2B5EF4-FFF2-40B4-BE49-F238E27FC236}">
                  <a16:creationId xmlns:a16="http://schemas.microsoft.com/office/drawing/2014/main" id="{A22381EC-A5D7-01C9-3514-B64CE4B442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28">
              <a:extLst>
                <a:ext uri="{FF2B5EF4-FFF2-40B4-BE49-F238E27FC236}">
                  <a16:creationId xmlns:a16="http://schemas.microsoft.com/office/drawing/2014/main" id="{E651DEDA-507E-6E8E-9EA1-EB9269BF743F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29">
              <a:extLst>
                <a:ext uri="{FF2B5EF4-FFF2-40B4-BE49-F238E27FC236}">
                  <a16:creationId xmlns:a16="http://schemas.microsoft.com/office/drawing/2014/main" id="{080BA4BD-F562-0193-074A-BBCC6B1CAC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1">
            <a:extLst>
              <a:ext uri="{FF2B5EF4-FFF2-40B4-BE49-F238E27FC236}">
                <a16:creationId xmlns:a16="http://schemas.microsoft.com/office/drawing/2014/main" id="{0B6FF3D1-21CF-2FAF-7867-2F6FD083D7A8}"/>
              </a:ext>
            </a:extLst>
          </p:cNvPr>
          <p:cNvSpPr/>
          <p:nvPr/>
        </p:nvSpPr>
        <p:spPr>
          <a:xfrm rot="21331959" flipH="1">
            <a:off x="9252173" y="911255"/>
            <a:ext cx="5442011" cy="4681553"/>
          </a:xfrm>
          <a:custGeom>
            <a:avLst/>
            <a:gdLst>
              <a:gd name="connsiteX0" fmla="*/ 0 w 5442011"/>
              <a:gd name="connsiteY0" fmla="*/ 0 h 4681553"/>
              <a:gd name="connsiteX1" fmla="*/ 4828587 w 5442011"/>
              <a:gd name="connsiteY1" fmla="*/ 0 h 4681553"/>
              <a:gd name="connsiteX2" fmla="*/ 5442011 w 5442011"/>
              <a:gd name="connsiteY2" fmla="*/ 2340777 h 4681553"/>
              <a:gd name="connsiteX3" fmla="*/ 4828587 w 5442011"/>
              <a:gd name="connsiteY3" fmla="*/ 4681553 h 4681553"/>
              <a:gd name="connsiteX4" fmla="*/ 365762 w 5442011"/>
              <a:gd name="connsiteY4" fmla="*/ 4681553 h 46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11" h="4681553">
                <a:moveTo>
                  <a:pt x="0" y="0"/>
                </a:moveTo>
                <a:lnTo>
                  <a:pt x="4828587" y="0"/>
                </a:lnTo>
                <a:lnTo>
                  <a:pt x="5442011" y="2340777"/>
                </a:lnTo>
                <a:lnTo>
                  <a:pt x="4828587" y="4681553"/>
                </a:lnTo>
                <a:lnTo>
                  <a:pt x="365762" y="468155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" name="Google Shape;84;p1">
            <a:extLst>
              <a:ext uri="{FF2B5EF4-FFF2-40B4-BE49-F238E27FC236}">
                <a16:creationId xmlns:a16="http://schemas.microsoft.com/office/drawing/2014/main" id="{D83D4A16-8BB9-0A12-2358-EADB8DCFFB36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EB4D521D-6F38-B848-A0F7-29E9FDFD751C}"/>
              </a:ext>
            </a:extLst>
          </p:cNvPr>
          <p:cNvSpPr txBox="1"/>
          <p:nvPr/>
        </p:nvSpPr>
        <p:spPr>
          <a:xfrm>
            <a:off x="2445227" y="2646444"/>
            <a:ext cx="433918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Quando o invasor copia o endereço MAC de outro sistema e o usa para comunicação de rede.</a:t>
            </a:r>
          </a:p>
          <a:p>
            <a:endParaRPr lang="pt-BR" sz="1400" dirty="0"/>
          </a:p>
          <a:p>
            <a:r>
              <a:rPr lang="pt-BR" sz="1400" dirty="0"/>
              <a:t>Pode ser usado para contornar listas de controle de acesso e só permitir tráfego de um MAC especifico.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A443AB2-AB1B-4D5C-B260-3800F70C8789}"/>
              </a:ext>
            </a:extLst>
          </p:cNvPr>
          <p:cNvSpPr txBox="1"/>
          <p:nvPr/>
        </p:nvSpPr>
        <p:spPr>
          <a:xfrm>
            <a:off x="2153098" y="4198946"/>
            <a:ext cx="415608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Quando funciona:</a:t>
            </a:r>
          </a:p>
          <a:p>
            <a:r>
              <a:rPr lang="pt-BR" sz="1400" dirty="0"/>
              <a:t>A verificações de segurança é baseada em  MAC Address.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40205CE-97A2-9308-C766-903D174BC415}"/>
              </a:ext>
            </a:extLst>
          </p:cNvPr>
          <p:cNvSpPr txBox="1"/>
          <p:nvPr/>
        </p:nvSpPr>
        <p:spPr>
          <a:xfrm>
            <a:off x="2153098" y="5380999"/>
            <a:ext cx="40188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Nem sempre essa clonagem é um ataque. Um firewall pode clonar o MAC para torna-lo transparente (conexão do modem a cabo).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7CACCC2-6AEB-4F8A-919D-E625793FB3AB}"/>
              </a:ext>
            </a:extLst>
          </p:cNvPr>
          <p:cNvGrpSpPr/>
          <p:nvPr/>
        </p:nvGrpSpPr>
        <p:grpSpPr>
          <a:xfrm>
            <a:off x="1126761" y="5347312"/>
            <a:ext cx="806039" cy="806040"/>
            <a:chOff x="1407087" y="4970761"/>
            <a:chExt cx="806039" cy="806040"/>
          </a:xfrm>
        </p:grpSpPr>
        <p:sp>
          <p:nvSpPr>
            <p:cNvPr id="20" name="Rectangle 32">
              <a:extLst>
                <a:ext uri="{FF2B5EF4-FFF2-40B4-BE49-F238E27FC236}">
                  <a16:creationId xmlns:a16="http://schemas.microsoft.com/office/drawing/2014/main" id="{76125A5E-37C7-2FC0-A680-B5BEA9B7C244}"/>
                </a:ext>
              </a:extLst>
            </p:cNvPr>
            <p:cNvSpPr/>
            <p:nvPr/>
          </p:nvSpPr>
          <p:spPr>
            <a:xfrm>
              <a:off x="1407087" y="4970761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864FBB75-5308-8FF0-262D-60CA0689C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40576" y="5104251"/>
              <a:ext cx="539059" cy="539059"/>
            </a:xfrm>
            <a:prstGeom prst="rect">
              <a:avLst/>
            </a:prstGeom>
          </p:spPr>
        </p:pic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1B8A7C5D-1F96-C859-C6ED-B386D5238831}"/>
              </a:ext>
            </a:extLst>
          </p:cNvPr>
          <p:cNvGrpSpPr/>
          <p:nvPr/>
        </p:nvGrpSpPr>
        <p:grpSpPr>
          <a:xfrm>
            <a:off x="1124161" y="4180861"/>
            <a:ext cx="806039" cy="806040"/>
            <a:chOff x="1473327" y="2376599"/>
            <a:chExt cx="806039" cy="806040"/>
          </a:xfrm>
        </p:grpSpPr>
        <p:sp>
          <p:nvSpPr>
            <p:cNvPr id="23" name="Rectangle 32">
              <a:extLst>
                <a:ext uri="{FF2B5EF4-FFF2-40B4-BE49-F238E27FC236}">
                  <a16:creationId xmlns:a16="http://schemas.microsoft.com/office/drawing/2014/main" id="{886E40E6-E8E4-CEC7-9611-CC4929AB5740}"/>
                </a:ext>
              </a:extLst>
            </p:cNvPr>
            <p:cNvSpPr/>
            <p:nvPr/>
          </p:nvSpPr>
          <p:spPr>
            <a:xfrm>
              <a:off x="1473327" y="2376599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áfico 5">
              <a:extLst>
                <a:ext uri="{FF2B5EF4-FFF2-40B4-BE49-F238E27FC236}">
                  <a16:creationId xmlns:a16="http://schemas.microsoft.com/office/drawing/2014/main" id="{A85D7F26-8F24-19D8-F6CD-93D63556B0A6}"/>
                </a:ext>
              </a:extLst>
            </p:cNvPr>
            <p:cNvGrpSpPr/>
            <p:nvPr/>
          </p:nvGrpSpPr>
          <p:grpSpPr>
            <a:xfrm>
              <a:off x="1671625" y="2541270"/>
              <a:ext cx="409441" cy="481729"/>
              <a:chOff x="1671625" y="2541270"/>
              <a:chExt cx="409441" cy="481729"/>
            </a:xfrm>
            <a:solidFill>
              <a:schemeClr val="tx1"/>
            </a:solidFill>
          </p:grpSpPr>
          <p:sp>
            <p:nvSpPr>
              <p:cNvPr id="25" name="Forma Livre: Forma 24">
                <a:extLst>
                  <a:ext uri="{FF2B5EF4-FFF2-40B4-BE49-F238E27FC236}">
                    <a16:creationId xmlns:a16="http://schemas.microsoft.com/office/drawing/2014/main" id="{0169CC1F-3646-21E6-30DD-1986A0A3F562}"/>
                  </a:ext>
                </a:extLst>
              </p:cNvPr>
              <p:cNvSpPr/>
              <p:nvPr/>
            </p:nvSpPr>
            <p:spPr>
              <a:xfrm>
                <a:off x="1737926" y="2541270"/>
                <a:ext cx="263651" cy="357819"/>
              </a:xfrm>
              <a:custGeom>
                <a:avLst/>
                <a:gdLst>
                  <a:gd name="connsiteX0" fmla="*/ 263477 w 263651"/>
                  <a:gd name="connsiteY0" fmla="*/ 124882 h 357819"/>
                  <a:gd name="connsiteX1" fmla="*/ 134522 w 263651"/>
                  <a:gd name="connsiteY1" fmla="*/ 27 h 357819"/>
                  <a:gd name="connsiteX2" fmla="*/ 131818 w 263651"/>
                  <a:gd name="connsiteY2" fmla="*/ 0 h 357819"/>
                  <a:gd name="connsiteX3" fmla="*/ 1261 w 263651"/>
                  <a:gd name="connsiteY3" fmla="*/ 113506 h 357819"/>
                  <a:gd name="connsiteX4" fmla="*/ 0 w 263651"/>
                  <a:gd name="connsiteY4" fmla="*/ 131823 h 357819"/>
                  <a:gd name="connsiteX5" fmla="*/ 9409 w 263651"/>
                  <a:gd name="connsiteY5" fmla="*/ 141232 h 357819"/>
                  <a:gd name="connsiteX6" fmla="*/ 74191 w 263651"/>
                  <a:gd name="connsiteY6" fmla="*/ 141232 h 357819"/>
                  <a:gd name="connsiteX7" fmla="*/ 83600 w 263651"/>
                  <a:gd name="connsiteY7" fmla="*/ 131823 h 357819"/>
                  <a:gd name="connsiteX8" fmla="*/ 84069 w 263651"/>
                  <a:gd name="connsiteY8" fmla="*/ 125043 h 357819"/>
                  <a:gd name="connsiteX9" fmla="*/ 131844 w 263651"/>
                  <a:gd name="connsiteY9" fmla="*/ 83586 h 357819"/>
                  <a:gd name="connsiteX10" fmla="*/ 132832 w 263651"/>
                  <a:gd name="connsiteY10" fmla="*/ 83596 h 357819"/>
                  <a:gd name="connsiteX11" fmla="*/ 179982 w 263651"/>
                  <a:gd name="connsiteY11" fmla="*/ 129217 h 357819"/>
                  <a:gd name="connsiteX12" fmla="*/ 166725 w 263651"/>
                  <a:gd name="connsiteY12" fmla="*/ 165014 h 357819"/>
                  <a:gd name="connsiteX13" fmla="*/ 131824 w 263651"/>
                  <a:gd name="connsiteY13" fmla="*/ 180048 h 357819"/>
                  <a:gd name="connsiteX14" fmla="*/ 99447 w 263651"/>
                  <a:gd name="connsiteY14" fmla="*/ 180048 h 357819"/>
                  <a:gd name="connsiteX15" fmla="*/ 90038 w 263651"/>
                  <a:gd name="connsiteY15" fmla="*/ 189457 h 357819"/>
                  <a:gd name="connsiteX16" fmla="*/ 90038 w 263651"/>
                  <a:gd name="connsiteY16" fmla="*/ 348411 h 357819"/>
                  <a:gd name="connsiteX17" fmla="*/ 99447 w 263651"/>
                  <a:gd name="connsiteY17" fmla="*/ 357819 h 357819"/>
                  <a:gd name="connsiteX18" fmla="*/ 164229 w 263651"/>
                  <a:gd name="connsiteY18" fmla="*/ 357819 h 357819"/>
                  <a:gd name="connsiteX19" fmla="*/ 173638 w 263651"/>
                  <a:gd name="connsiteY19" fmla="*/ 348411 h 357819"/>
                  <a:gd name="connsiteX20" fmla="*/ 173638 w 263651"/>
                  <a:gd name="connsiteY20" fmla="*/ 256845 h 357819"/>
                  <a:gd name="connsiteX21" fmla="*/ 238113 w 263651"/>
                  <a:gd name="connsiteY21" fmla="*/ 209587 h 357819"/>
                  <a:gd name="connsiteX22" fmla="*/ 263477 w 263651"/>
                  <a:gd name="connsiteY22" fmla="*/ 124882 h 357819"/>
                  <a:gd name="connsiteX23" fmla="*/ 161728 w 263651"/>
                  <a:gd name="connsiteY23" fmla="*/ 240821 h 357819"/>
                  <a:gd name="connsiteX24" fmla="*/ 154821 w 263651"/>
                  <a:gd name="connsiteY24" fmla="*/ 249891 h 357819"/>
                  <a:gd name="connsiteX25" fmla="*/ 154821 w 263651"/>
                  <a:gd name="connsiteY25" fmla="*/ 339002 h 357819"/>
                  <a:gd name="connsiteX26" fmla="*/ 108857 w 263651"/>
                  <a:gd name="connsiteY26" fmla="*/ 339002 h 357819"/>
                  <a:gd name="connsiteX27" fmla="*/ 108857 w 263651"/>
                  <a:gd name="connsiteY27" fmla="*/ 198866 h 357819"/>
                  <a:gd name="connsiteX28" fmla="*/ 131825 w 263651"/>
                  <a:gd name="connsiteY28" fmla="*/ 198866 h 357819"/>
                  <a:gd name="connsiteX29" fmla="*/ 180373 w 263651"/>
                  <a:gd name="connsiteY29" fmla="*/ 177971 h 357819"/>
                  <a:gd name="connsiteX30" fmla="*/ 198775 w 263651"/>
                  <a:gd name="connsiteY30" fmla="*/ 128242 h 357819"/>
                  <a:gd name="connsiteX31" fmla="*/ 133215 w 263651"/>
                  <a:gd name="connsiteY31" fmla="*/ 64782 h 357819"/>
                  <a:gd name="connsiteX32" fmla="*/ 65436 w 263651"/>
                  <a:gd name="connsiteY32" fmla="*/ 122415 h 357819"/>
                  <a:gd name="connsiteX33" fmla="*/ 19208 w 263651"/>
                  <a:gd name="connsiteY33" fmla="*/ 122415 h 357819"/>
                  <a:gd name="connsiteX34" fmla="*/ 19901 w 263651"/>
                  <a:gd name="connsiteY34" fmla="*/ 116083 h 357819"/>
                  <a:gd name="connsiteX35" fmla="*/ 131824 w 263651"/>
                  <a:gd name="connsiteY35" fmla="*/ 18818 h 357819"/>
                  <a:gd name="connsiteX36" fmla="*/ 134144 w 263651"/>
                  <a:gd name="connsiteY36" fmla="*/ 18841 h 357819"/>
                  <a:gd name="connsiteX37" fmla="*/ 244684 w 263651"/>
                  <a:gd name="connsiteY37" fmla="*/ 125856 h 357819"/>
                  <a:gd name="connsiteX38" fmla="*/ 161728 w 263651"/>
                  <a:gd name="connsiteY38" fmla="*/ 240821 h 357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63651" h="357819">
                    <a:moveTo>
                      <a:pt x="263477" y="124882"/>
                    </a:moveTo>
                    <a:cubicBezTo>
                      <a:pt x="259916" y="56249"/>
                      <a:pt x="203273" y="1408"/>
                      <a:pt x="134522" y="27"/>
                    </a:cubicBezTo>
                    <a:cubicBezTo>
                      <a:pt x="133619" y="8"/>
                      <a:pt x="132719" y="0"/>
                      <a:pt x="131818" y="0"/>
                    </a:cubicBezTo>
                    <a:cubicBezTo>
                      <a:pt x="66232" y="0"/>
                      <a:pt x="10358" y="48346"/>
                      <a:pt x="1261" y="113506"/>
                    </a:cubicBezTo>
                    <a:cubicBezTo>
                      <a:pt x="423" y="119617"/>
                      <a:pt x="0" y="125780"/>
                      <a:pt x="0" y="131823"/>
                    </a:cubicBezTo>
                    <a:cubicBezTo>
                      <a:pt x="0" y="137020"/>
                      <a:pt x="4213" y="141232"/>
                      <a:pt x="9409" y="141232"/>
                    </a:cubicBezTo>
                    <a:lnTo>
                      <a:pt x="74191" y="141232"/>
                    </a:lnTo>
                    <a:cubicBezTo>
                      <a:pt x="79386" y="141232"/>
                      <a:pt x="83600" y="137020"/>
                      <a:pt x="83600" y="131823"/>
                    </a:cubicBezTo>
                    <a:cubicBezTo>
                      <a:pt x="83600" y="129572"/>
                      <a:pt x="83758" y="127287"/>
                      <a:pt x="84069" y="125043"/>
                    </a:cubicBezTo>
                    <a:cubicBezTo>
                      <a:pt x="87390" y="101247"/>
                      <a:pt x="107838" y="83586"/>
                      <a:pt x="131844" y="83586"/>
                    </a:cubicBezTo>
                    <a:cubicBezTo>
                      <a:pt x="132173" y="83586"/>
                      <a:pt x="132502" y="83588"/>
                      <a:pt x="132832" y="83596"/>
                    </a:cubicBezTo>
                    <a:cubicBezTo>
                      <a:pt x="157972" y="84113"/>
                      <a:pt x="178683" y="104151"/>
                      <a:pt x="179982" y="129217"/>
                    </a:cubicBezTo>
                    <a:cubicBezTo>
                      <a:pt x="180675" y="142567"/>
                      <a:pt x="175967" y="155280"/>
                      <a:pt x="166725" y="165014"/>
                    </a:cubicBezTo>
                    <a:cubicBezTo>
                      <a:pt x="157521" y="174709"/>
                      <a:pt x="145127" y="180048"/>
                      <a:pt x="131824" y="180048"/>
                    </a:cubicBezTo>
                    <a:lnTo>
                      <a:pt x="99447" y="180048"/>
                    </a:lnTo>
                    <a:cubicBezTo>
                      <a:pt x="94251" y="180048"/>
                      <a:pt x="90038" y="184260"/>
                      <a:pt x="90038" y="189457"/>
                    </a:cubicBezTo>
                    <a:lnTo>
                      <a:pt x="90038" y="348411"/>
                    </a:lnTo>
                    <a:cubicBezTo>
                      <a:pt x="90038" y="353607"/>
                      <a:pt x="94251" y="357819"/>
                      <a:pt x="99447" y="357819"/>
                    </a:cubicBezTo>
                    <a:lnTo>
                      <a:pt x="164229" y="357819"/>
                    </a:lnTo>
                    <a:cubicBezTo>
                      <a:pt x="169425" y="357819"/>
                      <a:pt x="173638" y="353607"/>
                      <a:pt x="173638" y="348411"/>
                    </a:cubicBezTo>
                    <a:lnTo>
                      <a:pt x="173638" y="256845"/>
                    </a:lnTo>
                    <a:cubicBezTo>
                      <a:pt x="199252" y="248210"/>
                      <a:pt x="221949" y="231623"/>
                      <a:pt x="238113" y="209587"/>
                    </a:cubicBezTo>
                    <a:cubicBezTo>
                      <a:pt x="256036" y="185156"/>
                      <a:pt x="265043" y="155073"/>
                      <a:pt x="263477" y="124882"/>
                    </a:cubicBezTo>
                    <a:close/>
                    <a:moveTo>
                      <a:pt x="161728" y="240821"/>
                    </a:moveTo>
                    <a:cubicBezTo>
                      <a:pt x="157648" y="241947"/>
                      <a:pt x="154821" y="245658"/>
                      <a:pt x="154821" y="249891"/>
                    </a:cubicBezTo>
                    <a:lnTo>
                      <a:pt x="154821" y="339002"/>
                    </a:lnTo>
                    <a:lnTo>
                      <a:pt x="108857" y="339002"/>
                    </a:lnTo>
                    <a:lnTo>
                      <a:pt x="108857" y="198866"/>
                    </a:lnTo>
                    <a:lnTo>
                      <a:pt x="131825" y="198866"/>
                    </a:lnTo>
                    <a:cubicBezTo>
                      <a:pt x="150339" y="198866"/>
                      <a:pt x="167580" y="191445"/>
                      <a:pt x="180373" y="177971"/>
                    </a:cubicBezTo>
                    <a:cubicBezTo>
                      <a:pt x="193203" y="164457"/>
                      <a:pt x="199739" y="146797"/>
                      <a:pt x="198775" y="128242"/>
                    </a:cubicBezTo>
                    <a:cubicBezTo>
                      <a:pt x="196969" y="93375"/>
                      <a:pt x="168173" y="65500"/>
                      <a:pt x="133215" y="64782"/>
                    </a:cubicBezTo>
                    <a:cubicBezTo>
                      <a:pt x="99243" y="64106"/>
                      <a:pt x="70137" y="88869"/>
                      <a:pt x="65436" y="122415"/>
                    </a:cubicBezTo>
                    <a:lnTo>
                      <a:pt x="19208" y="122415"/>
                    </a:lnTo>
                    <a:cubicBezTo>
                      <a:pt x="19383" y="120301"/>
                      <a:pt x="19614" y="118186"/>
                      <a:pt x="19901" y="116083"/>
                    </a:cubicBezTo>
                    <a:cubicBezTo>
                      <a:pt x="27696" y="60252"/>
                      <a:pt x="75591" y="18818"/>
                      <a:pt x="131824" y="18818"/>
                    </a:cubicBezTo>
                    <a:cubicBezTo>
                      <a:pt x="132593" y="18818"/>
                      <a:pt x="133371" y="18825"/>
                      <a:pt x="134144" y="18841"/>
                    </a:cubicBezTo>
                    <a:cubicBezTo>
                      <a:pt x="193077" y="20024"/>
                      <a:pt x="241632" y="67031"/>
                      <a:pt x="244684" y="125856"/>
                    </a:cubicBezTo>
                    <a:cubicBezTo>
                      <a:pt x="247414" y="178460"/>
                      <a:pt x="212526" y="226810"/>
                      <a:pt x="161728" y="24082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6" name="Forma Livre: Forma 25">
                <a:extLst>
                  <a:ext uri="{FF2B5EF4-FFF2-40B4-BE49-F238E27FC236}">
                    <a16:creationId xmlns:a16="http://schemas.microsoft.com/office/drawing/2014/main" id="{595F5FF1-5713-72E3-C750-57FA6230F825}"/>
                  </a:ext>
                </a:extLst>
              </p:cNvPr>
              <p:cNvSpPr/>
              <p:nvPr/>
            </p:nvSpPr>
            <p:spPr>
              <a:xfrm>
                <a:off x="1827965" y="2939372"/>
                <a:ext cx="83598" cy="83626"/>
              </a:xfrm>
              <a:custGeom>
                <a:avLst/>
                <a:gdLst>
                  <a:gd name="connsiteX0" fmla="*/ 41786 w 83598"/>
                  <a:gd name="connsiteY0" fmla="*/ 0 h 83626"/>
                  <a:gd name="connsiteX1" fmla="*/ 0 w 83598"/>
                  <a:gd name="connsiteY1" fmla="*/ 41813 h 83626"/>
                  <a:gd name="connsiteX2" fmla="*/ 41786 w 83598"/>
                  <a:gd name="connsiteY2" fmla="*/ 83626 h 83626"/>
                  <a:gd name="connsiteX3" fmla="*/ 83599 w 83598"/>
                  <a:gd name="connsiteY3" fmla="*/ 41814 h 83626"/>
                  <a:gd name="connsiteX4" fmla="*/ 41786 w 83598"/>
                  <a:gd name="connsiteY4" fmla="*/ 0 h 83626"/>
                  <a:gd name="connsiteX5" fmla="*/ 41786 w 83598"/>
                  <a:gd name="connsiteY5" fmla="*/ 64809 h 83626"/>
                  <a:gd name="connsiteX6" fmla="*/ 18818 w 83598"/>
                  <a:gd name="connsiteY6" fmla="*/ 41814 h 83626"/>
                  <a:gd name="connsiteX7" fmla="*/ 41786 w 83598"/>
                  <a:gd name="connsiteY7" fmla="*/ 18818 h 83626"/>
                  <a:gd name="connsiteX8" fmla="*/ 64781 w 83598"/>
                  <a:gd name="connsiteY8" fmla="*/ 41814 h 83626"/>
                  <a:gd name="connsiteX9" fmla="*/ 41786 w 83598"/>
                  <a:gd name="connsiteY9" fmla="*/ 64809 h 836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3598" h="83626">
                    <a:moveTo>
                      <a:pt x="41786" y="0"/>
                    </a:moveTo>
                    <a:cubicBezTo>
                      <a:pt x="18745" y="0"/>
                      <a:pt x="0" y="18757"/>
                      <a:pt x="0" y="41813"/>
                    </a:cubicBezTo>
                    <a:cubicBezTo>
                      <a:pt x="0" y="64868"/>
                      <a:pt x="18745" y="83626"/>
                      <a:pt x="41786" y="83626"/>
                    </a:cubicBezTo>
                    <a:cubicBezTo>
                      <a:pt x="64842" y="83626"/>
                      <a:pt x="83599" y="64869"/>
                      <a:pt x="83599" y="41814"/>
                    </a:cubicBezTo>
                    <a:cubicBezTo>
                      <a:pt x="83599" y="18758"/>
                      <a:pt x="64842" y="0"/>
                      <a:pt x="41786" y="0"/>
                    </a:cubicBezTo>
                    <a:close/>
                    <a:moveTo>
                      <a:pt x="41786" y="64809"/>
                    </a:moveTo>
                    <a:cubicBezTo>
                      <a:pt x="29121" y="64809"/>
                      <a:pt x="18818" y="54493"/>
                      <a:pt x="18818" y="41814"/>
                    </a:cubicBezTo>
                    <a:cubicBezTo>
                      <a:pt x="18818" y="29134"/>
                      <a:pt x="29121" y="18818"/>
                      <a:pt x="41786" y="18818"/>
                    </a:cubicBezTo>
                    <a:cubicBezTo>
                      <a:pt x="54466" y="18818"/>
                      <a:pt x="64781" y="29134"/>
                      <a:pt x="64781" y="41814"/>
                    </a:cubicBezTo>
                    <a:cubicBezTo>
                      <a:pt x="64781" y="54493"/>
                      <a:pt x="54466" y="64809"/>
                      <a:pt x="41786" y="64809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7" name="Forma Livre: Forma 26">
                <a:extLst>
                  <a:ext uri="{FF2B5EF4-FFF2-40B4-BE49-F238E27FC236}">
                    <a16:creationId xmlns:a16="http://schemas.microsoft.com/office/drawing/2014/main" id="{36DE7DB2-4810-968E-2AEF-F82975B169E9}"/>
                  </a:ext>
                </a:extLst>
              </p:cNvPr>
              <p:cNvSpPr/>
              <p:nvPr/>
            </p:nvSpPr>
            <p:spPr>
              <a:xfrm>
                <a:off x="2013643" y="2987565"/>
                <a:ext cx="18817" cy="18857"/>
              </a:xfrm>
              <a:custGeom>
                <a:avLst/>
                <a:gdLst>
                  <a:gd name="connsiteX0" fmla="*/ 9409 w 18817"/>
                  <a:gd name="connsiteY0" fmla="*/ 0 h 18857"/>
                  <a:gd name="connsiteX1" fmla="*/ 0 w 18817"/>
                  <a:gd name="connsiteY1" fmla="*/ 9409 h 18857"/>
                  <a:gd name="connsiteX2" fmla="*/ 0 w 18817"/>
                  <a:gd name="connsiteY2" fmla="*/ 9489 h 18857"/>
                  <a:gd name="connsiteX3" fmla="*/ 9409 w 18817"/>
                  <a:gd name="connsiteY3" fmla="*/ 18858 h 18857"/>
                  <a:gd name="connsiteX4" fmla="*/ 18818 w 18817"/>
                  <a:gd name="connsiteY4" fmla="*/ 9410 h 18857"/>
                  <a:gd name="connsiteX5" fmla="*/ 9409 w 18817"/>
                  <a:gd name="connsiteY5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" h="18857">
                    <a:moveTo>
                      <a:pt x="9409" y="0"/>
                    </a:moveTo>
                    <a:cubicBezTo>
                      <a:pt x="4213" y="0"/>
                      <a:pt x="0" y="4212"/>
                      <a:pt x="0" y="9409"/>
                    </a:cubicBezTo>
                    <a:lnTo>
                      <a:pt x="0" y="9489"/>
                    </a:lnTo>
                    <a:cubicBezTo>
                      <a:pt x="0" y="14685"/>
                      <a:pt x="4213" y="18858"/>
                      <a:pt x="9409" y="18858"/>
                    </a:cubicBezTo>
                    <a:cubicBezTo>
                      <a:pt x="14604" y="18858"/>
                      <a:pt x="18818" y="14605"/>
                      <a:pt x="18818" y="9410"/>
                    </a:cubicBezTo>
                    <a:cubicBezTo>
                      <a:pt x="18818" y="4214"/>
                      <a:pt x="14604" y="0"/>
                      <a:pt x="94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8" name="Forma Livre: Forma 27">
                <a:extLst>
                  <a:ext uri="{FF2B5EF4-FFF2-40B4-BE49-F238E27FC236}">
                    <a16:creationId xmlns:a16="http://schemas.microsoft.com/office/drawing/2014/main" id="{44D94F43-896C-629C-A542-290DE94AF57F}"/>
                  </a:ext>
                </a:extLst>
              </p:cNvPr>
              <p:cNvSpPr/>
              <p:nvPr/>
            </p:nvSpPr>
            <p:spPr>
              <a:xfrm>
                <a:off x="1965049" y="2774675"/>
                <a:ext cx="116017" cy="166819"/>
              </a:xfrm>
              <a:custGeom>
                <a:avLst/>
                <a:gdLst>
                  <a:gd name="connsiteX0" fmla="*/ 115938 w 116017"/>
                  <a:gd name="connsiteY0" fmla="*/ 54938 h 166819"/>
                  <a:gd name="connsiteX1" fmla="*/ 59207 w 116017"/>
                  <a:gd name="connsiteY1" fmla="*/ 12 h 166819"/>
                  <a:gd name="connsiteX2" fmla="*/ 58013 w 116017"/>
                  <a:gd name="connsiteY2" fmla="*/ 0 h 166819"/>
                  <a:gd name="connsiteX3" fmla="*/ 576 w 116017"/>
                  <a:gd name="connsiteY3" fmla="*/ 49892 h 166819"/>
                  <a:gd name="connsiteX4" fmla="*/ 0 w 116017"/>
                  <a:gd name="connsiteY4" fmla="*/ 58011 h 166819"/>
                  <a:gd name="connsiteX5" fmla="*/ 9409 w 116017"/>
                  <a:gd name="connsiteY5" fmla="*/ 67419 h 166819"/>
                  <a:gd name="connsiteX6" fmla="*/ 18818 w 116017"/>
                  <a:gd name="connsiteY6" fmla="*/ 58011 h 166819"/>
                  <a:gd name="connsiteX7" fmla="*/ 19207 w 116017"/>
                  <a:gd name="connsiteY7" fmla="*/ 52534 h 166819"/>
                  <a:gd name="connsiteX8" fmla="*/ 58826 w 116017"/>
                  <a:gd name="connsiteY8" fmla="*/ 18825 h 166819"/>
                  <a:gd name="connsiteX9" fmla="*/ 97146 w 116017"/>
                  <a:gd name="connsiteY9" fmla="*/ 55908 h 166819"/>
                  <a:gd name="connsiteX10" fmla="*/ 86419 w 116017"/>
                  <a:gd name="connsiteY10" fmla="*/ 84987 h 166819"/>
                  <a:gd name="connsiteX11" fmla="*/ 58002 w 116017"/>
                  <a:gd name="connsiteY11" fmla="*/ 97195 h 166819"/>
                  <a:gd name="connsiteX12" fmla="*/ 48593 w 116017"/>
                  <a:gd name="connsiteY12" fmla="*/ 106604 h 166819"/>
                  <a:gd name="connsiteX13" fmla="*/ 48593 w 116017"/>
                  <a:gd name="connsiteY13" fmla="*/ 157411 h 166819"/>
                  <a:gd name="connsiteX14" fmla="*/ 58002 w 116017"/>
                  <a:gd name="connsiteY14" fmla="*/ 166819 h 166819"/>
                  <a:gd name="connsiteX15" fmla="*/ 67411 w 116017"/>
                  <a:gd name="connsiteY15" fmla="*/ 157411 h 166819"/>
                  <a:gd name="connsiteX16" fmla="*/ 67411 w 116017"/>
                  <a:gd name="connsiteY16" fmla="*/ 115264 h 166819"/>
                  <a:gd name="connsiteX17" fmla="*/ 100062 w 116017"/>
                  <a:gd name="connsiteY17" fmla="*/ 97946 h 166819"/>
                  <a:gd name="connsiteX18" fmla="*/ 115938 w 116017"/>
                  <a:gd name="connsiteY18" fmla="*/ 54938 h 16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017" h="166819">
                    <a:moveTo>
                      <a:pt x="115938" y="54938"/>
                    </a:moveTo>
                    <a:cubicBezTo>
                      <a:pt x="114375" y="24745"/>
                      <a:pt x="89455" y="618"/>
                      <a:pt x="59207" y="12"/>
                    </a:cubicBezTo>
                    <a:cubicBezTo>
                      <a:pt x="58806" y="5"/>
                      <a:pt x="58411" y="0"/>
                      <a:pt x="58013" y="0"/>
                    </a:cubicBezTo>
                    <a:cubicBezTo>
                      <a:pt x="29145" y="0"/>
                      <a:pt x="4559" y="21275"/>
                      <a:pt x="576" y="49892"/>
                    </a:cubicBezTo>
                    <a:cubicBezTo>
                      <a:pt x="188" y="52576"/>
                      <a:pt x="0" y="55232"/>
                      <a:pt x="0" y="58011"/>
                    </a:cubicBezTo>
                    <a:cubicBezTo>
                      <a:pt x="0" y="63207"/>
                      <a:pt x="4213" y="67419"/>
                      <a:pt x="9409" y="67419"/>
                    </a:cubicBezTo>
                    <a:cubicBezTo>
                      <a:pt x="14604" y="67419"/>
                      <a:pt x="18818" y="63207"/>
                      <a:pt x="18818" y="58011"/>
                    </a:cubicBezTo>
                    <a:cubicBezTo>
                      <a:pt x="18818" y="56141"/>
                      <a:pt x="18943" y="54366"/>
                      <a:pt x="19207" y="52534"/>
                    </a:cubicBezTo>
                    <a:cubicBezTo>
                      <a:pt x="21938" y="32914"/>
                      <a:pt x="38977" y="18415"/>
                      <a:pt x="58826" y="18825"/>
                    </a:cubicBezTo>
                    <a:cubicBezTo>
                      <a:pt x="79259" y="19234"/>
                      <a:pt x="96089" y="35525"/>
                      <a:pt x="97146" y="55908"/>
                    </a:cubicBezTo>
                    <a:cubicBezTo>
                      <a:pt x="97705" y="66787"/>
                      <a:pt x="93896" y="77114"/>
                      <a:pt x="86419" y="84987"/>
                    </a:cubicBezTo>
                    <a:cubicBezTo>
                      <a:pt x="78941" y="92860"/>
                      <a:pt x="68849" y="97195"/>
                      <a:pt x="58002" y="97195"/>
                    </a:cubicBezTo>
                    <a:cubicBezTo>
                      <a:pt x="52807" y="97195"/>
                      <a:pt x="48593" y="101408"/>
                      <a:pt x="48593" y="106604"/>
                    </a:cubicBezTo>
                    <a:lnTo>
                      <a:pt x="48593" y="157411"/>
                    </a:lnTo>
                    <a:cubicBezTo>
                      <a:pt x="48593" y="162607"/>
                      <a:pt x="52807" y="166819"/>
                      <a:pt x="58002" y="166819"/>
                    </a:cubicBezTo>
                    <a:cubicBezTo>
                      <a:pt x="63198" y="166819"/>
                      <a:pt x="67411" y="162607"/>
                      <a:pt x="67411" y="157411"/>
                    </a:cubicBezTo>
                    <a:lnTo>
                      <a:pt x="67411" y="115264"/>
                    </a:lnTo>
                    <a:cubicBezTo>
                      <a:pt x="79836" y="113259"/>
                      <a:pt x="91193" y="107284"/>
                      <a:pt x="100062" y="97946"/>
                    </a:cubicBezTo>
                    <a:cubicBezTo>
                      <a:pt x="111128" y="86297"/>
                      <a:pt x="116766" y="71024"/>
                      <a:pt x="115938" y="54938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29" name="Forma Livre: Forma 28">
                <a:extLst>
                  <a:ext uri="{FF2B5EF4-FFF2-40B4-BE49-F238E27FC236}">
                    <a16:creationId xmlns:a16="http://schemas.microsoft.com/office/drawing/2014/main" id="{49ADCEFB-F23E-428B-0C44-06C84CA15BC9}"/>
                  </a:ext>
                </a:extLst>
              </p:cNvPr>
              <p:cNvSpPr/>
              <p:nvPr/>
            </p:nvSpPr>
            <p:spPr>
              <a:xfrm>
                <a:off x="1720218" y="2986339"/>
                <a:ext cx="18817" cy="18857"/>
              </a:xfrm>
              <a:custGeom>
                <a:avLst/>
                <a:gdLst>
                  <a:gd name="connsiteX0" fmla="*/ 9409 w 18817"/>
                  <a:gd name="connsiteY0" fmla="*/ 0 h 18857"/>
                  <a:gd name="connsiteX1" fmla="*/ 0 w 18817"/>
                  <a:gd name="connsiteY1" fmla="*/ 9409 h 18857"/>
                  <a:gd name="connsiteX2" fmla="*/ 0 w 18817"/>
                  <a:gd name="connsiteY2" fmla="*/ 9489 h 18857"/>
                  <a:gd name="connsiteX3" fmla="*/ 9409 w 18817"/>
                  <a:gd name="connsiteY3" fmla="*/ 18858 h 18857"/>
                  <a:gd name="connsiteX4" fmla="*/ 18818 w 18817"/>
                  <a:gd name="connsiteY4" fmla="*/ 9410 h 18857"/>
                  <a:gd name="connsiteX5" fmla="*/ 9409 w 18817"/>
                  <a:gd name="connsiteY5" fmla="*/ 0 h 1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17" h="18857">
                    <a:moveTo>
                      <a:pt x="9409" y="0"/>
                    </a:moveTo>
                    <a:cubicBezTo>
                      <a:pt x="4213" y="0"/>
                      <a:pt x="0" y="4212"/>
                      <a:pt x="0" y="9409"/>
                    </a:cubicBezTo>
                    <a:lnTo>
                      <a:pt x="0" y="9489"/>
                    </a:lnTo>
                    <a:cubicBezTo>
                      <a:pt x="0" y="14685"/>
                      <a:pt x="4213" y="18858"/>
                      <a:pt x="9409" y="18858"/>
                    </a:cubicBezTo>
                    <a:cubicBezTo>
                      <a:pt x="14604" y="18858"/>
                      <a:pt x="18818" y="14605"/>
                      <a:pt x="18818" y="9410"/>
                    </a:cubicBezTo>
                    <a:cubicBezTo>
                      <a:pt x="18818" y="4214"/>
                      <a:pt x="14604" y="0"/>
                      <a:pt x="9409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0" name="Forma Livre: Forma 29">
                <a:extLst>
                  <a:ext uri="{FF2B5EF4-FFF2-40B4-BE49-F238E27FC236}">
                    <a16:creationId xmlns:a16="http://schemas.microsoft.com/office/drawing/2014/main" id="{E71BBF45-2134-1FEC-1146-A9D96AA92B55}"/>
                  </a:ext>
                </a:extLst>
              </p:cNvPr>
              <p:cNvSpPr/>
              <p:nvPr/>
            </p:nvSpPr>
            <p:spPr>
              <a:xfrm>
                <a:off x="1671625" y="2773449"/>
                <a:ext cx="116016" cy="166844"/>
              </a:xfrm>
              <a:custGeom>
                <a:avLst/>
                <a:gdLst>
                  <a:gd name="connsiteX0" fmla="*/ 59195 w 116016"/>
                  <a:gd name="connsiteY0" fmla="*/ 11 h 166844"/>
                  <a:gd name="connsiteX1" fmla="*/ 58064 w 116016"/>
                  <a:gd name="connsiteY1" fmla="*/ 0 h 166844"/>
                  <a:gd name="connsiteX2" fmla="*/ 534 w 116016"/>
                  <a:gd name="connsiteY2" fmla="*/ 50002 h 166844"/>
                  <a:gd name="connsiteX3" fmla="*/ 0 w 116016"/>
                  <a:gd name="connsiteY3" fmla="*/ 58011 h 166844"/>
                  <a:gd name="connsiteX4" fmla="*/ 9409 w 116016"/>
                  <a:gd name="connsiteY4" fmla="*/ 67419 h 166844"/>
                  <a:gd name="connsiteX5" fmla="*/ 18818 w 116016"/>
                  <a:gd name="connsiteY5" fmla="*/ 58011 h 166844"/>
                  <a:gd name="connsiteX6" fmla="*/ 19180 w 116016"/>
                  <a:gd name="connsiteY6" fmla="*/ 52543 h 166844"/>
                  <a:gd name="connsiteX7" fmla="*/ 58816 w 116016"/>
                  <a:gd name="connsiteY7" fmla="*/ 18824 h 166844"/>
                  <a:gd name="connsiteX8" fmla="*/ 97145 w 116016"/>
                  <a:gd name="connsiteY8" fmla="*/ 55908 h 166844"/>
                  <a:gd name="connsiteX9" fmla="*/ 86415 w 116016"/>
                  <a:gd name="connsiteY9" fmla="*/ 84979 h 166844"/>
                  <a:gd name="connsiteX10" fmla="*/ 58001 w 116016"/>
                  <a:gd name="connsiteY10" fmla="*/ 97194 h 166844"/>
                  <a:gd name="connsiteX11" fmla="*/ 48593 w 116016"/>
                  <a:gd name="connsiteY11" fmla="*/ 106603 h 166844"/>
                  <a:gd name="connsiteX12" fmla="*/ 48593 w 116016"/>
                  <a:gd name="connsiteY12" fmla="*/ 157436 h 166844"/>
                  <a:gd name="connsiteX13" fmla="*/ 58001 w 116016"/>
                  <a:gd name="connsiteY13" fmla="*/ 166845 h 166844"/>
                  <a:gd name="connsiteX14" fmla="*/ 67410 w 116016"/>
                  <a:gd name="connsiteY14" fmla="*/ 157436 h 166844"/>
                  <a:gd name="connsiteX15" fmla="*/ 67410 w 116016"/>
                  <a:gd name="connsiteY15" fmla="*/ 115261 h 166844"/>
                  <a:gd name="connsiteX16" fmla="*/ 100059 w 116016"/>
                  <a:gd name="connsiteY16" fmla="*/ 97937 h 166844"/>
                  <a:gd name="connsiteX17" fmla="*/ 115937 w 116016"/>
                  <a:gd name="connsiteY17" fmla="*/ 54926 h 166844"/>
                  <a:gd name="connsiteX18" fmla="*/ 59195 w 116016"/>
                  <a:gd name="connsiteY18" fmla="*/ 11 h 166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16016" h="166844">
                    <a:moveTo>
                      <a:pt x="59195" y="11"/>
                    </a:moveTo>
                    <a:cubicBezTo>
                      <a:pt x="58817" y="4"/>
                      <a:pt x="58441" y="0"/>
                      <a:pt x="58064" y="0"/>
                    </a:cubicBezTo>
                    <a:cubicBezTo>
                      <a:pt x="29186" y="0"/>
                      <a:pt x="4564" y="21282"/>
                      <a:pt x="534" y="50002"/>
                    </a:cubicBezTo>
                    <a:cubicBezTo>
                      <a:pt x="180" y="52680"/>
                      <a:pt x="0" y="55374"/>
                      <a:pt x="0" y="58011"/>
                    </a:cubicBezTo>
                    <a:cubicBezTo>
                      <a:pt x="0" y="63207"/>
                      <a:pt x="4213" y="67419"/>
                      <a:pt x="9409" y="67419"/>
                    </a:cubicBezTo>
                    <a:cubicBezTo>
                      <a:pt x="14604" y="67419"/>
                      <a:pt x="18818" y="63207"/>
                      <a:pt x="18818" y="58011"/>
                    </a:cubicBezTo>
                    <a:cubicBezTo>
                      <a:pt x="18818" y="56198"/>
                      <a:pt x="18943" y="54334"/>
                      <a:pt x="19180" y="52543"/>
                    </a:cubicBezTo>
                    <a:cubicBezTo>
                      <a:pt x="21930" y="32938"/>
                      <a:pt x="38950" y="18441"/>
                      <a:pt x="58816" y="18824"/>
                    </a:cubicBezTo>
                    <a:cubicBezTo>
                      <a:pt x="79232" y="19255"/>
                      <a:pt x="96069" y="35550"/>
                      <a:pt x="97145" y="55908"/>
                    </a:cubicBezTo>
                    <a:cubicBezTo>
                      <a:pt x="97704" y="66781"/>
                      <a:pt x="93894" y="77105"/>
                      <a:pt x="86415" y="84979"/>
                    </a:cubicBezTo>
                    <a:cubicBezTo>
                      <a:pt x="78933" y="92857"/>
                      <a:pt x="68841" y="97194"/>
                      <a:pt x="58001" y="97194"/>
                    </a:cubicBezTo>
                    <a:cubicBezTo>
                      <a:pt x="52806" y="97194"/>
                      <a:pt x="48593" y="101407"/>
                      <a:pt x="48593" y="106603"/>
                    </a:cubicBezTo>
                    <a:lnTo>
                      <a:pt x="48593" y="157436"/>
                    </a:lnTo>
                    <a:cubicBezTo>
                      <a:pt x="48593" y="162632"/>
                      <a:pt x="52806" y="166845"/>
                      <a:pt x="58001" y="166845"/>
                    </a:cubicBezTo>
                    <a:cubicBezTo>
                      <a:pt x="63197" y="166845"/>
                      <a:pt x="67410" y="162632"/>
                      <a:pt x="67410" y="157436"/>
                    </a:cubicBezTo>
                    <a:lnTo>
                      <a:pt x="67410" y="115261"/>
                    </a:lnTo>
                    <a:cubicBezTo>
                      <a:pt x="79832" y="113255"/>
                      <a:pt x="91187" y="107278"/>
                      <a:pt x="100059" y="97937"/>
                    </a:cubicBezTo>
                    <a:cubicBezTo>
                      <a:pt x="111126" y="86285"/>
                      <a:pt x="116765" y="71015"/>
                      <a:pt x="115937" y="54926"/>
                    </a:cubicBezTo>
                    <a:cubicBezTo>
                      <a:pt x="114342" y="24771"/>
                      <a:pt x="89427" y="649"/>
                      <a:pt x="59195" y="11"/>
                    </a:cubicBezTo>
                    <a:close/>
                  </a:path>
                </a:pathLst>
              </a:custGeom>
              <a:solidFill>
                <a:schemeClr val="tx1"/>
              </a:solidFill>
              <a:ln w="63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FE8F90E-FCC6-17BE-9563-8DBCA03C73A0}"/>
              </a:ext>
            </a:extLst>
          </p:cNvPr>
          <p:cNvGrpSpPr/>
          <p:nvPr/>
        </p:nvGrpSpPr>
        <p:grpSpPr>
          <a:xfrm>
            <a:off x="1124161" y="2889466"/>
            <a:ext cx="806039" cy="806040"/>
            <a:chOff x="1407087" y="2638287"/>
            <a:chExt cx="806039" cy="806040"/>
          </a:xfrm>
        </p:grpSpPr>
        <p:sp>
          <p:nvSpPr>
            <p:cNvPr id="18" name="Rectangle 32">
              <a:extLst>
                <a:ext uri="{FF2B5EF4-FFF2-40B4-BE49-F238E27FC236}">
                  <a16:creationId xmlns:a16="http://schemas.microsoft.com/office/drawing/2014/main" id="{E21F1885-3071-6081-5F38-8944D709A5BE}"/>
                </a:ext>
              </a:extLst>
            </p:cNvPr>
            <p:cNvSpPr/>
            <p:nvPr/>
          </p:nvSpPr>
          <p:spPr>
            <a:xfrm>
              <a:off x="1407087" y="2638287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áfico 11">
              <a:extLst>
                <a:ext uri="{FF2B5EF4-FFF2-40B4-BE49-F238E27FC236}">
                  <a16:creationId xmlns:a16="http://schemas.microsoft.com/office/drawing/2014/main" id="{2586073F-582E-549C-49DC-D4A8C1F70450}"/>
                </a:ext>
              </a:extLst>
            </p:cNvPr>
            <p:cNvGrpSpPr/>
            <p:nvPr/>
          </p:nvGrpSpPr>
          <p:grpSpPr>
            <a:xfrm>
              <a:off x="1495943" y="2932398"/>
              <a:ext cx="622595" cy="213029"/>
              <a:chOff x="1495943" y="2932398"/>
              <a:chExt cx="622595" cy="213029"/>
            </a:xfrm>
            <a:noFill/>
          </p:grpSpPr>
          <p:sp>
            <p:nvSpPr>
              <p:cNvPr id="31" name="Forma Livre: Forma 30">
                <a:extLst>
                  <a:ext uri="{FF2B5EF4-FFF2-40B4-BE49-F238E27FC236}">
                    <a16:creationId xmlns:a16="http://schemas.microsoft.com/office/drawing/2014/main" id="{6EE5A1BF-78E1-353D-5BF8-98DB604D2C4E}"/>
                  </a:ext>
                </a:extLst>
              </p:cNvPr>
              <p:cNvSpPr/>
              <p:nvPr/>
            </p:nvSpPr>
            <p:spPr>
              <a:xfrm>
                <a:off x="1495943" y="2935348"/>
                <a:ext cx="221352" cy="207068"/>
              </a:xfrm>
              <a:custGeom>
                <a:avLst/>
                <a:gdLst>
                  <a:gd name="connsiteX0" fmla="*/ 109622 w 221352"/>
                  <a:gd name="connsiteY0" fmla="*/ 158321 h 207068"/>
                  <a:gd name="connsiteX1" fmla="*/ 108759 w 221352"/>
                  <a:gd name="connsiteY1" fmla="*/ 158321 h 207068"/>
                  <a:gd name="connsiteX2" fmla="*/ 59916 w 221352"/>
                  <a:gd name="connsiteY2" fmla="*/ 0 h 207068"/>
                  <a:gd name="connsiteX3" fmla="*/ 0 w 221352"/>
                  <a:gd name="connsiteY3" fmla="*/ 0 h 207068"/>
                  <a:gd name="connsiteX4" fmla="*/ 0 w 221352"/>
                  <a:gd name="connsiteY4" fmla="*/ 207069 h 207068"/>
                  <a:gd name="connsiteX5" fmla="*/ 39209 w 221352"/>
                  <a:gd name="connsiteY5" fmla="*/ 207069 h 207068"/>
                  <a:gd name="connsiteX6" fmla="*/ 39209 w 221352"/>
                  <a:gd name="connsiteY6" fmla="*/ 110772 h 207068"/>
                  <a:gd name="connsiteX7" fmla="*/ 38682 w 221352"/>
                  <a:gd name="connsiteY7" fmla="*/ 86806 h 207068"/>
                  <a:gd name="connsiteX8" fmla="*/ 37435 w 221352"/>
                  <a:gd name="connsiteY8" fmla="*/ 61977 h 207068"/>
                  <a:gd name="connsiteX9" fmla="*/ 36525 w 221352"/>
                  <a:gd name="connsiteY9" fmla="*/ 44481 h 207068"/>
                  <a:gd name="connsiteX10" fmla="*/ 37819 w 221352"/>
                  <a:gd name="connsiteY10" fmla="*/ 44481 h 207068"/>
                  <a:gd name="connsiteX11" fmla="*/ 87669 w 221352"/>
                  <a:gd name="connsiteY11" fmla="*/ 206925 h 207068"/>
                  <a:gd name="connsiteX12" fmla="*/ 127884 w 221352"/>
                  <a:gd name="connsiteY12" fmla="*/ 206925 h 207068"/>
                  <a:gd name="connsiteX13" fmla="*/ 181281 w 221352"/>
                  <a:gd name="connsiteY13" fmla="*/ 44913 h 207068"/>
                  <a:gd name="connsiteX14" fmla="*/ 182575 w 221352"/>
                  <a:gd name="connsiteY14" fmla="*/ 44913 h 207068"/>
                  <a:gd name="connsiteX15" fmla="*/ 181712 w 221352"/>
                  <a:gd name="connsiteY15" fmla="*/ 62264 h 207068"/>
                  <a:gd name="connsiteX16" fmla="*/ 180802 w 221352"/>
                  <a:gd name="connsiteY16" fmla="*/ 86518 h 207068"/>
                  <a:gd name="connsiteX17" fmla="*/ 180418 w 221352"/>
                  <a:gd name="connsiteY17" fmla="*/ 109047 h 207068"/>
                  <a:gd name="connsiteX18" fmla="*/ 180418 w 221352"/>
                  <a:gd name="connsiteY18" fmla="*/ 207069 h 207068"/>
                  <a:gd name="connsiteX19" fmla="*/ 221353 w 221352"/>
                  <a:gd name="connsiteY19" fmla="*/ 207069 h 207068"/>
                  <a:gd name="connsiteX20" fmla="*/ 221353 w 221352"/>
                  <a:gd name="connsiteY20" fmla="*/ 0 h 207068"/>
                  <a:gd name="connsiteX21" fmla="*/ 161581 w 221352"/>
                  <a:gd name="connsiteY21" fmla="*/ 0 h 207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21352" h="207068">
                    <a:moveTo>
                      <a:pt x="109622" y="158321"/>
                    </a:moveTo>
                    <a:lnTo>
                      <a:pt x="108759" y="158321"/>
                    </a:lnTo>
                    <a:lnTo>
                      <a:pt x="59916" y="0"/>
                    </a:lnTo>
                    <a:lnTo>
                      <a:pt x="0" y="0"/>
                    </a:lnTo>
                    <a:lnTo>
                      <a:pt x="0" y="207069"/>
                    </a:lnTo>
                    <a:lnTo>
                      <a:pt x="39209" y="207069"/>
                    </a:lnTo>
                    <a:lnTo>
                      <a:pt x="39209" y="110772"/>
                    </a:lnTo>
                    <a:cubicBezTo>
                      <a:pt x="39209" y="103678"/>
                      <a:pt x="39209" y="95721"/>
                      <a:pt x="38682" y="86806"/>
                    </a:cubicBezTo>
                    <a:cubicBezTo>
                      <a:pt x="38154" y="77890"/>
                      <a:pt x="37867" y="69742"/>
                      <a:pt x="37435" y="61977"/>
                    </a:cubicBezTo>
                    <a:cubicBezTo>
                      <a:pt x="37004" y="54212"/>
                      <a:pt x="36716" y="48364"/>
                      <a:pt x="36525" y="44481"/>
                    </a:cubicBezTo>
                    <a:lnTo>
                      <a:pt x="37819" y="44481"/>
                    </a:lnTo>
                    <a:lnTo>
                      <a:pt x="87669" y="206925"/>
                    </a:lnTo>
                    <a:lnTo>
                      <a:pt x="127884" y="206925"/>
                    </a:lnTo>
                    <a:lnTo>
                      <a:pt x="181281" y="44913"/>
                    </a:lnTo>
                    <a:lnTo>
                      <a:pt x="182575" y="44913"/>
                    </a:lnTo>
                    <a:lnTo>
                      <a:pt x="181712" y="62264"/>
                    </a:lnTo>
                    <a:cubicBezTo>
                      <a:pt x="181329" y="69934"/>
                      <a:pt x="181041" y="78034"/>
                      <a:pt x="180802" y="86518"/>
                    </a:cubicBezTo>
                    <a:cubicBezTo>
                      <a:pt x="180562" y="95002"/>
                      <a:pt x="180418" y="102528"/>
                      <a:pt x="180418" y="109047"/>
                    </a:cubicBezTo>
                    <a:lnTo>
                      <a:pt x="180418" y="207069"/>
                    </a:lnTo>
                    <a:lnTo>
                      <a:pt x="221353" y="207069"/>
                    </a:lnTo>
                    <a:lnTo>
                      <a:pt x="221353" y="0"/>
                    </a:lnTo>
                    <a:lnTo>
                      <a:pt x="161581" y="0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2" name="Forma Livre: Forma 31">
                <a:extLst>
                  <a:ext uri="{FF2B5EF4-FFF2-40B4-BE49-F238E27FC236}">
                    <a16:creationId xmlns:a16="http://schemas.microsoft.com/office/drawing/2014/main" id="{E792F5D8-DB60-9FD0-ABF4-6490A92F43D2}"/>
                  </a:ext>
                </a:extLst>
              </p:cNvPr>
              <p:cNvSpPr/>
              <p:nvPr/>
            </p:nvSpPr>
            <p:spPr>
              <a:xfrm>
                <a:off x="1743371" y="2934485"/>
                <a:ext cx="200118" cy="207931"/>
              </a:xfrm>
              <a:custGeom>
                <a:avLst/>
                <a:gdLst>
                  <a:gd name="connsiteX0" fmla="*/ 73049 w 200118"/>
                  <a:gd name="connsiteY0" fmla="*/ 0 h 207931"/>
                  <a:gd name="connsiteX1" fmla="*/ 0 w 200118"/>
                  <a:gd name="connsiteY1" fmla="*/ 207931 h 207931"/>
                  <a:gd name="connsiteX2" fmla="*/ 47357 w 200118"/>
                  <a:gd name="connsiteY2" fmla="*/ 207931 h 207931"/>
                  <a:gd name="connsiteX3" fmla="*/ 62312 w 200118"/>
                  <a:gd name="connsiteY3" fmla="*/ 158465 h 207931"/>
                  <a:gd name="connsiteX4" fmla="*/ 137806 w 200118"/>
                  <a:gd name="connsiteY4" fmla="*/ 158465 h 207931"/>
                  <a:gd name="connsiteX5" fmla="*/ 152809 w 200118"/>
                  <a:gd name="connsiteY5" fmla="*/ 207931 h 207931"/>
                  <a:gd name="connsiteX6" fmla="*/ 200118 w 200118"/>
                  <a:gd name="connsiteY6" fmla="*/ 207931 h 207931"/>
                  <a:gd name="connsiteX7" fmla="*/ 126734 w 200118"/>
                  <a:gd name="connsiteY7" fmla="*/ 0 h 207931"/>
                  <a:gd name="connsiteX8" fmla="*/ 73337 w 200118"/>
                  <a:gd name="connsiteY8" fmla="*/ 121797 h 207931"/>
                  <a:gd name="connsiteX9" fmla="*/ 88196 w 200118"/>
                  <a:gd name="connsiteY9" fmla="*/ 73864 h 207931"/>
                  <a:gd name="connsiteX10" fmla="*/ 91455 w 200118"/>
                  <a:gd name="connsiteY10" fmla="*/ 62935 h 207931"/>
                  <a:gd name="connsiteX11" fmla="*/ 91935 w 200118"/>
                  <a:gd name="connsiteY11" fmla="*/ 61450 h 207931"/>
                  <a:gd name="connsiteX12" fmla="*/ 108567 w 200118"/>
                  <a:gd name="connsiteY12" fmla="*/ 61450 h 207931"/>
                  <a:gd name="connsiteX13" fmla="*/ 112306 w 200118"/>
                  <a:gd name="connsiteY13" fmla="*/ 73864 h 207931"/>
                  <a:gd name="connsiteX14" fmla="*/ 127309 w 200118"/>
                  <a:gd name="connsiteY14" fmla="*/ 121797 h 20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118" h="207931">
                    <a:moveTo>
                      <a:pt x="73049" y="0"/>
                    </a:moveTo>
                    <a:lnTo>
                      <a:pt x="0" y="207931"/>
                    </a:lnTo>
                    <a:lnTo>
                      <a:pt x="47357" y="207931"/>
                    </a:lnTo>
                    <a:lnTo>
                      <a:pt x="62312" y="158465"/>
                    </a:lnTo>
                    <a:lnTo>
                      <a:pt x="137806" y="158465"/>
                    </a:lnTo>
                    <a:lnTo>
                      <a:pt x="152809" y="207931"/>
                    </a:lnTo>
                    <a:lnTo>
                      <a:pt x="200118" y="207931"/>
                    </a:lnTo>
                    <a:lnTo>
                      <a:pt x="126734" y="0"/>
                    </a:lnTo>
                    <a:close/>
                    <a:moveTo>
                      <a:pt x="73337" y="121797"/>
                    </a:moveTo>
                    <a:lnTo>
                      <a:pt x="88196" y="73864"/>
                    </a:lnTo>
                    <a:cubicBezTo>
                      <a:pt x="88867" y="71659"/>
                      <a:pt x="89969" y="68064"/>
                      <a:pt x="91455" y="62935"/>
                    </a:cubicBezTo>
                    <a:lnTo>
                      <a:pt x="91935" y="61450"/>
                    </a:lnTo>
                    <a:lnTo>
                      <a:pt x="108567" y="61450"/>
                    </a:lnTo>
                    <a:lnTo>
                      <a:pt x="112306" y="73864"/>
                    </a:lnTo>
                    <a:lnTo>
                      <a:pt x="127309" y="121797"/>
                    </a:ln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33" name="Forma Livre: Forma 32">
                <a:extLst>
                  <a:ext uri="{FF2B5EF4-FFF2-40B4-BE49-F238E27FC236}">
                    <a16:creationId xmlns:a16="http://schemas.microsoft.com/office/drawing/2014/main" id="{7D8BB0AD-8922-3D51-E22B-C5908C39CFA5}"/>
                  </a:ext>
                </a:extLst>
              </p:cNvPr>
              <p:cNvSpPr/>
              <p:nvPr/>
            </p:nvSpPr>
            <p:spPr>
              <a:xfrm>
                <a:off x="1960426" y="2932398"/>
                <a:ext cx="158113" cy="213029"/>
              </a:xfrm>
              <a:custGeom>
                <a:avLst/>
                <a:gdLst>
                  <a:gd name="connsiteX0" fmla="*/ 97047 w 158113"/>
                  <a:gd name="connsiteY0" fmla="*/ 176323 h 213029"/>
                  <a:gd name="connsiteX1" fmla="*/ 67473 w 158113"/>
                  <a:gd name="connsiteY1" fmla="*/ 168174 h 213029"/>
                  <a:gd name="connsiteX2" fmla="*/ 50793 w 158113"/>
                  <a:gd name="connsiteY2" fmla="*/ 144496 h 213029"/>
                  <a:gd name="connsiteX3" fmla="*/ 45328 w 158113"/>
                  <a:gd name="connsiteY3" fmla="*/ 107060 h 213029"/>
                  <a:gd name="connsiteX4" fmla="*/ 48731 w 158113"/>
                  <a:gd name="connsiteY4" fmla="*/ 77725 h 213029"/>
                  <a:gd name="connsiteX5" fmla="*/ 58701 w 158113"/>
                  <a:gd name="connsiteY5" fmla="*/ 55485 h 213029"/>
                  <a:gd name="connsiteX6" fmla="*/ 74998 w 158113"/>
                  <a:gd name="connsiteY6" fmla="*/ 41393 h 213029"/>
                  <a:gd name="connsiteX7" fmla="*/ 97287 w 158113"/>
                  <a:gd name="connsiteY7" fmla="*/ 36599 h 213029"/>
                  <a:gd name="connsiteX8" fmla="*/ 120391 w 158113"/>
                  <a:gd name="connsiteY8" fmla="*/ 40722 h 213029"/>
                  <a:gd name="connsiteX9" fmla="*/ 143734 w 158113"/>
                  <a:gd name="connsiteY9" fmla="*/ 50308 h 213029"/>
                  <a:gd name="connsiteX10" fmla="*/ 158114 w 158113"/>
                  <a:gd name="connsiteY10" fmla="*/ 14598 h 213029"/>
                  <a:gd name="connsiteX11" fmla="*/ 128443 w 158113"/>
                  <a:gd name="connsiteY11" fmla="*/ 3909 h 213029"/>
                  <a:gd name="connsiteX12" fmla="*/ 97479 w 158113"/>
                  <a:gd name="connsiteY12" fmla="*/ 27 h 213029"/>
                  <a:gd name="connsiteX13" fmla="*/ 55586 w 158113"/>
                  <a:gd name="connsiteY13" fmla="*/ 7744 h 213029"/>
                  <a:gd name="connsiteX14" fmla="*/ 25101 w 158113"/>
                  <a:gd name="connsiteY14" fmla="*/ 29841 h 213029"/>
                  <a:gd name="connsiteX15" fmla="*/ 6407 w 158113"/>
                  <a:gd name="connsiteY15" fmla="*/ 63729 h 213029"/>
                  <a:gd name="connsiteX16" fmla="*/ 32 w 158113"/>
                  <a:gd name="connsiteY16" fmla="*/ 106868 h 213029"/>
                  <a:gd name="connsiteX17" fmla="*/ 9954 w 158113"/>
                  <a:gd name="connsiteY17" fmla="*/ 162566 h 213029"/>
                  <a:gd name="connsiteX18" fmla="*/ 40487 w 158113"/>
                  <a:gd name="connsiteY18" fmla="*/ 199714 h 213029"/>
                  <a:gd name="connsiteX19" fmla="*/ 93213 w 158113"/>
                  <a:gd name="connsiteY19" fmla="*/ 212943 h 213029"/>
                  <a:gd name="connsiteX20" fmla="*/ 123123 w 158113"/>
                  <a:gd name="connsiteY20" fmla="*/ 210451 h 213029"/>
                  <a:gd name="connsiteX21" fmla="*/ 150157 w 158113"/>
                  <a:gd name="connsiteY21" fmla="*/ 202302 h 213029"/>
                  <a:gd name="connsiteX22" fmla="*/ 150157 w 158113"/>
                  <a:gd name="connsiteY22" fmla="*/ 165346 h 213029"/>
                  <a:gd name="connsiteX23" fmla="*/ 122643 w 158113"/>
                  <a:gd name="connsiteY23" fmla="*/ 173399 h 213029"/>
                  <a:gd name="connsiteX24" fmla="*/ 97047 w 158113"/>
                  <a:gd name="connsiteY24" fmla="*/ 176323 h 213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8113" h="213029">
                    <a:moveTo>
                      <a:pt x="97047" y="176323"/>
                    </a:moveTo>
                    <a:cubicBezTo>
                      <a:pt x="86579" y="176776"/>
                      <a:pt x="76230" y="173926"/>
                      <a:pt x="67473" y="168174"/>
                    </a:cubicBezTo>
                    <a:cubicBezTo>
                      <a:pt x="59555" y="162238"/>
                      <a:pt x="53716" y="153950"/>
                      <a:pt x="50793" y="144496"/>
                    </a:cubicBezTo>
                    <a:cubicBezTo>
                      <a:pt x="46881" y="132413"/>
                      <a:pt x="45036" y="119757"/>
                      <a:pt x="45328" y="107060"/>
                    </a:cubicBezTo>
                    <a:cubicBezTo>
                      <a:pt x="45194" y="97176"/>
                      <a:pt x="46340" y="87316"/>
                      <a:pt x="48731" y="77725"/>
                    </a:cubicBezTo>
                    <a:cubicBezTo>
                      <a:pt x="50654" y="69760"/>
                      <a:pt x="54033" y="62218"/>
                      <a:pt x="58701" y="55485"/>
                    </a:cubicBezTo>
                    <a:cubicBezTo>
                      <a:pt x="62900" y="49525"/>
                      <a:pt x="68494" y="44687"/>
                      <a:pt x="74998" y="41393"/>
                    </a:cubicBezTo>
                    <a:cubicBezTo>
                      <a:pt x="81949" y="38061"/>
                      <a:pt x="89584" y="36418"/>
                      <a:pt x="97287" y="36599"/>
                    </a:cubicBezTo>
                    <a:cubicBezTo>
                      <a:pt x="105167" y="36664"/>
                      <a:pt x="112975" y="38058"/>
                      <a:pt x="120391" y="40722"/>
                    </a:cubicBezTo>
                    <a:cubicBezTo>
                      <a:pt x="128343" y="43489"/>
                      <a:pt x="136132" y="46689"/>
                      <a:pt x="143734" y="50308"/>
                    </a:cubicBezTo>
                    <a:lnTo>
                      <a:pt x="158114" y="14598"/>
                    </a:lnTo>
                    <a:cubicBezTo>
                      <a:pt x="148604" y="10058"/>
                      <a:pt x="138662" y="6477"/>
                      <a:pt x="128443" y="3909"/>
                    </a:cubicBezTo>
                    <a:cubicBezTo>
                      <a:pt x="118320" y="1349"/>
                      <a:pt x="107919" y="45"/>
                      <a:pt x="97479" y="27"/>
                    </a:cubicBezTo>
                    <a:cubicBezTo>
                      <a:pt x="83133" y="-298"/>
                      <a:pt x="68873" y="2329"/>
                      <a:pt x="55586" y="7744"/>
                    </a:cubicBezTo>
                    <a:cubicBezTo>
                      <a:pt x="43876" y="12693"/>
                      <a:pt x="33446" y="20250"/>
                      <a:pt x="25101" y="29841"/>
                    </a:cubicBezTo>
                    <a:cubicBezTo>
                      <a:pt x="16684" y="39785"/>
                      <a:pt x="10328" y="51305"/>
                      <a:pt x="6407" y="63729"/>
                    </a:cubicBezTo>
                    <a:cubicBezTo>
                      <a:pt x="2025" y="77684"/>
                      <a:pt x="-126" y="92243"/>
                      <a:pt x="32" y="106868"/>
                    </a:cubicBezTo>
                    <a:cubicBezTo>
                      <a:pt x="-369" y="125907"/>
                      <a:pt x="3003" y="144837"/>
                      <a:pt x="9954" y="162566"/>
                    </a:cubicBezTo>
                    <a:cubicBezTo>
                      <a:pt x="16022" y="177821"/>
                      <a:pt x="26697" y="190805"/>
                      <a:pt x="40487" y="199714"/>
                    </a:cubicBezTo>
                    <a:cubicBezTo>
                      <a:pt x="56410" y="209134"/>
                      <a:pt x="74725" y="213730"/>
                      <a:pt x="93213" y="212943"/>
                    </a:cubicBezTo>
                    <a:cubicBezTo>
                      <a:pt x="103240" y="213041"/>
                      <a:pt x="113253" y="212206"/>
                      <a:pt x="123123" y="210451"/>
                    </a:cubicBezTo>
                    <a:cubicBezTo>
                      <a:pt x="132398" y="208693"/>
                      <a:pt x="141457" y="205961"/>
                      <a:pt x="150157" y="202302"/>
                    </a:cubicBezTo>
                    <a:lnTo>
                      <a:pt x="150157" y="165346"/>
                    </a:lnTo>
                    <a:cubicBezTo>
                      <a:pt x="141155" y="168580"/>
                      <a:pt x="131966" y="171269"/>
                      <a:pt x="122643" y="173399"/>
                    </a:cubicBezTo>
                    <a:cubicBezTo>
                      <a:pt x="114250" y="175333"/>
                      <a:pt x="105661" y="176314"/>
                      <a:pt x="97047" y="176323"/>
                    </a:cubicBezTo>
                    <a:close/>
                  </a:path>
                </a:pathLst>
              </a:custGeom>
              <a:noFill/>
              <a:ln w="1905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</p:grpSp>
      <p:sp>
        <p:nvSpPr>
          <p:cNvPr id="44" name="Isosceles Triangle 35">
            <a:extLst>
              <a:ext uri="{FF2B5EF4-FFF2-40B4-BE49-F238E27FC236}">
                <a16:creationId xmlns:a16="http://schemas.microsoft.com/office/drawing/2014/main" id="{8A7C89F8-9E31-AE56-0A72-C8074DC770BB}"/>
              </a:ext>
            </a:extLst>
          </p:cNvPr>
          <p:cNvSpPr/>
          <p:nvPr/>
        </p:nvSpPr>
        <p:spPr>
          <a:xfrm rot="5400000">
            <a:off x="2242928" y="2871605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Isosceles Triangle 35">
            <a:extLst>
              <a:ext uri="{FF2B5EF4-FFF2-40B4-BE49-F238E27FC236}">
                <a16:creationId xmlns:a16="http://schemas.microsoft.com/office/drawing/2014/main" id="{981150D5-0183-2FCA-58CA-4A6D32BF373C}"/>
              </a:ext>
            </a:extLst>
          </p:cNvPr>
          <p:cNvSpPr/>
          <p:nvPr/>
        </p:nvSpPr>
        <p:spPr>
          <a:xfrm rot="5400000">
            <a:off x="2245846" y="3590931"/>
            <a:ext cx="187530" cy="85218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13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  <p:bldP spid="19" grpId="0"/>
      <p:bldP spid="44" grpId="0" uiExpand="1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4">
            <a:extLst>
              <a:ext uri="{FF2B5EF4-FFF2-40B4-BE49-F238E27FC236}">
                <a16:creationId xmlns:a16="http://schemas.microsoft.com/office/drawing/2014/main" id="{9E6F6780-3936-458C-2956-953BC415468F}"/>
              </a:ext>
            </a:extLst>
          </p:cNvPr>
          <p:cNvGrpSpPr/>
          <p:nvPr/>
        </p:nvGrpSpPr>
        <p:grpSpPr>
          <a:xfrm flipH="1" flipV="1">
            <a:off x="9341708" y="-334"/>
            <a:ext cx="2850292" cy="1165778"/>
            <a:chOff x="-1042416" y="5520812"/>
            <a:chExt cx="4275439" cy="1748668"/>
          </a:xfrm>
        </p:grpSpPr>
        <p:sp>
          <p:nvSpPr>
            <p:cNvPr id="31" name="Freeform: Shape 35">
              <a:extLst>
                <a:ext uri="{FF2B5EF4-FFF2-40B4-BE49-F238E27FC236}">
                  <a16:creationId xmlns:a16="http://schemas.microsoft.com/office/drawing/2014/main" id="{76AA9A8A-DA96-5992-DD1E-A9785F6639C7}"/>
                </a:ext>
              </a:extLst>
            </p:cNvPr>
            <p:cNvSpPr/>
            <p:nvPr/>
          </p:nvSpPr>
          <p:spPr>
            <a:xfrm rot="16200000" flipH="1">
              <a:off x="43146" y="4435250"/>
              <a:ext cx="1748668" cy="3919792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  <a:gd name="connsiteX0" fmla="*/ 0 w 1597792"/>
                <a:gd name="connsiteY0" fmla="*/ 1042416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0 w 1597792"/>
                <a:gd name="connsiteY4" fmla="*/ 1042416 h 3412300"/>
                <a:gd name="connsiteX0" fmla="*/ 13716 w 1597792"/>
                <a:gd name="connsiteY0" fmla="*/ 0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13716 w 1597792"/>
                <a:gd name="connsiteY4" fmla="*/ 0 h 3412300"/>
                <a:gd name="connsiteX0" fmla="*/ 13716 w 1597792"/>
                <a:gd name="connsiteY0" fmla="*/ 0 h 3659188"/>
                <a:gd name="connsiteX1" fmla="*/ 1597792 w 1597792"/>
                <a:gd name="connsiteY1" fmla="*/ 0 h 3659188"/>
                <a:gd name="connsiteX2" fmla="*/ 1542928 w 1597792"/>
                <a:gd name="connsiteY2" fmla="*/ 3659188 h 3659188"/>
                <a:gd name="connsiteX3" fmla="*/ 0 w 1597792"/>
                <a:gd name="connsiteY3" fmla="*/ 2075112 h 3659188"/>
                <a:gd name="connsiteX4" fmla="*/ 13716 w 1597792"/>
                <a:gd name="connsiteY4" fmla="*/ 0 h 3659188"/>
                <a:gd name="connsiteX0" fmla="*/ 13716 w 1748668"/>
                <a:gd name="connsiteY0" fmla="*/ 0 h 3919792"/>
                <a:gd name="connsiteX1" fmla="*/ 1597792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  <a:gd name="connsiteX0" fmla="*/ 13716 w 1748668"/>
                <a:gd name="connsiteY0" fmla="*/ 0 h 3919792"/>
                <a:gd name="connsiteX1" fmla="*/ 1748668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68" h="3919792">
                  <a:moveTo>
                    <a:pt x="13716" y="0"/>
                  </a:moveTo>
                  <a:lnTo>
                    <a:pt x="1748668" y="0"/>
                  </a:lnTo>
                  <a:lnTo>
                    <a:pt x="1748668" y="3919792"/>
                  </a:lnTo>
                  <a:lnTo>
                    <a:pt x="0" y="2075112"/>
                  </a:lnTo>
                  <a:lnTo>
                    <a:pt x="137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2" name="Group 36">
              <a:extLst>
                <a:ext uri="{FF2B5EF4-FFF2-40B4-BE49-F238E27FC236}">
                  <a16:creationId xmlns:a16="http://schemas.microsoft.com/office/drawing/2014/main" id="{BB265ABF-FC84-D321-49DB-04E1BDC4BF5F}"/>
                </a:ext>
              </a:extLst>
            </p:cNvPr>
            <p:cNvGrpSpPr/>
            <p:nvPr/>
          </p:nvGrpSpPr>
          <p:grpSpPr>
            <a:xfrm>
              <a:off x="417369" y="5568438"/>
              <a:ext cx="2815654" cy="1701042"/>
              <a:chOff x="417369" y="5568438"/>
              <a:chExt cx="2815654" cy="1701042"/>
            </a:xfrm>
          </p:grpSpPr>
          <p:cxnSp>
            <p:nvCxnSpPr>
              <p:cNvPr id="33" name="Straight Connector 37">
                <a:extLst>
                  <a:ext uri="{FF2B5EF4-FFF2-40B4-BE49-F238E27FC236}">
                    <a16:creationId xmlns:a16="http://schemas.microsoft.com/office/drawing/2014/main" id="{8B178F72-BD94-85F5-2CC6-142CE6BD72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8">
                <a:extLst>
                  <a:ext uri="{FF2B5EF4-FFF2-40B4-BE49-F238E27FC236}">
                    <a16:creationId xmlns:a16="http://schemas.microsoft.com/office/drawing/2014/main" id="{874FB125-6A78-E2A6-410D-D9A248F3B8DD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50">
                <a:extLst>
                  <a:ext uri="{FF2B5EF4-FFF2-40B4-BE49-F238E27FC236}">
                    <a16:creationId xmlns:a16="http://schemas.microsoft.com/office/drawing/2014/main" id="{A2508A7E-CFDF-B19B-14A2-B025C07CF6B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903057" cy="1701042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Freeform: Shape 68">
            <a:extLst>
              <a:ext uri="{FF2B5EF4-FFF2-40B4-BE49-F238E27FC236}">
                <a16:creationId xmlns:a16="http://schemas.microsoft.com/office/drawing/2014/main" id="{9EC9B5A6-09DC-EC73-F8BB-2854B7B3D19D}"/>
              </a:ext>
            </a:extLst>
          </p:cNvPr>
          <p:cNvSpPr/>
          <p:nvPr/>
        </p:nvSpPr>
        <p:spPr>
          <a:xfrm rot="16200000" flipV="1">
            <a:off x="3431508" y="-2573109"/>
            <a:ext cx="5328984" cy="12191999"/>
          </a:xfrm>
          <a:custGeom>
            <a:avLst/>
            <a:gdLst>
              <a:gd name="connsiteX0" fmla="*/ 5328984 w 5328984"/>
              <a:gd name="connsiteY0" fmla="*/ 2677375 h 12191999"/>
              <a:gd name="connsiteX1" fmla="*/ 4296429 w 5328984"/>
              <a:gd name="connsiteY1" fmla="*/ 1392320 h 12191999"/>
              <a:gd name="connsiteX2" fmla="*/ 4231303 w 5328984"/>
              <a:gd name="connsiteY2" fmla="*/ 0 h 12191999"/>
              <a:gd name="connsiteX3" fmla="*/ 97428 w 5328984"/>
              <a:gd name="connsiteY3" fmla="*/ 0 h 12191999"/>
              <a:gd name="connsiteX4" fmla="*/ 0 w 5328984"/>
              <a:gd name="connsiteY4" fmla="*/ 9381272 h 12191999"/>
              <a:gd name="connsiteX5" fmla="*/ 1160404 w 5328984"/>
              <a:gd name="connsiteY5" fmla="*/ 10546582 h 12191999"/>
              <a:gd name="connsiteX6" fmla="*/ 1139277 w 5328984"/>
              <a:gd name="connsiteY6" fmla="*/ 12191999 h 12191999"/>
              <a:gd name="connsiteX7" fmla="*/ 5320981 w 5328984"/>
              <a:gd name="connsiteY7" fmla="*/ 12191999 h 12191999"/>
              <a:gd name="connsiteX8" fmla="*/ 5321708 w 5328984"/>
              <a:gd name="connsiteY8" fmla="*/ 11985463 h 12191999"/>
              <a:gd name="connsiteX9" fmla="*/ 5328984 w 5328984"/>
              <a:gd name="connsiteY9" fmla="*/ 2677375 h 12191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28984" h="12191999">
                <a:moveTo>
                  <a:pt x="5328984" y="2677375"/>
                </a:moveTo>
                <a:lnTo>
                  <a:pt x="4296429" y="1392320"/>
                </a:lnTo>
                <a:lnTo>
                  <a:pt x="4231303" y="0"/>
                </a:lnTo>
                <a:lnTo>
                  <a:pt x="97428" y="0"/>
                </a:lnTo>
                <a:lnTo>
                  <a:pt x="0" y="9381272"/>
                </a:lnTo>
                <a:lnTo>
                  <a:pt x="1160404" y="10546582"/>
                </a:lnTo>
                <a:lnTo>
                  <a:pt x="1139277" y="12191999"/>
                </a:lnTo>
                <a:lnTo>
                  <a:pt x="5320981" y="12191999"/>
                </a:lnTo>
                <a:lnTo>
                  <a:pt x="5321708" y="11985463"/>
                </a:lnTo>
                <a:cubicBezTo>
                  <a:pt x="5330231" y="9209160"/>
                  <a:pt x="5324989" y="5221044"/>
                  <a:pt x="5328984" y="2677375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60000"/>
                </a:schemeClr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39032682-6253-69ED-C0D1-44CD48581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915" y="3655764"/>
            <a:ext cx="3049770" cy="418006"/>
          </a:xfrm>
        </p:spPr>
        <p:txBody>
          <a:bodyPr/>
          <a:lstStyle/>
          <a:p>
            <a:pPr marL="0" indent="0" algn="ctr">
              <a:buNone/>
            </a:pPr>
            <a:r>
              <a:rPr lang="pt-BR" sz="1400" spc="300" dirty="0">
                <a:solidFill>
                  <a:schemeClr val="bg1"/>
                </a:solidFill>
              </a:rPr>
              <a:t>INDICADORES DE ATAQUE DE REDE</a:t>
            </a:r>
          </a:p>
        </p:txBody>
      </p:sp>
      <p:sp>
        <p:nvSpPr>
          <p:cNvPr id="21" name="TextBox 53">
            <a:extLst>
              <a:ext uri="{FF2B5EF4-FFF2-40B4-BE49-F238E27FC236}">
                <a16:creationId xmlns:a16="http://schemas.microsoft.com/office/drawing/2014/main" id="{95F04514-4FD2-7ED4-86CD-90BC75E24028}"/>
              </a:ext>
            </a:extLst>
          </p:cNvPr>
          <p:cNvSpPr txBox="1"/>
          <p:nvPr/>
        </p:nvSpPr>
        <p:spPr>
          <a:xfrm>
            <a:off x="1498875" y="2428064"/>
            <a:ext cx="58912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b="1" dirty="0">
                <a:solidFill>
                  <a:schemeClr val="bg1"/>
                </a:solidFill>
                <a:latin typeface="+mj-lt"/>
              </a:rPr>
              <a:t>OBRIGADO!</a:t>
            </a:r>
            <a:endParaRPr lang="en-US" sz="7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2" name="Group 59">
            <a:extLst>
              <a:ext uri="{FF2B5EF4-FFF2-40B4-BE49-F238E27FC236}">
                <a16:creationId xmlns:a16="http://schemas.microsoft.com/office/drawing/2014/main" id="{5847E2A4-6A24-3D4E-A9AC-CD161C9C6CBE}"/>
              </a:ext>
            </a:extLst>
          </p:cNvPr>
          <p:cNvGrpSpPr/>
          <p:nvPr/>
        </p:nvGrpSpPr>
        <p:grpSpPr>
          <a:xfrm>
            <a:off x="7181930" y="1361299"/>
            <a:ext cx="3536708" cy="1672058"/>
            <a:chOff x="7972616" y="-127015"/>
            <a:chExt cx="4213105" cy="1991841"/>
          </a:xfrm>
        </p:grpSpPr>
        <p:cxnSp>
          <p:nvCxnSpPr>
            <p:cNvPr id="23" name="Straight Connector 60">
              <a:extLst>
                <a:ext uri="{FF2B5EF4-FFF2-40B4-BE49-F238E27FC236}">
                  <a16:creationId xmlns:a16="http://schemas.microsoft.com/office/drawing/2014/main" id="{D0D72CF0-BBB3-5451-9C2A-76BD9BF7B8CF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61">
              <a:extLst>
                <a:ext uri="{FF2B5EF4-FFF2-40B4-BE49-F238E27FC236}">
                  <a16:creationId xmlns:a16="http://schemas.microsoft.com/office/drawing/2014/main" id="{250657B3-CFBC-BE68-2C8B-AF06B24FA827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62">
              <a:extLst>
                <a:ext uri="{FF2B5EF4-FFF2-40B4-BE49-F238E27FC236}">
                  <a16:creationId xmlns:a16="http://schemas.microsoft.com/office/drawing/2014/main" id="{1797758B-C202-D17E-897C-461289F23A38}"/>
                </a:ext>
              </a:extLst>
            </p:cNvPr>
            <p:cNvCxnSpPr>
              <a:cxnSpLocks/>
            </p:cNvCxnSpPr>
            <p:nvPr/>
          </p:nvCxnSpPr>
          <p:spPr>
            <a:xfrm rot="1513784" flipH="1">
              <a:off x="9397706" y="-127015"/>
              <a:ext cx="2788015" cy="91001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63">
            <a:extLst>
              <a:ext uri="{FF2B5EF4-FFF2-40B4-BE49-F238E27FC236}">
                <a16:creationId xmlns:a16="http://schemas.microsoft.com/office/drawing/2014/main" id="{D3D70A46-AE02-11C6-D9AD-79D474031FBD}"/>
              </a:ext>
            </a:extLst>
          </p:cNvPr>
          <p:cNvGrpSpPr/>
          <p:nvPr/>
        </p:nvGrpSpPr>
        <p:grpSpPr>
          <a:xfrm rot="11547412">
            <a:off x="1722779" y="4281067"/>
            <a:ext cx="3536708" cy="1672058"/>
            <a:chOff x="7972616" y="-127015"/>
            <a:chExt cx="4213105" cy="1991841"/>
          </a:xfrm>
        </p:grpSpPr>
        <p:cxnSp>
          <p:nvCxnSpPr>
            <p:cNvPr id="27" name="Straight Connector 64">
              <a:extLst>
                <a:ext uri="{FF2B5EF4-FFF2-40B4-BE49-F238E27FC236}">
                  <a16:creationId xmlns:a16="http://schemas.microsoft.com/office/drawing/2014/main" id="{BEF31D3A-ED2E-9FB3-D35F-6B893F631084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65">
              <a:extLst>
                <a:ext uri="{FF2B5EF4-FFF2-40B4-BE49-F238E27FC236}">
                  <a16:creationId xmlns:a16="http://schemas.microsoft.com/office/drawing/2014/main" id="{CB058B6E-A483-4B78-21F8-2020C57B9A41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66">
              <a:extLst>
                <a:ext uri="{FF2B5EF4-FFF2-40B4-BE49-F238E27FC236}">
                  <a16:creationId xmlns:a16="http://schemas.microsoft.com/office/drawing/2014/main" id="{CE334012-DE90-BD7C-954E-230C63D9D582}"/>
                </a:ext>
              </a:extLst>
            </p:cNvPr>
            <p:cNvCxnSpPr>
              <a:cxnSpLocks/>
            </p:cNvCxnSpPr>
            <p:nvPr/>
          </p:nvCxnSpPr>
          <p:spPr>
            <a:xfrm rot="1513784" flipH="1">
              <a:off x="9397706" y="-127015"/>
              <a:ext cx="2788015" cy="910014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Google Shape;83;p1">
            <a:extLst>
              <a:ext uri="{FF2B5EF4-FFF2-40B4-BE49-F238E27FC236}">
                <a16:creationId xmlns:a16="http://schemas.microsoft.com/office/drawing/2014/main" id="{92B4F967-C4D2-4AB5-D0CB-3AFDE673688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9112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026" y="975964"/>
            <a:ext cx="3574797" cy="837605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  <a:cs typeface="Calibri Light"/>
              </a:rPr>
              <a:t>Wireless</a:t>
            </a:r>
            <a:endParaRPr lang="pt-BR" dirty="0">
              <a:cs typeface="Calibri Light"/>
            </a:endParaRP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34">
            <a:extLst>
              <a:ext uri="{FF2B5EF4-FFF2-40B4-BE49-F238E27FC236}">
                <a16:creationId xmlns:a16="http://schemas.microsoft.com/office/drawing/2014/main" id="{11E4E54C-AAED-3E46-CF2A-988BCB17328D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23" name="Freeform: Shape 35">
              <a:extLst>
                <a:ext uri="{FF2B5EF4-FFF2-40B4-BE49-F238E27FC236}">
                  <a16:creationId xmlns:a16="http://schemas.microsoft.com/office/drawing/2014/main" id="{34648C2B-452F-4BEE-EB48-8DE03263D286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FF4C8CF0-1220-3FF3-5C1D-74C246C1DE2F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25" name="Straight Connector 37">
                <a:extLst>
                  <a:ext uri="{FF2B5EF4-FFF2-40B4-BE49-F238E27FC236}">
                    <a16:creationId xmlns:a16="http://schemas.microsoft.com/office/drawing/2014/main" id="{DF03C470-7353-B018-EDD8-9210210F2E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38">
                <a:extLst>
                  <a:ext uri="{FF2B5EF4-FFF2-40B4-BE49-F238E27FC236}">
                    <a16:creationId xmlns:a16="http://schemas.microsoft.com/office/drawing/2014/main" id="{BDE94A7F-D130-0189-EDA4-A8D28BCE3319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39">
                <a:extLst>
                  <a:ext uri="{FF2B5EF4-FFF2-40B4-BE49-F238E27FC236}">
                    <a16:creationId xmlns:a16="http://schemas.microsoft.com/office/drawing/2014/main" id="{BC7F7D59-70E0-2366-0D82-582B078B84B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Freeform: Shape 1">
            <a:extLst>
              <a:ext uri="{FF2B5EF4-FFF2-40B4-BE49-F238E27FC236}">
                <a16:creationId xmlns:a16="http://schemas.microsoft.com/office/drawing/2014/main" id="{03B3124E-E8DD-8111-38F8-A45AF62518D5}"/>
              </a:ext>
            </a:extLst>
          </p:cNvPr>
          <p:cNvSpPr/>
          <p:nvPr/>
        </p:nvSpPr>
        <p:spPr>
          <a:xfrm rot="3683946" flipH="1">
            <a:off x="6968531" y="1393607"/>
            <a:ext cx="6695042" cy="4807017"/>
          </a:xfrm>
          <a:custGeom>
            <a:avLst/>
            <a:gdLst>
              <a:gd name="connsiteX0" fmla="*/ 6695042 w 6695042"/>
              <a:gd name="connsiteY0" fmla="*/ 1801747 h 4807017"/>
              <a:gd name="connsiteX1" fmla="*/ 5410676 w 6695042"/>
              <a:gd name="connsiteY1" fmla="*/ 4807017 h 4807017"/>
              <a:gd name="connsiteX2" fmla="*/ 1254379 w 6695042"/>
              <a:gd name="connsiteY2" fmla="*/ 4807017 h 4807017"/>
              <a:gd name="connsiteX3" fmla="*/ 0 w 6695042"/>
              <a:gd name="connsiteY3" fmla="*/ 1871913 h 4807017"/>
              <a:gd name="connsiteX4" fmla="*/ 3433203 w 6695042"/>
              <a:gd name="connsiteY4" fmla="*/ 0 h 4807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5042" h="4807017">
                <a:moveTo>
                  <a:pt x="6695042" y="1801747"/>
                </a:moveTo>
                <a:lnTo>
                  <a:pt x="5410676" y="4807017"/>
                </a:lnTo>
                <a:lnTo>
                  <a:pt x="1254379" y="4807017"/>
                </a:lnTo>
                <a:lnTo>
                  <a:pt x="0" y="1871913"/>
                </a:lnTo>
                <a:lnTo>
                  <a:pt x="343320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19">
            <a:extLst>
              <a:ext uri="{FF2B5EF4-FFF2-40B4-BE49-F238E27FC236}">
                <a16:creationId xmlns:a16="http://schemas.microsoft.com/office/drawing/2014/main" id="{B72CFC7F-8959-3BF3-1B95-0457B20E7079}"/>
              </a:ext>
            </a:extLst>
          </p:cNvPr>
          <p:cNvGrpSpPr/>
          <p:nvPr/>
        </p:nvGrpSpPr>
        <p:grpSpPr>
          <a:xfrm rot="10361868" flipH="1">
            <a:off x="8176244" y="-153817"/>
            <a:ext cx="2323060" cy="2207542"/>
            <a:chOff x="9113979" y="3865986"/>
            <a:chExt cx="3088334" cy="2934764"/>
          </a:xfrm>
          <a:solidFill>
            <a:schemeClr val="tx1"/>
          </a:solidFill>
        </p:grpSpPr>
        <p:cxnSp>
          <p:nvCxnSpPr>
            <p:cNvPr id="37" name="Straight Connector 20">
              <a:extLst>
                <a:ext uri="{FF2B5EF4-FFF2-40B4-BE49-F238E27FC236}">
                  <a16:creationId xmlns:a16="http://schemas.microsoft.com/office/drawing/2014/main" id="{79BA51A6-9AFE-7E47-A06F-87E668481C87}"/>
                </a:ext>
              </a:extLst>
            </p:cNvPr>
            <p:cNvCxnSpPr>
              <a:cxnSpLocks/>
            </p:cNvCxnSpPr>
            <p:nvPr/>
          </p:nvCxnSpPr>
          <p:spPr>
            <a:xfrm rot="3738350">
              <a:off x="8591842" y="4714184"/>
              <a:ext cx="1698293" cy="65402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21">
              <a:extLst>
                <a:ext uri="{FF2B5EF4-FFF2-40B4-BE49-F238E27FC236}">
                  <a16:creationId xmlns:a16="http://schemas.microsoft.com/office/drawing/2014/main" id="{52796F90-FA5C-D94B-5098-1B90CE251D5C}"/>
                </a:ext>
              </a:extLst>
            </p:cNvPr>
            <p:cNvGrpSpPr/>
            <p:nvPr/>
          </p:nvGrpSpPr>
          <p:grpSpPr>
            <a:xfrm>
              <a:off x="9198565" y="3865986"/>
              <a:ext cx="3003748" cy="2934764"/>
              <a:chOff x="9198565" y="3865986"/>
              <a:chExt cx="3003748" cy="2934764"/>
            </a:xfrm>
            <a:grpFill/>
          </p:grpSpPr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D921822F-DEE4-36A3-832F-D3E46650693D}"/>
                  </a:ext>
                </a:extLst>
              </p:cNvPr>
              <p:cNvSpPr/>
              <p:nvPr/>
            </p:nvSpPr>
            <p:spPr>
              <a:xfrm rot="3738350" flipV="1">
                <a:off x="9198565" y="3865986"/>
                <a:ext cx="258785" cy="2587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23">
                <a:extLst>
                  <a:ext uri="{FF2B5EF4-FFF2-40B4-BE49-F238E27FC236}">
                    <a16:creationId xmlns:a16="http://schemas.microsoft.com/office/drawing/2014/main" id="{D6CDDAD0-8501-2BDF-230F-330EB495459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9761" y="5928423"/>
                <a:ext cx="2672552" cy="87232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Google Shape;84;p1">
            <a:extLst>
              <a:ext uri="{FF2B5EF4-FFF2-40B4-BE49-F238E27FC236}">
                <a16:creationId xmlns:a16="http://schemas.microsoft.com/office/drawing/2014/main" id="{003F8B96-08F2-787F-CF15-C79C3254565D}"/>
              </a:ext>
            </a:extLst>
          </p:cNvPr>
          <p:cNvSpPr/>
          <p:nvPr/>
        </p:nvSpPr>
        <p:spPr>
          <a:xfrm rot="16200000">
            <a:off x="7940818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B50B108E-71EC-257E-FB91-7B358A172129}"/>
              </a:ext>
            </a:extLst>
          </p:cNvPr>
          <p:cNvSpPr txBox="1"/>
          <p:nvPr/>
        </p:nvSpPr>
        <p:spPr>
          <a:xfrm>
            <a:off x="2048116" y="1985955"/>
            <a:ext cx="4323183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Tecnologia de rede que possui um número substancial de processos e padrões para conexão de usuários à rede por meio de sinal de rádio.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DD4FBDCB-584F-6D1F-D5D5-C8CD8EC3C5B9}"/>
              </a:ext>
            </a:extLst>
          </p:cNvPr>
          <p:cNvSpPr txBox="1"/>
          <p:nvPr/>
        </p:nvSpPr>
        <p:spPr>
          <a:xfrm>
            <a:off x="2067136" y="3311322"/>
            <a:ext cx="3574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É um alvo para hackers.</a:t>
            </a:r>
          </a:p>
          <a:p>
            <a:r>
              <a:rPr lang="pt-BR" sz="1400" dirty="0"/>
              <a:t>Remove a barreira física.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8AF282E7-8051-D3CD-E624-426BC9BDD0E4}"/>
              </a:ext>
            </a:extLst>
          </p:cNvPr>
          <p:cNvGrpSpPr/>
          <p:nvPr/>
        </p:nvGrpSpPr>
        <p:grpSpPr>
          <a:xfrm>
            <a:off x="863997" y="1950264"/>
            <a:ext cx="806039" cy="806040"/>
            <a:chOff x="1416050" y="2562384"/>
            <a:chExt cx="806039" cy="806040"/>
          </a:xfrm>
        </p:grpSpPr>
        <p:sp>
          <p:nvSpPr>
            <p:cNvPr id="49" name="Rectangle 32">
              <a:extLst>
                <a:ext uri="{FF2B5EF4-FFF2-40B4-BE49-F238E27FC236}">
                  <a16:creationId xmlns:a16="http://schemas.microsoft.com/office/drawing/2014/main" id="{44C445B2-8FD7-B003-EC9F-4C89A8014C1C}"/>
                </a:ext>
              </a:extLst>
            </p:cNvPr>
            <p:cNvSpPr/>
            <p:nvPr/>
          </p:nvSpPr>
          <p:spPr>
            <a:xfrm>
              <a:off x="1416050" y="2562384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D94E9E7-FC73-9D59-EA9F-5756C6E0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50377" y="2703794"/>
              <a:ext cx="537384" cy="537384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04096E04-300A-E5F9-D2AF-A2168509BC30}"/>
              </a:ext>
            </a:extLst>
          </p:cNvPr>
          <p:cNvGrpSpPr/>
          <p:nvPr/>
        </p:nvGrpSpPr>
        <p:grpSpPr>
          <a:xfrm>
            <a:off x="863997" y="3169912"/>
            <a:ext cx="806039" cy="806040"/>
            <a:chOff x="1425300" y="4229052"/>
            <a:chExt cx="806039" cy="806040"/>
          </a:xfrm>
        </p:grpSpPr>
        <p:sp>
          <p:nvSpPr>
            <p:cNvPr id="50" name="Rectangle 32">
              <a:extLst>
                <a:ext uri="{FF2B5EF4-FFF2-40B4-BE49-F238E27FC236}">
                  <a16:creationId xmlns:a16="http://schemas.microsoft.com/office/drawing/2014/main" id="{5E631A7B-A20D-8D4B-7A13-1F8D5147AF73}"/>
                </a:ext>
              </a:extLst>
            </p:cNvPr>
            <p:cNvSpPr/>
            <p:nvPr/>
          </p:nvSpPr>
          <p:spPr>
            <a:xfrm>
              <a:off x="1425300" y="4229052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Agrupar 31">
              <a:extLst>
                <a:ext uri="{FF2B5EF4-FFF2-40B4-BE49-F238E27FC236}">
                  <a16:creationId xmlns:a16="http://schemas.microsoft.com/office/drawing/2014/main" id="{B9352BEE-2734-D892-2C9A-3D2E2B67BC2A}"/>
                </a:ext>
              </a:extLst>
            </p:cNvPr>
            <p:cNvGrpSpPr/>
            <p:nvPr/>
          </p:nvGrpSpPr>
          <p:grpSpPr>
            <a:xfrm>
              <a:off x="1547324" y="4360998"/>
              <a:ext cx="543491" cy="542149"/>
              <a:chOff x="1547324" y="4360998"/>
              <a:chExt cx="543491" cy="542149"/>
            </a:xfrm>
          </p:grpSpPr>
          <p:sp>
            <p:nvSpPr>
              <p:cNvPr id="8" name="Forma Livre: Forma 7">
                <a:extLst>
                  <a:ext uri="{FF2B5EF4-FFF2-40B4-BE49-F238E27FC236}">
                    <a16:creationId xmlns:a16="http://schemas.microsoft.com/office/drawing/2014/main" id="{3461ACE2-8CB2-2EEA-4C6C-13EFD8025282}"/>
                  </a:ext>
                </a:extLst>
              </p:cNvPr>
              <p:cNvSpPr/>
              <p:nvPr/>
            </p:nvSpPr>
            <p:spPr>
              <a:xfrm>
                <a:off x="1658126" y="4471506"/>
                <a:ext cx="321886" cy="321133"/>
              </a:xfrm>
              <a:custGeom>
                <a:avLst/>
                <a:gdLst>
                  <a:gd name="connsiteX0" fmla="*/ 141244 w 282487"/>
                  <a:gd name="connsiteY0" fmla="*/ 0 h 281826"/>
                  <a:gd name="connsiteX1" fmla="*/ 0 w 282487"/>
                  <a:gd name="connsiteY1" fmla="*/ 140913 h 281826"/>
                  <a:gd name="connsiteX2" fmla="*/ 141244 w 282487"/>
                  <a:gd name="connsiteY2" fmla="*/ 281826 h 281826"/>
                  <a:gd name="connsiteX3" fmla="*/ 282488 w 282487"/>
                  <a:gd name="connsiteY3" fmla="*/ 140913 h 281826"/>
                  <a:gd name="connsiteX4" fmla="*/ 141244 w 282487"/>
                  <a:gd name="connsiteY4" fmla="*/ 0 h 281826"/>
                  <a:gd name="connsiteX5" fmla="*/ 141244 w 282487"/>
                  <a:gd name="connsiteY5" fmla="*/ 270217 h 281826"/>
                  <a:gd name="connsiteX6" fmla="*/ 11609 w 282487"/>
                  <a:gd name="connsiteY6" fmla="*/ 140913 h 281826"/>
                  <a:gd name="connsiteX7" fmla="*/ 141244 w 282487"/>
                  <a:gd name="connsiteY7" fmla="*/ 11609 h 281826"/>
                  <a:gd name="connsiteX8" fmla="*/ 270879 w 282487"/>
                  <a:gd name="connsiteY8" fmla="*/ 140913 h 281826"/>
                  <a:gd name="connsiteX9" fmla="*/ 141244 w 282487"/>
                  <a:gd name="connsiteY9" fmla="*/ 270217 h 28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487" h="281826">
                    <a:moveTo>
                      <a:pt x="141244" y="0"/>
                    </a:moveTo>
                    <a:cubicBezTo>
                      <a:pt x="63366" y="0"/>
                      <a:pt x="0" y="63213"/>
                      <a:pt x="0" y="140913"/>
                    </a:cubicBezTo>
                    <a:cubicBezTo>
                      <a:pt x="0" y="218613"/>
                      <a:pt x="63366" y="281826"/>
                      <a:pt x="141244" y="281826"/>
                    </a:cubicBezTo>
                    <a:cubicBezTo>
                      <a:pt x="219122" y="281826"/>
                      <a:pt x="282488" y="218613"/>
                      <a:pt x="282488" y="140913"/>
                    </a:cubicBezTo>
                    <a:cubicBezTo>
                      <a:pt x="282488" y="63213"/>
                      <a:pt x="219126" y="0"/>
                      <a:pt x="141244" y="0"/>
                    </a:cubicBezTo>
                    <a:close/>
                    <a:moveTo>
                      <a:pt x="141244" y="270217"/>
                    </a:moveTo>
                    <a:cubicBezTo>
                      <a:pt x="69763" y="270217"/>
                      <a:pt x="11609" y="212212"/>
                      <a:pt x="11609" y="140913"/>
                    </a:cubicBezTo>
                    <a:cubicBezTo>
                      <a:pt x="11609" y="69614"/>
                      <a:pt x="69763" y="11609"/>
                      <a:pt x="141244" y="11609"/>
                    </a:cubicBezTo>
                    <a:cubicBezTo>
                      <a:pt x="212725" y="11609"/>
                      <a:pt x="270879" y="69615"/>
                      <a:pt x="270879" y="140913"/>
                    </a:cubicBezTo>
                    <a:cubicBezTo>
                      <a:pt x="270879" y="212211"/>
                      <a:pt x="212724" y="270217"/>
                      <a:pt x="141244" y="27021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10" name="Forma Livre: Forma 9">
                <a:extLst>
                  <a:ext uri="{FF2B5EF4-FFF2-40B4-BE49-F238E27FC236}">
                    <a16:creationId xmlns:a16="http://schemas.microsoft.com/office/drawing/2014/main" id="{5BAA912C-BBEA-A780-C275-1927DB83A187}"/>
                  </a:ext>
                </a:extLst>
              </p:cNvPr>
              <p:cNvSpPr/>
              <p:nvPr/>
            </p:nvSpPr>
            <p:spPr>
              <a:xfrm>
                <a:off x="1547324" y="4360998"/>
                <a:ext cx="543491" cy="542149"/>
              </a:xfrm>
              <a:custGeom>
                <a:avLst/>
                <a:gdLst>
                  <a:gd name="connsiteX0" fmla="*/ 471163 w 476967"/>
                  <a:gd name="connsiteY0" fmla="*/ 232085 h 475789"/>
                  <a:gd name="connsiteX1" fmla="*/ 428596 w 476967"/>
                  <a:gd name="connsiteY1" fmla="*/ 232085 h 475789"/>
                  <a:gd name="connsiteX2" fmla="*/ 245255 w 476967"/>
                  <a:gd name="connsiteY2" fmla="*/ 48565 h 475789"/>
                  <a:gd name="connsiteX3" fmla="*/ 245255 w 476967"/>
                  <a:gd name="connsiteY3" fmla="*/ 5805 h 475789"/>
                  <a:gd name="connsiteX4" fmla="*/ 239451 w 476967"/>
                  <a:gd name="connsiteY4" fmla="*/ 0 h 475789"/>
                  <a:gd name="connsiteX5" fmla="*/ 233646 w 476967"/>
                  <a:gd name="connsiteY5" fmla="*/ 5805 h 475789"/>
                  <a:gd name="connsiteX6" fmla="*/ 233646 w 476967"/>
                  <a:gd name="connsiteY6" fmla="*/ 48565 h 475789"/>
                  <a:gd name="connsiteX7" fmla="*/ 49559 w 476967"/>
                  <a:gd name="connsiteY7" fmla="*/ 232085 h 475789"/>
                  <a:gd name="connsiteX8" fmla="*/ 5805 w 476967"/>
                  <a:gd name="connsiteY8" fmla="*/ 232085 h 475789"/>
                  <a:gd name="connsiteX9" fmla="*/ 0 w 476967"/>
                  <a:gd name="connsiteY9" fmla="*/ 237890 h 475789"/>
                  <a:gd name="connsiteX10" fmla="*/ 5805 w 476967"/>
                  <a:gd name="connsiteY10" fmla="*/ 243694 h 475789"/>
                  <a:gd name="connsiteX11" fmla="*/ 49557 w 476967"/>
                  <a:gd name="connsiteY11" fmla="*/ 243694 h 475789"/>
                  <a:gd name="connsiteX12" fmla="*/ 233646 w 476967"/>
                  <a:gd name="connsiteY12" fmla="*/ 427601 h 475789"/>
                  <a:gd name="connsiteX13" fmla="*/ 233646 w 476967"/>
                  <a:gd name="connsiteY13" fmla="*/ 469985 h 475789"/>
                  <a:gd name="connsiteX14" fmla="*/ 239451 w 476967"/>
                  <a:gd name="connsiteY14" fmla="*/ 475790 h 475789"/>
                  <a:gd name="connsiteX15" fmla="*/ 245255 w 476967"/>
                  <a:gd name="connsiteY15" fmla="*/ 469985 h 475789"/>
                  <a:gd name="connsiteX16" fmla="*/ 245255 w 476967"/>
                  <a:gd name="connsiteY16" fmla="*/ 427601 h 475789"/>
                  <a:gd name="connsiteX17" fmla="*/ 428596 w 476967"/>
                  <a:gd name="connsiteY17" fmla="*/ 243694 h 475789"/>
                  <a:gd name="connsiteX18" fmla="*/ 471163 w 476967"/>
                  <a:gd name="connsiteY18" fmla="*/ 243694 h 475789"/>
                  <a:gd name="connsiteX19" fmla="*/ 476967 w 476967"/>
                  <a:gd name="connsiteY19" fmla="*/ 237890 h 475789"/>
                  <a:gd name="connsiteX20" fmla="*/ 471163 w 476967"/>
                  <a:gd name="connsiteY20" fmla="*/ 232085 h 475789"/>
                  <a:gd name="connsiteX21" fmla="*/ 239078 w 476967"/>
                  <a:gd name="connsiteY21" fmla="*/ 416089 h 475789"/>
                  <a:gd name="connsiteX22" fmla="*/ 61072 w 476967"/>
                  <a:gd name="connsiteY22" fmla="*/ 238083 h 475789"/>
                  <a:gd name="connsiteX23" fmla="*/ 239078 w 476967"/>
                  <a:gd name="connsiteY23" fmla="*/ 60077 h 475789"/>
                  <a:gd name="connsiteX24" fmla="*/ 417084 w 476967"/>
                  <a:gd name="connsiteY24" fmla="*/ 238083 h 475789"/>
                  <a:gd name="connsiteX25" fmla="*/ 239077 w 476967"/>
                  <a:gd name="connsiteY25" fmla="*/ 416089 h 47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76967" h="475789">
                    <a:moveTo>
                      <a:pt x="471163" y="232085"/>
                    </a:moveTo>
                    <a:lnTo>
                      <a:pt x="428596" y="232085"/>
                    </a:lnTo>
                    <a:cubicBezTo>
                      <a:pt x="425556" y="132440"/>
                      <a:pt x="344900" y="51581"/>
                      <a:pt x="245255" y="48565"/>
                    </a:cubicBezTo>
                    <a:lnTo>
                      <a:pt x="245255" y="5805"/>
                    </a:lnTo>
                    <a:cubicBezTo>
                      <a:pt x="245255" y="2599"/>
                      <a:pt x="242657" y="0"/>
                      <a:pt x="239451" y="0"/>
                    </a:cubicBezTo>
                    <a:cubicBezTo>
                      <a:pt x="236245" y="0"/>
                      <a:pt x="233646" y="2599"/>
                      <a:pt x="233646" y="5805"/>
                    </a:cubicBezTo>
                    <a:lnTo>
                      <a:pt x="233646" y="48565"/>
                    </a:lnTo>
                    <a:cubicBezTo>
                      <a:pt x="133034" y="51581"/>
                      <a:pt x="52597" y="132440"/>
                      <a:pt x="49559" y="232085"/>
                    </a:cubicBezTo>
                    <a:lnTo>
                      <a:pt x="5805" y="232085"/>
                    </a:lnTo>
                    <a:cubicBezTo>
                      <a:pt x="2599" y="232085"/>
                      <a:pt x="0" y="234683"/>
                      <a:pt x="0" y="237890"/>
                    </a:cubicBezTo>
                    <a:cubicBezTo>
                      <a:pt x="0" y="241096"/>
                      <a:pt x="2599" y="243694"/>
                      <a:pt x="5805" y="243694"/>
                    </a:cubicBezTo>
                    <a:lnTo>
                      <a:pt x="49557" y="243694"/>
                    </a:lnTo>
                    <a:cubicBezTo>
                      <a:pt x="52563" y="343339"/>
                      <a:pt x="133034" y="424574"/>
                      <a:pt x="233646" y="427601"/>
                    </a:cubicBezTo>
                    <a:lnTo>
                      <a:pt x="233646" y="469985"/>
                    </a:lnTo>
                    <a:cubicBezTo>
                      <a:pt x="233646" y="473191"/>
                      <a:pt x="236245" y="475790"/>
                      <a:pt x="239451" y="475790"/>
                    </a:cubicBezTo>
                    <a:cubicBezTo>
                      <a:pt x="242657" y="475790"/>
                      <a:pt x="245255" y="473191"/>
                      <a:pt x="245255" y="469985"/>
                    </a:cubicBezTo>
                    <a:lnTo>
                      <a:pt x="245255" y="427601"/>
                    </a:lnTo>
                    <a:cubicBezTo>
                      <a:pt x="344900" y="424574"/>
                      <a:pt x="425589" y="343339"/>
                      <a:pt x="428596" y="243694"/>
                    </a:cubicBezTo>
                    <a:lnTo>
                      <a:pt x="471163" y="243694"/>
                    </a:lnTo>
                    <a:cubicBezTo>
                      <a:pt x="474369" y="243694"/>
                      <a:pt x="476967" y="241096"/>
                      <a:pt x="476967" y="237890"/>
                    </a:cubicBezTo>
                    <a:cubicBezTo>
                      <a:pt x="476967" y="234683"/>
                      <a:pt x="474369" y="232085"/>
                      <a:pt x="471163" y="232085"/>
                    </a:cubicBezTo>
                    <a:close/>
                    <a:moveTo>
                      <a:pt x="239078" y="416089"/>
                    </a:moveTo>
                    <a:cubicBezTo>
                      <a:pt x="140925" y="416089"/>
                      <a:pt x="61072" y="336236"/>
                      <a:pt x="61072" y="238083"/>
                    </a:cubicBezTo>
                    <a:cubicBezTo>
                      <a:pt x="61072" y="139930"/>
                      <a:pt x="140925" y="60077"/>
                      <a:pt x="239078" y="60077"/>
                    </a:cubicBezTo>
                    <a:cubicBezTo>
                      <a:pt x="337230" y="60077"/>
                      <a:pt x="417084" y="139930"/>
                      <a:pt x="417084" y="238083"/>
                    </a:cubicBezTo>
                    <a:cubicBezTo>
                      <a:pt x="417084" y="336236"/>
                      <a:pt x="337229" y="416089"/>
                      <a:pt x="239077" y="4160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635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grpSp>
            <p:nvGrpSpPr>
              <p:cNvPr id="19" name="Agrupar 18">
                <a:extLst>
                  <a:ext uri="{FF2B5EF4-FFF2-40B4-BE49-F238E27FC236}">
                    <a16:creationId xmlns:a16="http://schemas.microsoft.com/office/drawing/2014/main" id="{017BA00E-9F4F-EDB4-F7CF-2F4CFB5330FC}"/>
                  </a:ext>
                </a:extLst>
              </p:cNvPr>
              <p:cNvGrpSpPr/>
              <p:nvPr/>
            </p:nvGrpSpPr>
            <p:grpSpPr>
              <a:xfrm>
                <a:off x="1707697" y="4544305"/>
                <a:ext cx="222744" cy="183154"/>
                <a:chOff x="1744625" y="4570860"/>
                <a:chExt cx="148883" cy="122421"/>
              </a:xfrm>
            </p:grpSpPr>
            <p:sp>
              <p:nvSpPr>
                <p:cNvPr id="14" name="Forma Livre: Forma 13">
                  <a:extLst>
                    <a:ext uri="{FF2B5EF4-FFF2-40B4-BE49-F238E27FC236}">
                      <a16:creationId xmlns:a16="http://schemas.microsoft.com/office/drawing/2014/main" id="{2C9DC61C-63B6-A960-A7A3-F7CBFD4F7C63}"/>
                    </a:ext>
                  </a:extLst>
                </p:cNvPr>
                <p:cNvSpPr/>
                <p:nvPr/>
              </p:nvSpPr>
              <p:spPr>
                <a:xfrm>
                  <a:off x="1809180" y="4674090"/>
                  <a:ext cx="19191" cy="19191"/>
                </a:xfrm>
                <a:custGeom>
                  <a:avLst/>
                  <a:gdLst>
                    <a:gd name="connsiteX0" fmla="*/ 19192 w 19191"/>
                    <a:gd name="connsiteY0" fmla="*/ 9596 h 19191"/>
                    <a:gd name="connsiteX1" fmla="*/ 9596 w 19191"/>
                    <a:gd name="connsiteY1" fmla="*/ 19192 h 19191"/>
                    <a:gd name="connsiteX2" fmla="*/ 0 w 19191"/>
                    <a:gd name="connsiteY2" fmla="*/ 9596 h 19191"/>
                    <a:gd name="connsiteX3" fmla="*/ 9596 w 19191"/>
                    <a:gd name="connsiteY3" fmla="*/ 0 h 19191"/>
                    <a:gd name="connsiteX4" fmla="*/ 19192 w 19191"/>
                    <a:gd name="connsiteY4" fmla="*/ 9596 h 19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191" h="19191">
                      <a:moveTo>
                        <a:pt x="19192" y="9596"/>
                      </a:moveTo>
                      <a:cubicBezTo>
                        <a:pt x="19192" y="14896"/>
                        <a:pt x="14896" y="19192"/>
                        <a:pt x="9596" y="19192"/>
                      </a:cubicBezTo>
                      <a:cubicBezTo>
                        <a:pt x="4296" y="19192"/>
                        <a:pt x="0" y="14896"/>
                        <a:pt x="0" y="9596"/>
                      </a:cubicBezTo>
                      <a:cubicBezTo>
                        <a:pt x="0" y="4296"/>
                        <a:pt x="4296" y="0"/>
                        <a:pt x="9596" y="0"/>
                      </a:cubicBezTo>
                      <a:cubicBezTo>
                        <a:pt x="14896" y="0"/>
                        <a:pt x="19192" y="4296"/>
                        <a:pt x="19192" y="9596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5" name="Forma Livre: Forma 14">
                  <a:extLst>
                    <a:ext uri="{FF2B5EF4-FFF2-40B4-BE49-F238E27FC236}">
                      <a16:creationId xmlns:a16="http://schemas.microsoft.com/office/drawing/2014/main" id="{D14F8FCC-348E-844F-582B-9CAF5DA6C16B}"/>
                    </a:ext>
                  </a:extLst>
                </p:cNvPr>
                <p:cNvSpPr/>
                <p:nvPr/>
              </p:nvSpPr>
              <p:spPr>
                <a:xfrm>
                  <a:off x="1744625" y="4570860"/>
                  <a:ext cx="148883" cy="41582"/>
                </a:xfrm>
                <a:custGeom>
                  <a:avLst/>
                  <a:gdLst>
                    <a:gd name="connsiteX0" fmla="*/ 147322 w 148883"/>
                    <a:gd name="connsiteY0" fmla="*/ 31802 h 41582"/>
                    <a:gd name="connsiteX1" fmla="*/ 74441 w 148883"/>
                    <a:gd name="connsiteY1" fmla="*/ 0 h 41582"/>
                    <a:gd name="connsiteX2" fmla="*/ 1561 w 148883"/>
                    <a:gd name="connsiteY2" fmla="*/ 31802 h 41582"/>
                    <a:gd name="connsiteX3" fmla="*/ 1850 w 148883"/>
                    <a:gd name="connsiteY3" fmla="*/ 40021 h 41582"/>
                    <a:gd name="connsiteX4" fmla="*/ 10070 w 148883"/>
                    <a:gd name="connsiteY4" fmla="*/ 39732 h 41582"/>
                    <a:gd name="connsiteX5" fmla="*/ 74443 w 148883"/>
                    <a:gd name="connsiteY5" fmla="*/ 11631 h 41582"/>
                    <a:gd name="connsiteX6" fmla="*/ 138813 w 148883"/>
                    <a:gd name="connsiteY6" fmla="*/ 39732 h 41582"/>
                    <a:gd name="connsiteX7" fmla="*/ 143069 w 148883"/>
                    <a:gd name="connsiteY7" fmla="*/ 41583 h 41582"/>
                    <a:gd name="connsiteX8" fmla="*/ 147033 w 148883"/>
                    <a:gd name="connsiteY8" fmla="*/ 40021 h 41582"/>
                    <a:gd name="connsiteX9" fmla="*/ 147322 w 148883"/>
                    <a:gd name="connsiteY9" fmla="*/ 31802 h 415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8883" h="41582">
                      <a:moveTo>
                        <a:pt x="147322" y="31802"/>
                      </a:moveTo>
                      <a:cubicBezTo>
                        <a:pt x="128209" y="11294"/>
                        <a:pt x="102326" y="0"/>
                        <a:pt x="74441" y="0"/>
                      </a:cubicBezTo>
                      <a:cubicBezTo>
                        <a:pt x="46557" y="0"/>
                        <a:pt x="20675" y="11294"/>
                        <a:pt x="1561" y="31802"/>
                      </a:cubicBezTo>
                      <a:cubicBezTo>
                        <a:pt x="-628" y="34151"/>
                        <a:pt x="-499" y="37831"/>
                        <a:pt x="1850" y="40021"/>
                      </a:cubicBezTo>
                      <a:cubicBezTo>
                        <a:pt x="4200" y="42211"/>
                        <a:pt x="7880" y="42082"/>
                        <a:pt x="10070" y="39732"/>
                      </a:cubicBezTo>
                      <a:cubicBezTo>
                        <a:pt x="26959" y="21611"/>
                        <a:pt x="49820" y="11632"/>
                        <a:pt x="74443" y="11631"/>
                      </a:cubicBezTo>
                      <a:cubicBezTo>
                        <a:pt x="99064" y="11632"/>
                        <a:pt x="121924" y="21611"/>
                        <a:pt x="138813" y="39732"/>
                      </a:cubicBezTo>
                      <a:cubicBezTo>
                        <a:pt x="139958" y="40961"/>
                        <a:pt x="141511" y="41583"/>
                        <a:pt x="143069" y="41583"/>
                      </a:cubicBezTo>
                      <a:cubicBezTo>
                        <a:pt x="144489" y="41583"/>
                        <a:pt x="145912" y="41066"/>
                        <a:pt x="147033" y="40021"/>
                      </a:cubicBezTo>
                      <a:cubicBezTo>
                        <a:pt x="149382" y="37831"/>
                        <a:pt x="149512" y="34151"/>
                        <a:pt x="147322" y="318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7" name="Forma Livre: Forma 16">
                  <a:extLst>
                    <a:ext uri="{FF2B5EF4-FFF2-40B4-BE49-F238E27FC236}">
                      <a16:creationId xmlns:a16="http://schemas.microsoft.com/office/drawing/2014/main" id="{59BBDF6B-EE87-0C72-095B-D391FC147A32}"/>
                    </a:ext>
                  </a:extLst>
                </p:cNvPr>
                <p:cNvSpPr/>
                <p:nvPr/>
              </p:nvSpPr>
              <p:spPr>
                <a:xfrm>
                  <a:off x="1765851" y="4604605"/>
                  <a:ext cx="106428" cy="31986"/>
                </a:xfrm>
                <a:custGeom>
                  <a:avLst/>
                  <a:gdLst>
                    <a:gd name="connsiteX0" fmla="*/ 104740 w 106428"/>
                    <a:gd name="connsiteY0" fmla="*/ 22074 h 31986"/>
                    <a:gd name="connsiteX1" fmla="*/ 53214 w 106428"/>
                    <a:gd name="connsiteY1" fmla="*/ 0 h 31986"/>
                    <a:gd name="connsiteX2" fmla="*/ 1687 w 106428"/>
                    <a:gd name="connsiteY2" fmla="*/ 22075 h 31986"/>
                    <a:gd name="connsiteX3" fmla="*/ 1719 w 106428"/>
                    <a:gd name="connsiteY3" fmla="*/ 30299 h 31986"/>
                    <a:gd name="connsiteX4" fmla="*/ 9944 w 106428"/>
                    <a:gd name="connsiteY4" fmla="*/ 30267 h 31986"/>
                    <a:gd name="connsiteX5" fmla="*/ 53214 w 106428"/>
                    <a:gd name="connsiteY5" fmla="*/ 11631 h 31986"/>
                    <a:gd name="connsiteX6" fmla="*/ 96484 w 106428"/>
                    <a:gd name="connsiteY6" fmla="*/ 30268 h 31986"/>
                    <a:gd name="connsiteX7" fmla="*/ 100612 w 106428"/>
                    <a:gd name="connsiteY7" fmla="*/ 31987 h 31986"/>
                    <a:gd name="connsiteX8" fmla="*/ 104710 w 106428"/>
                    <a:gd name="connsiteY8" fmla="*/ 30299 h 31986"/>
                    <a:gd name="connsiteX9" fmla="*/ 104740 w 106428"/>
                    <a:gd name="connsiteY9" fmla="*/ 22074 h 319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6428" h="31986">
                      <a:moveTo>
                        <a:pt x="104740" y="22074"/>
                      </a:moveTo>
                      <a:cubicBezTo>
                        <a:pt x="90612" y="7839"/>
                        <a:pt x="72313" y="-1"/>
                        <a:pt x="53214" y="0"/>
                      </a:cubicBezTo>
                      <a:cubicBezTo>
                        <a:pt x="34111" y="0"/>
                        <a:pt x="15812" y="7840"/>
                        <a:pt x="1687" y="22075"/>
                      </a:cubicBezTo>
                      <a:cubicBezTo>
                        <a:pt x="-575" y="24355"/>
                        <a:pt x="-561" y="28037"/>
                        <a:pt x="1719" y="30299"/>
                      </a:cubicBezTo>
                      <a:cubicBezTo>
                        <a:pt x="3999" y="32561"/>
                        <a:pt x="7682" y="32547"/>
                        <a:pt x="9944" y="30267"/>
                      </a:cubicBezTo>
                      <a:cubicBezTo>
                        <a:pt x="21868" y="18250"/>
                        <a:pt x="37235" y="11632"/>
                        <a:pt x="53214" y="11631"/>
                      </a:cubicBezTo>
                      <a:cubicBezTo>
                        <a:pt x="69189" y="11631"/>
                        <a:pt x="84556" y="18250"/>
                        <a:pt x="96484" y="30268"/>
                      </a:cubicBezTo>
                      <a:cubicBezTo>
                        <a:pt x="97621" y="31413"/>
                        <a:pt x="99117" y="31987"/>
                        <a:pt x="100612" y="31987"/>
                      </a:cubicBezTo>
                      <a:cubicBezTo>
                        <a:pt x="102093" y="31987"/>
                        <a:pt x="103575" y="31424"/>
                        <a:pt x="104710" y="30299"/>
                      </a:cubicBezTo>
                      <a:cubicBezTo>
                        <a:pt x="106989" y="28036"/>
                        <a:pt x="107003" y="24354"/>
                        <a:pt x="104740" y="22074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8" name="Forma Livre: Forma 17">
                  <a:extLst>
                    <a:ext uri="{FF2B5EF4-FFF2-40B4-BE49-F238E27FC236}">
                      <a16:creationId xmlns:a16="http://schemas.microsoft.com/office/drawing/2014/main" id="{FBA4363F-0009-BD6C-E18D-8BCC0EABBF21}"/>
                    </a:ext>
                  </a:extLst>
                </p:cNvPr>
                <p:cNvSpPr/>
                <p:nvPr/>
              </p:nvSpPr>
              <p:spPr>
                <a:xfrm>
                  <a:off x="1788555" y="4638614"/>
                  <a:ext cx="60483" cy="22099"/>
                </a:xfrm>
                <a:custGeom>
                  <a:avLst/>
                  <a:gdLst>
                    <a:gd name="connsiteX0" fmla="*/ 58761 w 60483"/>
                    <a:gd name="connsiteY0" fmla="*/ 12153 h 22099"/>
                    <a:gd name="connsiteX1" fmla="*/ 30456 w 60483"/>
                    <a:gd name="connsiteY1" fmla="*/ 0 h 22099"/>
                    <a:gd name="connsiteX2" fmla="*/ 30452 w 60483"/>
                    <a:gd name="connsiteY2" fmla="*/ 0 h 22099"/>
                    <a:gd name="connsiteX3" fmla="*/ 30033 w 60483"/>
                    <a:gd name="connsiteY3" fmla="*/ 0 h 22099"/>
                    <a:gd name="connsiteX4" fmla="*/ 30028 w 60483"/>
                    <a:gd name="connsiteY4" fmla="*/ 0 h 22099"/>
                    <a:gd name="connsiteX5" fmla="*/ 1722 w 60483"/>
                    <a:gd name="connsiteY5" fmla="*/ 12153 h 22099"/>
                    <a:gd name="connsiteX6" fmla="*/ 1684 w 60483"/>
                    <a:gd name="connsiteY6" fmla="*/ 20377 h 22099"/>
                    <a:gd name="connsiteX7" fmla="*/ 5816 w 60483"/>
                    <a:gd name="connsiteY7" fmla="*/ 22100 h 22099"/>
                    <a:gd name="connsiteX8" fmla="*/ 9909 w 60483"/>
                    <a:gd name="connsiteY8" fmla="*/ 20416 h 22099"/>
                    <a:gd name="connsiteX9" fmla="*/ 30029 w 60483"/>
                    <a:gd name="connsiteY9" fmla="*/ 11631 h 22099"/>
                    <a:gd name="connsiteX10" fmla="*/ 30032 w 60483"/>
                    <a:gd name="connsiteY10" fmla="*/ 11631 h 22099"/>
                    <a:gd name="connsiteX11" fmla="*/ 30452 w 60483"/>
                    <a:gd name="connsiteY11" fmla="*/ 11631 h 22099"/>
                    <a:gd name="connsiteX12" fmla="*/ 30455 w 60483"/>
                    <a:gd name="connsiteY12" fmla="*/ 11631 h 22099"/>
                    <a:gd name="connsiteX13" fmla="*/ 50574 w 60483"/>
                    <a:gd name="connsiteY13" fmla="*/ 20416 h 22099"/>
                    <a:gd name="connsiteX14" fmla="*/ 58799 w 60483"/>
                    <a:gd name="connsiteY14" fmla="*/ 20377 h 22099"/>
                    <a:gd name="connsiteX15" fmla="*/ 58761 w 60483"/>
                    <a:gd name="connsiteY15" fmla="*/ 12153 h 220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0483" h="22099">
                      <a:moveTo>
                        <a:pt x="58761" y="12153"/>
                      </a:moveTo>
                      <a:cubicBezTo>
                        <a:pt x="51195" y="4656"/>
                        <a:pt x="40349" y="0"/>
                        <a:pt x="30456" y="0"/>
                      </a:cubicBezTo>
                      <a:cubicBezTo>
                        <a:pt x="30455" y="0"/>
                        <a:pt x="30453" y="0"/>
                        <a:pt x="30452" y="0"/>
                      </a:cubicBezTo>
                      <a:lnTo>
                        <a:pt x="30033" y="0"/>
                      </a:lnTo>
                      <a:cubicBezTo>
                        <a:pt x="30031" y="0"/>
                        <a:pt x="30030" y="0"/>
                        <a:pt x="30028" y="0"/>
                      </a:cubicBezTo>
                      <a:cubicBezTo>
                        <a:pt x="20135" y="0"/>
                        <a:pt x="9288" y="4657"/>
                        <a:pt x="1722" y="12153"/>
                      </a:cubicBezTo>
                      <a:cubicBezTo>
                        <a:pt x="-559" y="14413"/>
                        <a:pt x="-576" y="18095"/>
                        <a:pt x="1684" y="20377"/>
                      </a:cubicBezTo>
                      <a:cubicBezTo>
                        <a:pt x="2822" y="21525"/>
                        <a:pt x="4319" y="22100"/>
                        <a:pt x="5816" y="22100"/>
                      </a:cubicBezTo>
                      <a:cubicBezTo>
                        <a:pt x="7295" y="22100"/>
                        <a:pt x="8775" y="21539"/>
                        <a:pt x="9909" y="20416"/>
                      </a:cubicBezTo>
                      <a:cubicBezTo>
                        <a:pt x="15295" y="15079"/>
                        <a:pt x="23192" y="11631"/>
                        <a:pt x="30029" y="11631"/>
                      </a:cubicBezTo>
                      <a:cubicBezTo>
                        <a:pt x="30030" y="11631"/>
                        <a:pt x="30031" y="11631"/>
                        <a:pt x="30032" y="11631"/>
                      </a:cubicBezTo>
                      <a:lnTo>
                        <a:pt x="30452" y="11631"/>
                      </a:lnTo>
                      <a:cubicBezTo>
                        <a:pt x="30454" y="11631"/>
                        <a:pt x="30454" y="11631"/>
                        <a:pt x="30455" y="11631"/>
                      </a:cubicBezTo>
                      <a:cubicBezTo>
                        <a:pt x="37291" y="11631"/>
                        <a:pt x="45189" y="15079"/>
                        <a:pt x="50574" y="20416"/>
                      </a:cubicBezTo>
                      <a:cubicBezTo>
                        <a:pt x="52856" y="22676"/>
                        <a:pt x="56539" y="22660"/>
                        <a:pt x="58799" y="20377"/>
                      </a:cubicBezTo>
                      <a:cubicBezTo>
                        <a:pt x="61060" y="18096"/>
                        <a:pt x="61043" y="14413"/>
                        <a:pt x="58761" y="12153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3175" cap="flat">
                  <a:solidFill>
                    <a:schemeClr val="bg1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7D38F308-B982-CA29-D680-269A5CE265B4}"/>
              </a:ext>
            </a:extLst>
          </p:cNvPr>
          <p:cNvSpPr txBox="1"/>
          <p:nvPr/>
        </p:nvSpPr>
        <p:spPr>
          <a:xfrm>
            <a:off x="2025219" y="4365006"/>
            <a:ext cx="45102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1400" b="0" i="0" u="none" strike="noStrike" baseline="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1" i="0" u="none" strike="noStrike" baseline="0" dirty="0"/>
              <a:t>Emanação de dados: </a:t>
            </a:r>
            <a:r>
              <a:rPr lang="pt-BR" sz="1400" dirty="0"/>
              <a:t>C</a:t>
            </a:r>
            <a:r>
              <a:rPr lang="pt-BR" sz="1400" b="0" i="0" u="none" strike="noStrike" baseline="0" dirty="0"/>
              <a:t>oleta de dados devido emissões dos componentes elétricos.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1" i="0" u="none" strike="noStrike" baseline="0" dirty="0" err="1"/>
              <a:t>Jamming</a:t>
            </a:r>
            <a:r>
              <a:rPr lang="pt-BR" sz="1400" b="1" i="0" u="none" strike="noStrike" baseline="0" dirty="0"/>
              <a:t>/interferência</a:t>
            </a:r>
            <a:r>
              <a:rPr lang="pt-BR" sz="1400" b="0" i="0" u="none" strike="noStrike" baseline="0" dirty="0"/>
              <a:t>: Faz a rede sem fio cair, por exemplo, interferência de telefones sem fio.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pt-BR" sz="1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pt-BR" sz="1400" b="1" i="0" u="none" strike="noStrike" baseline="0" dirty="0" err="1"/>
              <a:t>Sniffing</a:t>
            </a:r>
            <a:r>
              <a:rPr lang="pt-BR" sz="1400" b="1" i="0" u="none" strike="noStrike" baseline="0" dirty="0"/>
              <a:t> de pacotes</a:t>
            </a:r>
            <a:r>
              <a:rPr lang="pt-BR" sz="1400" b="0" i="0" u="none" strike="noStrike" baseline="0" dirty="0"/>
              <a:t> Qualquer pessoa com uma placa de rede sem fio e um </a:t>
            </a:r>
            <a:r>
              <a:rPr lang="pt-BR" sz="1400" b="0" i="0" u="none" strike="noStrike" baseline="0" dirty="0" err="1"/>
              <a:t>sniffer</a:t>
            </a:r>
            <a:r>
              <a:rPr lang="pt-BR" sz="1400" b="0" i="0" u="none" strike="noStrike" baseline="0" dirty="0"/>
              <a:t> pode facilmente capturar dados.</a:t>
            </a:r>
            <a:endParaRPr lang="pt-BR" sz="1400" dirty="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1F8A17B-0970-7D07-45ED-46A04B74A6C6}"/>
              </a:ext>
            </a:extLst>
          </p:cNvPr>
          <p:cNvSpPr txBox="1"/>
          <p:nvPr/>
        </p:nvSpPr>
        <p:spPr>
          <a:xfrm>
            <a:off x="2000031" y="4267356"/>
            <a:ext cx="43712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Vulnerabilidades</a:t>
            </a:r>
            <a:endParaRPr lang="pt-BR" sz="1400" dirty="0"/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D7BDC79-BD8D-93E6-FD20-5083A1A6C784}"/>
              </a:ext>
            </a:extLst>
          </p:cNvPr>
          <p:cNvGrpSpPr/>
          <p:nvPr/>
        </p:nvGrpSpPr>
        <p:grpSpPr>
          <a:xfrm>
            <a:off x="863997" y="5109732"/>
            <a:ext cx="806039" cy="806040"/>
            <a:chOff x="1369386" y="3072405"/>
            <a:chExt cx="806039" cy="806040"/>
          </a:xfrm>
        </p:grpSpPr>
        <p:sp>
          <p:nvSpPr>
            <p:cNvPr id="36" name="Rectangle 32">
              <a:extLst>
                <a:ext uri="{FF2B5EF4-FFF2-40B4-BE49-F238E27FC236}">
                  <a16:creationId xmlns:a16="http://schemas.microsoft.com/office/drawing/2014/main" id="{C707F4FF-2352-DFC9-F16C-288F05D27E0C}"/>
                </a:ext>
              </a:extLst>
            </p:cNvPr>
            <p:cNvSpPr/>
            <p:nvPr/>
          </p:nvSpPr>
          <p:spPr>
            <a:xfrm>
              <a:off x="1369386" y="3072405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8" name="Gráfico 37">
              <a:extLst>
                <a:ext uri="{FF2B5EF4-FFF2-40B4-BE49-F238E27FC236}">
                  <a16:creationId xmlns:a16="http://schemas.microsoft.com/office/drawing/2014/main" id="{383FA38E-2A44-A8AA-BE26-DEFE46981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6356" y="3186715"/>
              <a:ext cx="567919" cy="5679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9372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565490"/>
            <a:ext cx="6087191" cy="77595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Jamming Attack</a:t>
            </a:r>
            <a:endParaRPr lang="pt-BR" dirty="0"/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8">
            <a:extLst>
              <a:ext uri="{FF2B5EF4-FFF2-40B4-BE49-F238E27FC236}">
                <a16:creationId xmlns:a16="http://schemas.microsoft.com/office/drawing/2014/main" id="{B5296C4A-7A2D-D84D-B91B-992EBDC2EB4E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20BE54A1-20E4-EE5E-A85F-8282D5F236FF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F1E1FD68-A658-6205-39BF-AD58434EA25A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38" name="Straight Connector 11">
                <a:extLst>
                  <a:ext uri="{FF2B5EF4-FFF2-40B4-BE49-F238E27FC236}">
                    <a16:creationId xmlns:a16="http://schemas.microsoft.com/office/drawing/2014/main" id="{4622034C-63B0-263B-2F57-7C2DF2E5E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12">
                <a:extLst>
                  <a:ext uri="{FF2B5EF4-FFF2-40B4-BE49-F238E27FC236}">
                    <a16:creationId xmlns:a16="http://schemas.microsoft.com/office/drawing/2014/main" id="{ADF47ACF-8E1E-85D7-6696-906724942C59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1" name="Straight Connector 13">
                <a:extLst>
                  <a:ext uri="{FF2B5EF4-FFF2-40B4-BE49-F238E27FC236}">
                    <a16:creationId xmlns:a16="http://schemas.microsoft.com/office/drawing/2014/main" id="{4D484DBC-8B27-6E54-35C3-AD8EB5FFC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Google Shape;84;p1">
            <a:extLst>
              <a:ext uri="{FF2B5EF4-FFF2-40B4-BE49-F238E27FC236}">
                <a16:creationId xmlns:a16="http://schemas.microsoft.com/office/drawing/2014/main" id="{C78E2710-9205-59D0-34A0-6F34B12BD309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Hexágono 1">
            <a:extLst>
              <a:ext uri="{FF2B5EF4-FFF2-40B4-BE49-F238E27FC236}">
                <a16:creationId xmlns:a16="http://schemas.microsoft.com/office/drawing/2014/main" id="{B5340FF0-7114-6B3A-1473-3311BF83000B}"/>
              </a:ext>
            </a:extLst>
          </p:cNvPr>
          <p:cNvSpPr/>
          <p:nvPr/>
        </p:nvSpPr>
        <p:spPr>
          <a:xfrm>
            <a:off x="6729065" y="496586"/>
            <a:ext cx="2357799" cy="2032585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9" name="Hexágono 48">
            <a:extLst>
              <a:ext uri="{FF2B5EF4-FFF2-40B4-BE49-F238E27FC236}">
                <a16:creationId xmlns:a16="http://schemas.microsoft.com/office/drawing/2014/main" id="{228C420C-74FD-977F-09CF-199512C42F42}"/>
              </a:ext>
            </a:extLst>
          </p:cNvPr>
          <p:cNvSpPr/>
          <p:nvPr/>
        </p:nvSpPr>
        <p:spPr>
          <a:xfrm>
            <a:off x="8745217" y="1565490"/>
            <a:ext cx="2357799" cy="2032585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4" name="Group 21">
            <a:extLst>
              <a:ext uri="{FF2B5EF4-FFF2-40B4-BE49-F238E27FC236}">
                <a16:creationId xmlns:a16="http://schemas.microsoft.com/office/drawing/2014/main" id="{EDFCF9CE-88CD-6C40-1CBD-93CE192249CB}"/>
              </a:ext>
            </a:extLst>
          </p:cNvPr>
          <p:cNvGrpSpPr/>
          <p:nvPr/>
        </p:nvGrpSpPr>
        <p:grpSpPr>
          <a:xfrm rot="14676211" flipH="1">
            <a:off x="9956235" y="1835727"/>
            <a:ext cx="2323060" cy="2207542"/>
            <a:chOff x="9113979" y="3865986"/>
            <a:chExt cx="3088334" cy="2934764"/>
          </a:xfrm>
          <a:solidFill>
            <a:schemeClr val="tx1"/>
          </a:solidFill>
        </p:grpSpPr>
        <p:cxnSp>
          <p:nvCxnSpPr>
            <p:cNvPr id="45" name="Straight Connector 22">
              <a:extLst>
                <a:ext uri="{FF2B5EF4-FFF2-40B4-BE49-F238E27FC236}">
                  <a16:creationId xmlns:a16="http://schemas.microsoft.com/office/drawing/2014/main" id="{0F571CD9-D37B-978E-54B4-8E0C7634B32A}"/>
                </a:ext>
              </a:extLst>
            </p:cNvPr>
            <p:cNvCxnSpPr>
              <a:cxnSpLocks/>
            </p:cNvCxnSpPr>
            <p:nvPr/>
          </p:nvCxnSpPr>
          <p:spPr>
            <a:xfrm rot="3738350">
              <a:off x="8591842" y="4714184"/>
              <a:ext cx="1698293" cy="65402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Group 23">
              <a:extLst>
                <a:ext uri="{FF2B5EF4-FFF2-40B4-BE49-F238E27FC236}">
                  <a16:creationId xmlns:a16="http://schemas.microsoft.com/office/drawing/2014/main" id="{17F02266-C43D-C1D9-846B-6F6EB56863FF}"/>
                </a:ext>
              </a:extLst>
            </p:cNvPr>
            <p:cNvGrpSpPr/>
            <p:nvPr/>
          </p:nvGrpSpPr>
          <p:grpSpPr>
            <a:xfrm>
              <a:off x="9198565" y="3865986"/>
              <a:ext cx="3003748" cy="2934764"/>
              <a:chOff x="9198565" y="3865986"/>
              <a:chExt cx="3003748" cy="2934764"/>
            </a:xfrm>
            <a:grpFill/>
          </p:grpSpPr>
          <p:sp>
            <p:nvSpPr>
              <p:cNvPr id="47" name="Oval 24">
                <a:extLst>
                  <a:ext uri="{FF2B5EF4-FFF2-40B4-BE49-F238E27FC236}">
                    <a16:creationId xmlns:a16="http://schemas.microsoft.com/office/drawing/2014/main" id="{80A78DF4-4D4D-39CF-81A8-A1005B871B36}"/>
                  </a:ext>
                </a:extLst>
              </p:cNvPr>
              <p:cNvSpPr/>
              <p:nvPr/>
            </p:nvSpPr>
            <p:spPr>
              <a:xfrm rot="3738350" flipV="1">
                <a:off x="9198565" y="3865986"/>
                <a:ext cx="258785" cy="2587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8" name="Straight Connector 25">
                <a:extLst>
                  <a:ext uri="{FF2B5EF4-FFF2-40B4-BE49-F238E27FC236}">
                    <a16:creationId xmlns:a16="http://schemas.microsoft.com/office/drawing/2014/main" id="{64BAA1D0-471B-DADA-F238-AF55B4AE37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9761" y="5928423"/>
                <a:ext cx="2672552" cy="87232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Espaço Reservado para Texto 9">
            <a:extLst>
              <a:ext uri="{FF2B5EF4-FFF2-40B4-BE49-F238E27FC236}">
                <a16:creationId xmlns:a16="http://schemas.microsoft.com/office/drawing/2014/main" id="{1E9E8C39-F1F8-A682-5FA9-8A415324A18E}"/>
              </a:ext>
            </a:extLst>
          </p:cNvPr>
          <p:cNvSpPr txBox="1">
            <a:spLocks/>
          </p:cNvSpPr>
          <p:nvPr/>
        </p:nvSpPr>
        <p:spPr>
          <a:xfrm>
            <a:off x="1670227" y="2460755"/>
            <a:ext cx="4267215" cy="507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Forma de negação de serviço que visa o espectro de rádio da rede sem fio.</a:t>
            </a:r>
          </a:p>
        </p:txBody>
      </p:sp>
      <p:sp>
        <p:nvSpPr>
          <p:cNvPr id="26" name="Isosceles Triangle 35">
            <a:extLst>
              <a:ext uri="{FF2B5EF4-FFF2-40B4-BE49-F238E27FC236}">
                <a16:creationId xmlns:a16="http://schemas.microsoft.com/office/drawing/2014/main" id="{9D759B7F-FD54-A413-D0E4-BF252588EC19}"/>
              </a:ext>
            </a:extLst>
          </p:cNvPr>
          <p:cNvSpPr/>
          <p:nvPr/>
        </p:nvSpPr>
        <p:spPr>
          <a:xfrm rot="5400000">
            <a:off x="1364894" y="2671897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spaço Reservado para Texto 9">
            <a:extLst>
              <a:ext uri="{FF2B5EF4-FFF2-40B4-BE49-F238E27FC236}">
                <a16:creationId xmlns:a16="http://schemas.microsoft.com/office/drawing/2014/main" id="{B2C08E53-99DA-AA91-FE09-7E3CD7E2318E}"/>
              </a:ext>
            </a:extLst>
          </p:cNvPr>
          <p:cNvSpPr txBox="1">
            <a:spLocks/>
          </p:cNvSpPr>
          <p:nvPr/>
        </p:nvSpPr>
        <p:spPr>
          <a:xfrm>
            <a:off x="1702285" y="3677100"/>
            <a:ext cx="4267215" cy="3137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Características:</a:t>
            </a:r>
          </a:p>
        </p:txBody>
      </p:sp>
      <p:sp>
        <p:nvSpPr>
          <p:cNvPr id="32" name="Isosceles Triangle 35">
            <a:extLst>
              <a:ext uri="{FF2B5EF4-FFF2-40B4-BE49-F238E27FC236}">
                <a16:creationId xmlns:a16="http://schemas.microsoft.com/office/drawing/2014/main" id="{BBBCD3A5-6BC3-DCFB-E1EA-5446C02A53DE}"/>
              </a:ext>
            </a:extLst>
          </p:cNvPr>
          <p:cNvSpPr/>
          <p:nvPr/>
        </p:nvSpPr>
        <p:spPr>
          <a:xfrm rot="5400000">
            <a:off x="1396953" y="3791386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spaço Reservado para Texto 9">
            <a:extLst>
              <a:ext uri="{FF2B5EF4-FFF2-40B4-BE49-F238E27FC236}">
                <a16:creationId xmlns:a16="http://schemas.microsoft.com/office/drawing/2014/main" id="{A2D708F5-9F4C-8769-C8F8-75092C3BA427}"/>
              </a:ext>
            </a:extLst>
          </p:cNvPr>
          <p:cNvSpPr txBox="1">
            <a:spLocks/>
          </p:cNvSpPr>
          <p:nvPr/>
        </p:nvSpPr>
        <p:spPr>
          <a:xfrm>
            <a:off x="2433340" y="4226196"/>
            <a:ext cx="4267215" cy="306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Manipulação de forma discreta;</a:t>
            </a:r>
          </a:p>
        </p:txBody>
      </p:sp>
      <p:sp>
        <p:nvSpPr>
          <p:cNvPr id="71" name="Espaço Reservado para Texto 9">
            <a:extLst>
              <a:ext uri="{FF2B5EF4-FFF2-40B4-BE49-F238E27FC236}">
                <a16:creationId xmlns:a16="http://schemas.microsoft.com/office/drawing/2014/main" id="{9F192D33-D7D5-E7E0-7A48-4EC460316B4D}"/>
              </a:ext>
            </a:extLst>
          </p:cNvPr>
          <p:cNvSpPr txBox="1">
            <a:spLocks/>
          </p:cNvSpPr>
          <p:nvPr/>
        </p:nvSpPr>
        <p:spPr>
          <a:xfrm>
            <a:off x="2433342" y="4880119"/>
            <a:ext cx="3397634" cy="6953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Interferência em um ponto de acesso sem fio, através de conexão com pontos de acesso não autorizados.</a:t>
            </a:r>
          </a:p>
        </p:txBody>
      </p:sp>
      <p:cxnSp>
        <p:nvCxnSpPr>
          <p:cNvPr id="91" name="Straight Connector 82">
            <a:extLst>
              <a:ext uri="{FF2B5EF4-FFF2-40B4-BE49-F238E27FC236}">
                <a16:creationId xmlns:a16="http://schemas.microsoft.com/office/drawing/2014/main" id="{1037FC05-59BD-46A2-7620-014961AEA9EE}"/>
              </a:ext>
            </a:extLst>
          </p:cNvPr>
          <p:cNvCxnSpPr>
            <a:cxnSpLocks/>
          </p:cNvCxnSpPr>
          <p:nvPr/>
        </p:nvCxnSpPr>
        <p:spPr>
          <a:xfrm>
            <a:off x="2301398" y="4181260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82">
            <a:extLst>
              <a:ext uri="{FF2B5EF4-FFF2-40B4-BE49-F238E27FC236}">
                <a16:creationId xmlns:a16="http://schemas.microsoft.com/office/drawing/2014/main" id="{615C3813-75EC-8FF0-31B8-FAF7858ACB54}"/>
              </a:ext>
            </a:extLst>
          </p:cNvPr>
          <p:cNvCxnSpPr>
            <a:cxnSpLocks/>
          </p:cNvCxnSpPr>
          <p:nvPr/>
        </p:nvCxnSpPr>
        <p:spPr>
          <a:xfrm>
            <a:off x="2301398" y="5029772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AD289BA2-8FCC-199B-5B31-47B2DC9BB47E}"/>
              </a:ext>
            </a:extLst>
          </p:cNvPr>
          <p:cNvGrpSpPr/>
          <p:nvPr/>
        </p:nvGrpSpPr>
        <p:grpSpPr>
          <a:xfrm>
            <a:off x="1762687" y="4218644"/>
            <a:ext cx="385169" cy="321232"/>
            <a:chOff x="3755136" y="1526591"/>
            <a:chExt cx="4681728" cy="3904571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6688ED52-7EA5-8397-0119-896E1AE43035}"/>
                </a:ext>
              </a:extLst>
            </p:cNvPr>
            <p:cNvSpPr/>
            <p:nvPr/>
          </p:nvSpPr>
          <p:spPr>
            <a:xfrm>
              <a:off x="3755136" y="1526591"/>
              <a:ext cx="4681728" cy="2526638"/>
            </a:xfrm>
            <a:custGeom>
              <a:avLst/>
              <a:gdLst>
                <a:gd name="connsiteX0" fmla="*/ 195072 w 4681728"/>
                <a:gd name="connsiteY0" fmla="*/ 2526639 h 2526638"/>
                <a:gd name="connsiteX1" fmla="*/ 4486656 w 4681728"/>
                <a:gd name="connsiteY1" fmla="*/ 2526639 h 2526638"/>
                <a:gd name="connsiteX2" fmla="*/ 4681728 w 4681728"/>
                <a:gd name="connsiteY2" fmla="*/ 2331567 h 2526638"/>
                <a:gd name="connsiteX3" fmla="*/ 4486656 w 4681728"/>
                <a:gd name="connsiteY3" fmla="*/ 2136495 h 2526638"/>
                <a:gd name="connsiteX4" fmla="*/ 4155034 w 4681728"/>
                <a:gd name="connsiteY4" fmla="*/ 2136495 h 2526638"/>
                <a:gd name="connsiteX5" fmla="*/ 3842919 w 4681728"/>
                <a:gd name="connsiteY5" fmla="*/ 829512 h 2526638"/>
                <a:gd name="connsiteX6" fmla="*/ 3335731 w 4681728"/>
                <a:gd name="connsiteY6" fmla="*/ 127253 h 2526638"/>
                <a:gd name="connsiteX7" fmla="*/ 2731008 w 4681728"/>
                <a:gd name="connsiteY7" fmla="*/ 107746 h 2526638"/>
                <a:gd name="connsiteX8" fmla="*/ 1950720 w 4681728"/>
                <a:gd name="connsiteY8" fmla="*/ 107746 h 2526638"/>
                <a:gd name="connsiteX9" fmla="*/ 1345997 w 4681728"/>
                <a:gd name="connsiteY9" fmla="*/ 127253 h 2526638"/>
                <a:gd name="connsiteX10" fmla="*/ 526694 w 4681728"/>
                <a:gd name="connsiteY10" fmla="*/ 2136495 h 2526638"/>
                <a:gd name="connsiteX11" fmla="*/ 195072 w 4681728"/>
                <a:gd name="connsiteY11" fmla="*/ 2136495 h 2526638"/>
                <a:gd name="connsiteX12" fmla="*/ 0 w 4681728"/>
                <a:gd name="connsiteY12" fmla="*/ 2331567 h 2526638"/>
                <a:gd name="connsiteX13" fmla="*/ 195072 w 4681728"/>
                <a:gd name="connsiteY13" fmla="*/ 2526639 h 2526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81728" h="2526638">
                  <a:moveTo>
                    <a:pt x="195072" y="2526639"/>
                  </a:moveTo>
                  <a:lnTo>
                    <a:pt x="4486656" y="2526639"/>
                  </a:lnTo>
                  <a:cubicBezTo>
                    <a:pt x="4603700" y="2526639"/>
                    <a:pt x="4681728" y="2448610"/>
                    <a:pt x="4681728" y="2331567"/>
                  </a:cubicBezTo>
                  <a:cubicBezTo>
                    <a:pt x="4681728" y="2214523"/>
                    <a:pt x="4603700" y="2136495"/>
                    <a:pt x="4486656" y="2136495"/>
                  </a:cubicBezTo>
                  <a:lnTo>
                    <a:pt x="4155034" y="2136495"/>
                  </a:lnTo>
                  <a:cubicBezTo>
                    <a:pt x="4135527" y="1668322"/>
                    <a:pt x="4018483" y="1219656"/>
                    <a:pt x="3842919" y="829512"/>
                  </a:cubicBezTo>
                  <a:cubicBezTo>
                    <a:pt x="3706368" y="556411"/>
                    <a:pt x="3550311" y="322325"/>
                    <a:pt x="3335731" y="127253"/>
                  </a:cubicBezTo>
                  <a:cubicBezTo>
                    <a:pt x="3160167" y="-28805"/>
                    <a:pt x="2906573" y="-28805"/>
                    <a:pt x="2731008" y="107746"/>
                  </a:cubicBezTo>
                  <a:cubicBezTo>
                    <a:pt x="2516429" y="302818"/>
                    <a:pt x="2165299" y="302818"/>
                    <a:pt x="1950720" y="107746"/>
                  </a:cubicBezTo>
                  <a:cubicBezTo>
                    <a:pt x="1775155" y="-48312"/>
                    <a:pt x="1502054" y="-28805"/>
                    <a:pt x="1345997" y="127253"/>
                  </a:cubicBezTo>
                  <a:cubicBezTo>
                    <a:pt x="877824" y="575918"/>
                    <a:pt x="565709" y="1317192"/>
                    <a:pt x="526694" y="2136495"/>
                  </a:cubicBezTo>
                  <a:lnTo>
                    <a:pt x="195072" y="2136495"/>
                  </a:lnTo>
                  <a:cubicBezTo>
                    <a:pt x="78029" y="2136495"/>
                    <a:pt x="0" y="2214523"/>
                    <a:pt x="0" y="2331567"/>
                  </a:cubicBezTo>
                  <a:cubicBezTo>
                    <a:pt x="0" y="2448610"/>
                    <a:pt x="78029" y="2526639"/>
                    <a:pt x="195072" y="2526639"/>
                  </a:cubicBezTo>
                  <a:close/>
                </a:path>
              </a:pathLst>
            </a:custGeom>
            <a:grpFill/>
            <a:ln w="195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0CCF51B6-D61D-51F5-001C-B67DE24F0080}"/>
                </a:ext>
              </a:extLst>
            </p:cNvPr>
            <p:cNvSpPr/>
            <p:nvPr/>
          </p:nvSpPr>
          <p:spPr>
            <a:xfrm>
              <a:off x="6249828" y="4533832"/>
              <a:ext cx="1599585" cy="897330"/>
            </a:xfrm>
            <a:custGeom>
              <a:avLst/>
              <a:gdLst>
                <a:gd name="connsiteX0" fmla="*/ 1599591 w 1599590"/>
                <a:gd name="connsiteY0" fmla="*/ 97536 h 897330"/>
                <a:gd name="connsiteX1" fmla="*/ 1599591 w 1599590"/>
                <a:gd name="connsiteY1" fmla="*/ 0 h 897330"/>
                <a:gd name="connsiteX2" fmla="*/ 0 w 1599590"/>
                <a:gd name="connsiteY2" fmla="*/ 0 h 897330"/>
                <a:gd name="connsiteX3" fmla="*/ 0 w 1599590"/>
                <a:gd name="connsiteY3" fmla="*/ 97536 h 897330"/>
                <a:gd name="connsiteX4" fmla="*/ 799795 w 1599590"/>
                <a:gd name="connsiteY4" fmla="*/ 897331 h 897330"/>
                <a:gd name="connsiteX5" fmla="*/ 1599591 w 1599590"/>
                <a:gd name="connsiteY5" fmla="*/ 97536 h 89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9590" h="897330">
                  <a:moveTo>
                    <a:pt x="1599591" y="97536"/>
                  </a:moveTo>
                  <a:lnTo>
                    <a:pt x="1599591" y="0"/>
                  </a:lnTo>
                  <a:lnTo>
                    <a:pt x="0" y="0"/>
                  </a:lnTo>
                  <a:lnTo>
                    <a:pt x="0" y="97536"/>
                  </a:lnTo>
                  <a:cubicBezTo>
                    <a:pt x="0" y="546201"/>
                    <a:pt x="351130" y="897331"/>
                    <a:pt x="799795" y="897331"/>
                  </a:cubicBezTo>
                  <a:cubicBezTo>
                    <a:pt x="1248461" y="897331"/>
                    <a:pt x="1599591" y="526694"/>
                    <a:pt x="1599591" y="97536"/>
                  </a:cubicBezTo>
                  <a:close/>
                </a:path>
              </a:pathLst>
            </a:custGeom>
            <a:grpFill/>
            <a:ln w="195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4DC79BE9-5632-7353-B1C4-539A3B8F9C26}"/>
                </a:ext>
              </a:extLst>
            </p:cNvPr>
            <p:cNvSpPr/>
            <p:nvPr/>
          </p:nvSpPr>
          <p:spPr>
            <a:xfrm>
              <a:off x="4320842" y="4533832"/>
              <a:ext cx="1599585" cy="897330"/>
            </a:xfrm>
            <a:custGeom>
              <a:avLst/>
              <a:gdLst>
                <a:gd name="connsiteX0" fmla="*/ 799795 w 1599590"/>
                <a:gd name="connsiteY0" fmla="*/ 897331 h 897330"/>
                <a:gd name="connsiteX1" fmla="*/ 1599591 w 1599590"/>
                <a:gd name="connsiteY1" fmla="*/ 97536 h 897330"/>
                <a:gd name="connsiteX2" fmla="*/ 1599591 w 1599590"/>
                <a:gd name="connsiteY2" fmla="*/ 0 h 897330"/>
                <a:gd name="connsiteX3" fmla="*/ 0 w 1599590"/>
                <a:gd name="connsiteY3" fmla="*/ 0 h 897330"/>
                <a:gd name="connsiteX4" fmla="*/ 0 w 1599590"/>
                <a:gd name="connsiteY4" fmla="*/ 97536 h 897330"/>
                <a:gd name="connsiteX5" fmla="*/ 799795 w 1599590"/>
                <a:gd name="connsiteY5" fmla="*/ 897331 h 897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9590" h="897330">
                  <a:moveTo>
                    <a:pt x="799795" y="897331"/>
                  </a:moveTo>
                  <a:cubicBezTo>
                    <a:pt x="1248461" y="897331"/>
                    <a:pt x="1599591" y="546201"/>
                    <a:pt x="1599591" y="97536"/>
                  </a:cubicBezTo>
                  <a:lnTo>
                    <a:pt x="1599591" y="0"/>
                  </a:lnTo>
                  <a:lnTo>
                    <a:pt x="0" y="0"/>
                  </a:lnTo>
                  <a:lnTo>
                    <a:pt x="0" y="97536"/>
                  </a:lnTo>
                  <a:cubicBezTo>
                    <a:pt x="0" y="526694"/>
                    <a:pt x="351130" y="897331"/>
                    <a:pt x="799795" y="897331"/>
                  </a:cubicBezTo>
                  <a:close/>
                </a:path>
              </a:pathLst>
            </a:custGeom>
            <a:grpFill/>
            <a:ln w="195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E6898C4C-D12A-4DC4-1E75-39949628F371}"/>
              </a:ext>
            </a:extLst>
          </p:cNvPr>
          <p:cNvGrpSpPr/>
          <p:nvPr/>
        </p:nvGrpSpPr>
        <p:grpSpPr>
          <a:xfrm>
            <a:off x="1790566" y="5066545"/>
            <a:ext cx="349525" cy="322455"/>
            <a:chOff x="4114799" y="1600199"/>
            <a:chExt cx="3962624" cy="3655727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C4E98434-EB5F-0095-8B3E-0EAA78B0AEAC}"/>
                </a:ext>
              </a:extLst>
            </p:cNvPr>
            <p:cNvSpPr/>
            <p:nvPr/>
          </p:nvSpPr>
          <p:spPr>
            <a:xfrm>
              <a:off x="5943632" y="2819400"/>
              <a:ext cx="914367" cy="914125"/>
            </a:xfrm>
            <a:custGeom>
              <a:avLst/>
              <a:gdLst>
                <a:gd name="connsiteX0" fmla="*/ 654221 w 914367"/>
                <a:gd name="connsiteY0" fmla="*/ 869747 h 914125"/>
                <a:gd name="connsiteX1" fmla="*/ 44621 w 914367"/>
                <a:gd name="connsiteY1" fmla="*/ 260147 h 914125"/>
                <a:gd name="connsiteX2" fmla="*/ 44653 w 914367"/>
                <a:gd name="connsiteY2" fmla="*/ 44621 h 914125"/>
                <a:gd name="connsiteX3" fmla="*/ 152367 w 914367"/>
                <a:gd name="connsiteY3" fmla="*/ 0 h 914125"/>
                <a:gd name="connsiteX4" fmla="*/ 914367 w 914367"/>
                <a:gd name="connsiteY4" fmla="*/ 762000 h 914125"/>
                <a:gd name="connsiteX5" fmla="*/ 820337 w 914367"/>
                <a:gd name="connsiteY5" fmla="*/ 902818 h 914125"/>
                <a:gd name="connsiteX6" fmla="*/ 654221 w 914367"/>
                <a:gd name="connsiteY6" fmla="*/ 869747 h 91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367" h="914125">
                  <a:moveTo>
                    <a:pt x="654221" y="869747"/>
                  </a:moveTo>
                  <a:lnTo>
                    <a:pt x="44621" y="260147"/>
                  </a:lnTo>
                  <a:cubicBezTo>
                    <a:pt x="-14886" y="200622"/>
                    <a:pt x="-14872" y="104128"/>
                    <a:pt x="44653" y="44621"/>
                  </a:cubicBezTo>
                  <a:cubicBezTo>
                    <a:pt x="73224" y="16058"/>
                    <a:pt x="111968" y="9"/>
                    <a:pt x="152367" y="0"/>
                  </a:cubicBezTo>
                  <a:cubicBezTo>
                    <a:pt x="573000" y="504"/>
                    <a:pt x="913864" y="341368"/>
                    <a:pt x="914367" y="762000"/>
                  </a:cubicBezTo>
                  <a:cubicBezTo>
                    <a:pt x="913198" y="823270"/>
                    <a:pt x="876480" y="878257"/>
                    <a:pt x="820337" y="902818"/>
                  </a:cubicBezTo>
                  <a:cubicBezTo>
                    <a:pt x="763328" y="925947"/>
                    <a:pt x="698024" y="912946"/>
                    <a:pt x="654221" y="869747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3139E1A3-A0F8-EF3B-5AAF-D9B606884B22}"/>
                </a:ext>
              </a:extLst>
            </p:cNvPr>
            <p:cNvSpPr/>
            <p:nvPr/>
          </p:nvSpPr>
          <p:spPr>
            <a:xfrm>
              <a:off x="4114799" y="2213071"/>
              <a:ext cx="767528" cy="2730538"/>
            </a:xfrm>
            <a:custGeom>
              <a:avLst/>
              <a:gdLst>
                <a:gd name="connsiteX0" fmla="*/ 0 w 767528"/>
                <a:gd name="connsiteY0" fmla="*/ 1368329 h 2730538"/>
                <a:gd name="connsiteX1" fmla="*/ 504597 w 767528"/>
                <a:gd name="connsiteY1" fmla="*/ 47478 h 2730538"/>
                <a:gd name="connsiteX2" fmla="*/ 720050 w 767528"/>
                <a:gd name="connsiteY2" fmla="*/ 41870 h 2730538"/>
                <a:gd name="connsiteX3" fmla="*/ 731520 w 767528"/>
                <a:gd name="connsiteY3" fmla="*/ 250780 h 2730538"/>
                <a:gd name="connsiteX4" fmla="*/ 723900 w 767528"/>
                <a:gd name="connsiteY4" fmla="*/ 2477191 h 2730538"/>
                <a:gd name="connsiteX5" fmla="*/ 710489 w 767528"/>
                <a:gd name="connsiteY5" fmla="*/ 2692380 h 2730538"/>
                <a:gd name="connsiteX6" fmla="*/ 495300 w 767528"/>
                <a:gd name="connsiteY6" fmla="*/ 2678969 h 2730538"/>
                <a:gd name="connsiteX7" fmla="*/ 0 w 767528"/>
                <a:gd name="connsiteY7" fmla="*/ 1368329 h 2730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67528" h="2730538">
                  <a:moveTo>
                    <a:pt x="0" y="1368329"/>
                  </a:moveTo>
                  <a:cubicBezTo>
                    <a:pt x="-316" y="880907"/>
                    <a:pt x="179377" y="410537"/>
                    <a:pt x="504597" y="47478"/>
                  </a:cubicBezTo>
                  <a:cubicBezTo>
                    <a:pt x="562544" y="-13567"/>
                    <a:pt x="659006" y="-16077"/>
                    <a:pt x="720050" y="41870"/>
                  </a:cubicBezTo>
                  <a:cubicBezTo>
                    <a:pt x="778621" y="97468"/>
                    <a:pt x="783652" y="189103"/>
                    <a:pt x="731520" y="250780"/>
                  </a:cubicBezTo>
                  <a:cubicBezTo>
                    <a:pt x="165384" y="883845"/>
                    <a:pt x="162111" y="1840265"/>
                    <a:pt x="723900" y="2477191"/>
                  </a:cubicBezTo>
                  <a:cubicBezTo>
                    <a:pt x="779620" y="2540317"/>
                    <a:pt x="773615" y="2636661"/>
                    <a:pt x="710489" y="2692380"/>
                  </a:cubicBezTo>
                  <a:cubicBezTo>
                    <a:pt x="647363" y="2748100"/>
                    <a:pt x="551020" y="2742095"/>
                    <a:pt x="495300" y="2678969"/>
                  </a:cubicBezTo>
                  <a:cubicBezTo>
                    <a:pt x="175903" y="2317103"/>
                    <a:pt x="-245" y="1850990"/>
                    <a:pt x="0" y="1368329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70B385B-DCEF-D6DF-89AB-6E92429B483C}"/>
                </a:ext>
              </a:extLst>
            </p:cNvPr>
            <p:cNvSpPr/>
            <p:nvPr/>
          </p:nvSpPr>
          <p:spPr>
            <a:xfrm>
              <a:off x="4724399" y="2623329"/>
              <a:ext cx="609608" cy="1876544"/>
            </a:xfrm>
            <a:custGeom>
              <a:avLst/>
              <a:gdLst>
                <a:gd name="connsiteX0" fmla="*/ 0 w 609608"/>
                <a:gd name="connsiteY0" fmla="*/ 958071 h 1876544"/>
                <a:gd name="connsiteX1" fmla="*/ 342900 w 609608"/>
                <a:gd name="connsiteY1" fmla="*/ 51596 h 1876544"/>
                <a:gd name="connsiteX2" fmla="*/ 558013 w 609608"/>
                <a:gd name="connsiteY2" fmla="*/ 38108 h 1876544"/>
                <a:gd name="connsiteX3" fmla="*/ 571500 w 609608"/>
                <a:gd name="connsiteY3" fmla="*/ 253221 h 1876544"/>
                <a:gd name="connsiteX4" fmla="*/ 539344 w 609608"/>
                <a:gd name="connsiteY4" fmla="*/ 1624821 h 1876544"/>
                <a:gd name="connsiteX5" fmla="*/ 523074 w 609608"/>
                <a:gd name="connsiteY5" fmla="*/ 1839732 h 1876544"/>
                <a:gd name="connsiteX6" fmla="*/ 308163 w 609608"/>
                <a:gd name="connsiteY6" fmla="*/ 1823463 h 1876544"/>
                <a:gd name="connsiteX7" fmla="*/ 301752 w 609608"/>
                <a:gd name="connsiteY7" fmla="*/ 1815473 h 1876544"/>
                <a:gd name="connsiteX8" fmla="*/ 0 w 609608"/>
                <a:gd name="connsiteY8" fmla="*/ 958071 h 187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09608" h="1876544">
                  <a:moveTo>
                    <a:pt x="0" y="958071"/>
                  </a:moveTo>
                  <a:cubicBezTo>
                    <a:pt x="43" y="624227"/>
                    <a:pt x="121978" y="301885"/>
                    <a:pt x="342900" y="51596"/>
                  </a:cubicBezTo>
                  <a:cubicBezTo>
                    <a:pt x="398577" y="-11531"/>
                    <a:pt x="494887" y="-17569"/>
                    <a:pt x="558013" y="38108"/>
                  </a:cubicBezTo>
                  <a:cubicBezTo>
                    <a:pt x="621139" y="93785"/>
                    <a:pt x="627177" y="190095"/>
                    <a:pt x="571500" y="253221"/>
                  </a:cubicBezTo>
                  <a:cubicBezTo>
                    <a:pt x="228419" y="641672"/>
                    <a:pt x="214844" y="1220718"/>
                    <a:pt x="539344" y="1624821"/>
                  </a:cubicBezTo>
                  <a:cubicBezTo>
                    <a:pt x="594197" y="1688660"/>
                    <a:pt x="586913" y="1784878"/>
                    <a:pt x="523074" y="1839732"/>
                  </a:cubicBezTo>
                  <a:cubicBezTo>
                    <a:pt x="459236" y="1894585"/>
                    <a:pt x="363016" y="1887302"/>
                    <a:pt x="308163" y="1823463"/>
                  </a:cubicBezTo>
                  <a:cubicBezTo>
                    <a:pt x="305937" y="1820872"/>
                    <a:pt x="303799" y="1818208"/>
                    <a:pt x="301752" y="1815473"/>
                  </a:cubicBezTo>
                  <a:cubicBezTo>
                    <a:pt x="106780" y="1572199"/>
                    <a:pt x="366" y="1269834"/>
                    <a:pt x="0" y="958071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B77A7DA1-14EB-A9A7-439F-7FB592BE4F4B}"/>
                </a:ext>
              </a:extLst>
            </p:cNvPr>
            <p:cNvSpPr/>
            <p:nvPr/>
          </p:nvSpPr>
          <p:spPr>
            <a:xfrm>
              <a:off x="4990254" y="1600199"/>
              <a:ext cx="3087169" cy="3083473"/>
            </a:xfrm>
            <a:custGeom>
              <a:avLst/>
              <a:gdLst>
                <a:gd name="connsiteX0" fmla="*/ 1105746 w 3087169"/>
                <a:gd name="connsiteY0" fmla="*/ 0 h 3083473"/>
                <a:gd name="connsiteX1" fmla="*/ 74302 w 3087169"/>
                <a:gd name="connsiteY1" fmla="*/ 289560 h 3083473"/>
                <a:gd name="connsiteX2" fmla="*/ 21569 w 3087169"/>
                <a:gd name="connsiteY2" fmla="*/ 498536 h 3083473"/>
                <a:gd name="connsiteX3" fmla="*/ 230544 w 3087169"/>
                <a:gd name="connsiteY3" fmla="*/ 551269 h 3083473"/>
                <a:gd name="connsiteX4" fmla="*/ 233103 w 3087169"/>
                <a:gd name="connsiteY4" fmla="*/ 549707 h 3083473"/>
                <a:gd name="connsiteX5" fmla="*/ 2537095 w 3087169"/>
                <a:gd name="connsiteY5" fmla="*/ 1108507 h 3083473"/>
                <a:gd name="connsiteX6" fmla="*/ 2538306 w 3087169"/>
                <a:gd name="connsiteY6" fmla="*/ 2851709 h 3083473"/>
                <a:gd name="connsiteX7" fmla="*/ 2589131 w 3087169"/>
                <a:gd name="connsiteY7" fmla="*/ 3061183 h 3083473"/>
                <a:gd name="connsiteX8" fmla="*/ 2798605 w 3087169"/>
                <a:gd name="connsiteY8" fmla="*/ 3010358 h 3083473"/>
                <a:gd name="connsiteX9" fmla="*/ 2134839 w 3087169"/>
                <a:gd name="connsiteY9" fmla="*/ 288277 h 3083473"/>
                <a:gd name="connsiteX10" fmla="*/ 1105746 w 3087169"/>
                <a:gd name="connsiteY10" fmla="*/ 0 h 308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87169" h="3083473">
                  <a:moveTo>
                    <a:pt x="1105746" y="0"/>
                  </a:moveTo>
                  <a:cubicBezTo>
                    <a:pt x="741841" y="-198"/>
                    <a:pt x="384935" y="99998"/>
                    <a:pt x="74302" y="289560"/>
                  </a:cubicBezTo>
                  <a:cubicBezTo>
                    <a:pt x="2034" y="332705"/>
                    <a:pt x="-21576" y="426267"/>
                    <a:pt x="21569" y="498536"/>
                  </a:cubicBezTo>
                  <a:cubicBezTo>
                    <a:pt x="64714" y="570805"/>
                    <a:pt x="158275" y="594414"/>
                    <a:pt x="230544" y="551269"/>
                  </a:cubicBezTo>
                  <a:cubicBezTo>
                    <a:pt x="231402" y="550757"/>
                    <a:pt x="232255" y="550236"/>
                    <a:pt x="233103" y="549707"/>
                  </a:cubicBezTo>
                  <a:cubicBezTo>
                    <a:pt x="1023641" y="67786"/>
                    <a:pt x="2055173" y="317969"/>
                    <a:pt x="2537095" y="1108507"/>
                  </a:cubicBezTo>
                  <a:cubicBezTo>
                    <a:pt x="2863331" y="1643661"/>
                    <a:pt x="2863798" y="2316102"/>
                    <a:pt x="2538306" y="2851709"/>
                  </a:cubicBezTo>
                  <a:cubicBezTo>
                    <a:pt x="2494496" y="2923589"/>
                    <a:pt x="2517251" y="3017374"/>
                    <a:pt x="2589131" y="3061183"/>
                  </a:cubicBezTo>
                  <a:cubicBezTo>
                    <a:pt x="2661011" y="3104993"/>
                    <a:pt x="2754795" y="3082237"/>
                    <a:pt x="2798605" y="3010358"/>
                  </a:cubicBezTo>
                  <a:cubicBezTo>
                    <a:pt x="3366993" y="2075382"/>
                    <a:pt x="3069814" y="856665"/>
                    <a:pt x="2134839" y="288277"/>
                  </a:cubicBezTo>
                  <a:cubicBezTo>
                    <a:pt x="1824691" y="99733"/>
                    <a:pt x="1468707" y="12"/>
                    <a:pt x="1105746" y="0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38018417-5030-022C-4750-A13FCC09F5E2}"/>
                </a:ext>
              </a:extLst>
            </p:cNvPr>
            <p:cNvSpPr/>
            <p:nvPr/>
          </p:nvSpPr>
          <p:spPr>
            <a:xfrm>
              <a:off x="5442586" y="2209799"/>
              <a:ext cx="2025013" cy="2033934"/>
            </a:xfrm>
            <a:custGeom>
              <a:avLst/>
              <a:gdLst>
                <a:gd name="connsiteX0" fmla="*/ 653414 w 2025013"/>
                <a:gd name="connsiteY0" fmla="*/ 0 h 2033934"/>
                <a:gd name="connsiteX1" fmla="*/ 89534 w 2025013"/>
                <a:gd name="connsiteY1" fmla="*/ 121920 h 2033934"/>
                <a:gd name="connsiteX2" fmla="*/ 13638 w 2025013"/>
                <a:gd name="connsiteY2" fmla="*/ 323698 h 2033934"/>
                <a:gd name="connsiteX3" fmla="*/ 215416 w 2025013"/>
                <a:gd name="connsiteY3" fmla="*/ 399593 h 2033934"/>
                <a:gd name="connsiteX4" fmla="*/ 653414 w 2025013"/>
                <a:gd name="connsiteY4" fmla="*/ 304801 h 2033934"/>
                <a:gd name="connsiteX5" fmla="*/ 1720214 w 2025013"/>
                <a:gd name="connsiteY5" fmla="*/ 1371600 h 2033934"/>
                <a:gd name="connsiteX6" fmla="*/ 1625878 w 2025013"/>
                <a:gd name="connsiteY6" fmla="*/ 1810208 h 2033934"/>
                <a:gd name="connsiteX7" fmla="*/ 1689275 w 2025013"/>
                <a:gd name="connsiteY7" fmla="*/ 2016199 h 2033934"/>
                <a:gd name="connsiteX8" fmla="*/ 1895266 w 2025013"/>
                <a:gd name="connsiteY8" fmla="*/ 1952801 h 2033934"/>
                <a:gd name="connsiteX9" fmla="*/ 1903093 w 2025013"/>
                <a:gd name="connsiteY9" fmla="*/ 1935481 h 2033934"/>
                <a:gd name="connsiteX10" fmla="*/ 2025013 w 2025013"/>
                <a:gd name="connsiteY10" fmla="*/ 1371600 h 2033934"/>
                <a:gd name="connsiteX11" fmla="*/ 653413 w 2025013"/>
                <a:gd name="connsiteY11" fmla="*/ 0 h 2033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25013" h="2033934">
                  <a:moveTo>
                    <a:pt x="653414" y="0"/>
                  </a:moveTo>
                  <a:cubicBezTo>
                    <a:pt x="458897" y="-152"/>
                    <a:pt x="266612" y="41424"/>
                    <a:pt x="89534" y="121920"/>
                  </a:cubicBezTo>
                  <a:cubicBezTo>
                    <a:pt x="12856" y="156682"/>
                    <a:pt x="-21123" y="247021"/>
                    <a:pt x="13638" y="323698"/>
                  </a:cubicBezTo>
                  <a:cubicBezTo>
                    <a:pt x="48400" y="400375"/>
                    <a:pt x="138739" y="434355"/>
                    <a:pt x="215416" y="399593"/>
                  </a:cubicBezTo>
                  <a:cubicBezTo>
                    <a:pt x="352932" y="336964"/>
                    <a:pt x="502307" y="304636"/>
                    <a:pt x="653414" y="304801"/>
                  </a:cubicBezTo>
                  <a:cubicBezTo>
                    <a:pt x="1242312" y="305472"/>
                    <a:pt x="1719542" y="782702"/>
                    <a:pt x="1720214" y="1371600"/>
                  </a:cubicBezTo>
                  <a:cubicBezTo>
                    <a:pt x="1720585" y="1522876"/>
                    <a:pt x="1688412" y="1672462"/>
                    <a:pt x="1625878" y="1810208"/>
                  </a:cubicBezTo>
                  <a:cubicBezTo>
                    <a:pt x="1586502" y="1884597"/>
                    <a:pt x="1614886" y="1976823"/>
                    <a:pt x="1689275" y="2016199"/>
                  </a:cubicBezTo>
                  <a:cubicBezTo>
                    <a:pt x="1763665" y="2055575"/>
                    <a:pt x="1855890" y="2027191"/>
                    <a:pt x="1895266" y="1952801"/>
                  </a:cubicBezTo>
                  <a:cubicBezTo>
                    <a:pt x="1898233" y="1947196"/>
                    <a:pt x="1900847" y="1941411"/>
                    <a:pt x="1903093" y="1935481"/>
                  </a:cubicBezTo>
                  <a:cubicBezTo>
                    <a:pt x="1983617" y="1758411"/>
                    <a:pt x="2025194" y="1566120"/>
                    <a:pt x="2025013" y="1371600"/>
                  </a:cubicBezTo>
                  <a:cubicBezTo>
                    <a:pt x="2024173" y="614435"/>
                    <a:pt x="1410579" y="840"/>
                    <a:pt x="653413" y="0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C25BEFC2-4530-5DE6-C51A-62A47D75E3F9}"/>
                </a:ext>
              </a:extLst>
            </p:cNvPr>
            <p:cNvSpPr/>
            <p:nvPr/>
          </p:nvSpPr>
          <p:spPr>
            <a:xfrm>
              <a:off x="5341272" y="3026801"/>
              <a:ext cx="1309595" cy="1309340"/>
            </a:xfrm>
            <a:custGeom>
              <a:avLst/>
              <a:gdLst>
                <a:gd name="connsiteX0" fmla="*/ 1271821 w 1309595"/>
                <a:gd name="connsiteY0" fmla="*/ 911062 h 1309340"/>
                <a:gd name="connsiteX1" fmla="*/ 1257648 w 1309595"/>
                <a:gd name="connsiteY1" fmla="*/ 1126099 h 1309340"/>
                <a:gd name="connsiteX2" fmla="*/ 183228 w 1309595"/>
                <a:gd name="connsiteY2" fmla="*/ 1042974 h 1309340"/>
                <a:gd name="connsiteX3" fmla="*/ 183228 w 1309595"/>
                <a:gd name="connsiteY3" fmla="*/ 51679 h 1309340"/>
                <a:gd name="connsiteX4" fmla="*/ 398321 w 1309595"/>
                <a:gd name="connsiteY4" fmla="*/ 38031 h 1309340"/>
                <a:gd name="connsiteX5" fmla="*/ 398417 w 1309595"/>
                <a:gd name="connsiteY5" fmla="*/ 38115 h 130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9595" h="1309340">
                  <a:moveTo>
                    <a:pt x="1271821" y="911062"/>
                  </a:moveTo>
                  <a:cubicBezTo>
                    <a:pt x="1327279" y="974360"/>
                    <a:pt x="1320934" y="1070628"/>
                    <a:pt x="1257648" y="1126099"/>
                  </a:cubicBezTo>
                  <a:cubicBezTo>
                    <a:pt x="938001" y="1399838"/>
                    <a:pt x="456967" y="1362622"/>
                    <a:pt x="183228" y="1042974"/>
                  </a:cubicBezTo>
                  <a:cubicBezTo>
                    <a:pt x="-61076" y="757699"/>
                    <a:pt x="-61076" y="336954"/>
                    <a:pt x="183228" y="51679"/>
                  </a:cubicBezTo>
                  <a:cubicBezTo>
                    <a:pt x="238856" y="-11486"/>
                    <a:pt x="335156" y="-17596"/>
                    <a:pt x="398321" y="38031"/>
                  </a:cubicBezTo>
                  <a:cubicBezTo>
                    <a:pt x="398353" y="38059"/>
                    <a:pt x="398385" y="38087"/>
                    <a:pt x="398417" y="38115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5094A0F1-4331-DFEB-BCA6-0D1AEEE9379F}"/>
                </a:ext>
              </a:extLst>
            </p:cNvPr>
            <p:cNvSpPr/>
            <p:nvPr/>
          </p:nvSpPr>
          <p:spPr>
            <a:xfrm>
              <a:off x="4116672" y="1602072"/>
              <a:ext cx="3653854" cy="3653854"/>
            </a:xfrm>
            <a:custGeom>
              <a:avLst/>
              <a:gdLst>
                <a:gd name="connsiteX0" fmla="*/ 42781 w 3653854"/>
                <a:gd name="connsiteY0" fmla="*/ 258274 h 3653854"/>
                <a:gd name="connsiteX1" fmla="*/ 46526 w 3653854"/>
                <a:gd name="connsiteY1" fmla="*/ 42780 h 3653854"/>
                <a:gd name="connsiteX2" fmla="*/ 258274 w 3653854"/>
                <a:gd name="connsiteY2" fmla="*/ 42780 h 3653854"/>
                <a:gd name="connsiteX3" fmla="*/ 3611074 w 3653854"/>
                <a:gd name="connsiteY3" fmla="*/ 3395581 h 3653854"/>
                <a:gd name="connsiteX4" fmla="*/ 3607329 w 3653854"/>
                <a:gd name="connsiteY4" fmla="*/ 3611074 h 3653854"/>
                <a:gd name="connsiteX5" fmla="*/ 3395581 w 3653854"/>
                <a:gd name="connsiteY5" fmla="*/ 3611074 h 365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3854" h="3653854">
                  <a:moveTo>
                    <a:pt x="42781" y="258274"/>
                  </a:moveTo>
                  <a:cubicBezTo>
                    <a:pt x="-15692" y="197733"/>
                    <a:pt x="-14015" y="101253"/>
                    <a:pt x="46526" y="42780"/>
                  </a:cubicBezTo>
                  <a:cubicBezTo>
                    <a:pt x="105585" y="-14260"/>
                    <a:pt x="199216" y="-14260"/>
                    <a:pt x="258274" y="42780"/>
                  </a:cubicBezTo>
                  <a:lnTo>
                    <a:pt x="3611074" y="3395581"/>
                  </a:lnTo>
                  <a:cubicBezTo>
                    <a:pt x="3669547" y="3456122"/>
                    <a:pt x="3667870" y="3552601"/>
                    <a:pt x="3607329" y="3611074"/>
                  </a:cubicBezTo>
                  <a:cubicBezTo>
                    <a:pt x="3548270" y="3668115"/>
                    <a:pt x="3454640" y="3668115"/>
                    <a:pt x="3395581" y="3611074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40" name="Espaço Reservado para Texto 9">
            <a:extLst>
              <a:ext uri="{FF2B5EF4-FFF2-40B4-BE49-F238E27FC236}">
                <a16:creationId xmlns:a16="http://schemas.microsoft.com/office/drawing/2014/main" id="{96EC7C3C-659A-C7A6-CDDF-67D39FC39081}"/>
              </a:ext>
            </a:extLst>
          </p:cNvPr>
          <p:cNvSpPr txBox="1">
            <a:spLocks/>
          </p:cNvSpPr>
          <p:nvPr/>
        </p:nvSpPr>
        <p:spPr>
          <a:xfrm>
            <a:off x="1670227" y="3167018"/>
            <a:ext cx="4267215" cy="5075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4000"/>
              </a:spcBef>
            </a:pPr>
            <a:r>
              <a:rPr lang="pt-BR" sz="1400" dirty="0"/>
              <a:t>Objetivo simples: Paralisar a rede Wireless </a:t>
            </a:r>
          </a:p>
        </p:txBody>
      </p:sp>
      <p:sp>
        <p:nvSpPr>
          <p:cNvPr id="42" name="Isosceles Triangle 35">
            <a:extLst>
              <a:ext uri="{FF2B5EF4-FFF2-40B4-BE49-F238E27FC236}">
                <a16:creationId xmlns:a16="http://schemas.microsoft.com/office/drawing/2014/main" id="{68B11236-F947-9AD5-A3C0-6773D0BA19B7}"/>
              </a:ext>
            </a:extLst>
          </p:cNvPr>
          <p:cNvSpPr/>
          <p:nvPr/>
        </p:nvSpPr>
        <p:spPr>
          <a:xfrm rot="5400000">
            <a:off x="1365503" y="3292626"/>
            <a:ext cx="187530" cy="85218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2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74">
            <a:extLst>
              <a:ext uri="{FF2B5EF4-FFF2-40B4-BE49-F238E27FC236}">
                <a16:creationId xmlns:a16="http://schemas.microsoft.com/office/drawing/2014/main" id="{FB247EC0-F4C4-BB11-A5B3-0402DFC824CE}"/>
              </a:ext>
            </a:extLst>
          </p:cNvPr>
          <p:cNvGrpSpPr/>
          <p:nvPr/>
        </p:nvGrpSpPr>
        <p:grpSpPr>
          <a:xfrm flipH="1" flipV="1">
            <a:off x="9341708" y="-334"/>
            <a:ext cx="2850292" cy="1165778"/>
            <a:chOff x="-1042416" y="5520812"/>
            <a:chExt cx="4275439" cy="1748668"/>
          </a:xfrm>
        </p:grpSpPr>
        <p:sp>
          <p:nvSpPr>
            <p:cNvPr id="25" name="Freeform: Shape 75">
              <a:extLst>
                <a:ext uri="{FF2B5EF4-FFF2-40B4-BE49-F238E27FC236}">
                  <a16:creationId xmlns:a16="http://schemas.microsoft.com/office/drawing/2014/main" id="{CEB376E9-0B70-A739-3C88-147008685236}"/>
                </a:ext>
              </a:extLst>
            </p:cNvPr>
            <p:cNvSpPr/>
            <p:nvPr/>
          </p:nvSpPr>
          <p:spPr>
            <a:xfrm rot="16200000" flipH="1">
              <a:off x="43146" y="4435250"/>
              <a:ext cx="1748668" cy="3919792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  <a:gd name="connsiteX0" fmla="*/ 0 w 1597792"/>
                <a:gd name="connsiteY0" fmla="*/ 1042416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0 w 1597792"/>
                <a:gd name="connsiteY4" fmla="*/ 1042416 h 3412300"/>
                <a:gd name="connsiteX0" fmla="*/ 13716 w 1597792"/>
                <a:gd name="connsiteY0" fmla="*/ 0 h 3412300"/>
                <a:gd name="connsiteX1" fmla="*/ 1597792 w 1597792"/>
                <a:gd name="connsiteY1" fmla="*/ 0 h 3412300"/>
                <a:gd name="connsiteX2" fmla="*/ 1337188 w 1597792"/>
                <a:gd name="connsiteY2" fmla="*/ 3412300 h 3412300"/>
                <a:gd name="connsiteX3" fmla="*/ 0 w 1597792"/>
                <a:gd name="connsiteY3" fmla="*/ 2075112 h 3412300"/>
                <a:gd name="connsiteX4" fmla="*/ 13716 w 1597792"/>
                <a:gd name="connsiteY4" fmla="*/ 0 h 3412300"/>
                <a:gd name="connsiteX0" fmla="*/ 13716 w 1597792"/>
                <a:gd name="connsiteY0" fmla="*/ 0 h 3659188"/>
                <a:gd name="connsiteX1" fmla="*/ 1597792 w 1597792"/>
                <a:gd name="connsiteY1" fmla="*/ 0 h 3659188"/>
                <a:gd name="connsiteX2" fmla="*/ 1542928 w 1597792"/>
                <a:gd name="connsiteY2" fmla="*/ 3659188 h 3659188"/>
                <a:gd name="connsiteX3" fmla="*/ 0 w 1597792"/>
                <a:gd name="connsiteY3" fmla="*/ 2075112 h 3659188"/>
                <a:gd name="connsiteX4" fmla="*/ 13716 w 1597792"/>
                <a:gd name="connsiteY4" fmla="*/ 0 h 3659188"/>
                <a:gd name="connsiteX0" fmla="*/ 13716 w 1748668"/>
                <a:gd name="connsiteY0" fmla="*/ 0 h 3919792"/>
                <a:gd name="connsiteX1" fmla="*/ 1597792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  <a:gd name="connsiteX0" fmla="*/ 13716 w 1748668"/>
                <a:gd name="connsiteY0" fmla="*/ 0 h 3919792"/>
                <a:gd name="connsiteX1" fmla="*/ 1748668 w 1748668"/>
                <a:gd name="connsiteY1" fmla="*/ 0 h 3919792"/>
                <a:gd name="connsiteX2" fmla="*/ 1748668 w 1748668"/>
                <a:gd name="connsiteY2" fmla="*/ 3919792 h 3919792"/>
                <a:gd name="connsiteX3" fmla="*/ 0 w 1748668"/>
                <a:gd name="connsiteY3" fmla="*/ 2075112 h 3919792"/>
                <a:gd name="connsiteX4" fmla="*/ 13716 w 1748668"/>
                <a:gd name="connsiteY4" fmla="*/ 0 h 39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8668" h="3919792">
                  <a:moveTo>
                    <a:pt x="13716" y="0"/>
                  </a:moveTo>
                  <a:lnTo>
                    <a:pt x="1748668" y="0"/>
                  </a:lnTo>
                  <a:lnTo>
                    <a:pt x="1748668" y="3919792"/>
                  </a:lnTo>
                  <a:lnTo>
                    <a:pt x="0" y="2075112"/>
                  </a:lnTo>
                  <a:lnTo>
                    <a:pt x="13716" y="0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6" name="Group 76">
              <a:extLst>
                <a:ext uri="{FF2B5EF4-FFF2-40B4-BE49-F238E27FC236}">
                  <a16:creationId xmlns:a16="http://schemas.microsoft.com/office/drawing/2014/main" id="{7891F429-93CC-0782-CFF3-7C0512F6D6DF}"/>
                </a:ext>
              </a:extLst>
            </p:cNvPr>
            <p:cNvGrpSpPr/>
            <p:nvPr/>
          </p:nvGrpSpPr>
          <p:grpSpPr>
            <a:xfrm>
              <a:off x="417369" y="5568438"/>
              <a:ext cx="2815654" cy="1701042"/>
              <a:chOff x="417369" y="5568438"/>
              <a:chExt cx="2815654" cy="1701042"/>
            </a:xfrm>
          </p:grpSpPr>
          <p:cxnSp>
            <p:nvCxnSpPr>
              <p:cNvPr id="27" name="Straight Connector 77">
                <a:extLst>
                  <a:ext uri="{FF2B5EF4-FFF2-40B4-BE49-F238E27FC236}">
                    <a16:creationId xmlns:a16="http://schemas.microsoft.com/office/drawing/2014/main" id="{1641F52D-6523-1338-8BF5-824B5EF01A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78">
                <a:extLst>
                  <a:ext uri="{FF2B5EF4-FFF2-40B4-BE49-F238E27FC236}">
                    <a16:creationId xmlns:a16="http://schemas.microsoft.com/office/drawing/2014/main" id="{CD77C8D1-D721-CAD4-C30E-4EECCC34D3E2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" name="Straight Connector 79">
                <a:extLst>
                  <a:ext uri="{FF2B5EF4-FFF2-40B4-BE49-F238E27FC236}">
                    <a16:creationId xmlns:a16="http://schemas.microsoft.com/office/drawing/2014/main" id="{28BACD3A-9260-B71F-A636-180C245025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903057" cy="170104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73B80AF-79EF-A7F9-62E7-C74937C94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141" y="1477496"/>
            <a:ext cx="5211859" cy="641026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Ataque </a:t>
            </a:r>
            <a:r>
              <a:rPr lang="pt-BR" dirty="0" err="1"/>
              <a:t>Evil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 err="1"/>
              <a:t>Twin</a:t>
            </a:r>
            <a:endParaRPr lang="pt-BR" dirty="0"/>
          </a:p>
        </p:txBody>
      </p:sp>
      <p:pic>
        <p:nvPicPr>
          <p:cNvPr id="11" name="Google Shape;83;p1">
            <a:extLst>
              <a:ext uri="{FF2B5EF4-FFF2-40B4-BE49-F238E27FC236}">
                <a16:creationId xmlns:a16="http://schemas.microsoft.com/office/drawing/2014/main" id="{65AA0B49-0EA7-33CA-9097-8B61F7FAA4B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Freeform: Shape 8">
            <a:extLst>
              <a:ext uri="{FF2B5EF4-FFF2-40B4-BE49-F238E27FC236}">
                <a16:creationId xmlns:a16="http://schemas.microsoft.com/office/drawing/2014/main" id="{84DBC66C-5CDD-BA37-365A-5957FD141314}"/>
              </a:ext>
            </a:extLst>
          </p:cNvPr>
          <p:cNvSpPr/>
          <p:nvPr/>
        </p:nvSpPr>
        <p:spPr>
          <a:xfrm>
            <a:off x="8058150" y="1437677"/>
            <a:ext cx="4133850" cy="1991323"/>
          </a:xfrm>
          <a:custGeom>
            <a:avLst/>
            <a:gdLst>
              <a:gd name="connsiteX0" fmla="*/ 497831 w 4133850"/>
              <a:gd name="connsiteY0" fmla="*/ 0 h 1991323"/>
              <a:gd name="connsiteX1" fmla="*/ 4133850 w 4133850"/>
              <a:gd name="connsiteY1" fmla="*/ 0 h 1991323"/>
              <a:gd name="connsiteX2" fmla="*/ 4133850 w 4133850"/>
              <a:gd name="connsiteY2" fmla="*/ 1991323 h 1991323"/>
              <a:gd name="connsiteX3" fmla="*/ 0 w 4133850"/>
              <a:gd name="connsiteY3" fmla="*/ 1991323 h 19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33850" h="1991323">
                <a:moveTo>
                  <a:pt x="497831" y="0"/>
                </a:moveTo>
                <a:lnTo>
                  <a:pt x="4133850" y="0"/>
                </a:lnTo>
                <a:lnTo>
                  <a:pt x="4133850" y="1991323"/>
                </a:lnTo>
                <a:lnTo>
                  <a:pt x="0" y="1991323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A1063ACC-0055-2A94-9E1A-5075681530D9}"/>
              </a:ext>
            </a:extLst>
          </p:cNvPr>
          <p:cNvGrpSpPr/>
          <p:nvPr/>
        </p:nvGrpSpPr>
        <p:grpSpPr>
          <a:xfrm rot="7064114" flipH="1" flipV="1">
            <a:off x="88382" y="61484"/>
            <a:ext cx="2668416" cy="153802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39" name="Straight Connector 22">
              <a:extLst>
                <a:ext uri="{FF2B5EF4-FFF2-40B4-BE49-F238E27FC236}">
                  <a16:creationId xmlns:a16="http://schemas.microsoft.com/office/drawing/2014/main" id="{BF2DC4AA-2B7C-9FB7-ADEC-C85BE48A26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23">
              <a:extLst>
                <a:ext uri="{FF2B5EF4-FFF2-40B4-BE49-F238E27FC236}">
                  <a16:creationId xmlns:a16="http://schemas.microsoft.com/office/drawing/2014/main" id="{1CCFE68B-BC22-D050-B7F6-A58B56D574D1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24">
              <a:extLst>
                <a:ext uri="{FF2B5EF4-FFF2-40B4-BE49-F238E27FC236}">
                  <a16:creationId xmlns:a16="http://schemas.microsoft.com/office/drawing/2014/main" id="{5281C4DE-ABAE-492E-F6FF-444971FD75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25">
            <a:extLst>
              <a:ext uri="{FF2B5EF4-FFF2-40B4-BE49-F238E27FC236}">
                <a16:creationId xmlns:a16="http://schemas.microsoft.com/office/drawing/2014/main" id="{7A5FB17C-8C06-8423-B559-ADABC07AF9B3}"/>
              </a:ext>
            </a:extLst>
          </p:cNvPr>
          <p:cNvGrpSpPr/>
          <p:nvPr/>
        </p:nvGrpSpPr>
        <p:grpSpPr>
          <a:xfrm rot="16358944" flipH="1" flipV="1">
            <a:off x="4688772" y="5888915"/>
            <a:ext cx="2510256" cy="144686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43" name="Straight Connector 26">
              <a:extLst>
                <a:ext uri="{FF2B5EF4-FFF2-40B4-BE49-F238E27FC236}">
                  <a16:creationId xmlns:a16="http://schemas.microsoft.com/office/drawing/2014/main" id="{47447976-024D-8060-39C2-185E746C39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27">
              <a:extLst>
                <a:ext uri="{FF2B5EF4-FFF2-40B4-BE49-F238E27FC236}">
                  <a16:creationId xmlns:a16="http://schemas.microsoft.com/office/drawing/2014/main" id="{655FCD6C-24B5-6250-D011-DB8DE3EF0252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28">
              <a:extLst>
                <a:ext uri="{FF2B5EF4-FFF2-40B4-BE49-F238E27FC236}">
                  <a16:creationId xmlns:a16="http://schemas.microsoft.com/office/drawing/2014/main" id="{0AAD0813-E50B-E58F-0E22-B26661B335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74A4782-D37F-1BDC-E8D7-B50344DD967C}"/>
              </a:ext>
            </a:extLst>
          </p:cNvPr>
          <p:cNvSpPr txBox="1"/>
          <p:nvPr/>
        </p:nvSpPr>
        <p:spPr>
          <a:xfrm>
            <a:off x="2508636" y="3330964"/>
            <a:ext cx="4206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Usa um ponto de acesso de propriedade de um invasor que geralmente foi aprimorado;</a:t>
            </a:r>
          </a:p>
        </p:txBody>
      </p:sp>
      <p:cxnSp>
        <p:nvCxnSpPr>
          <p:cNvPr id="31" name="Straight Connector 82">
            <a:extLst>
              <a:ext uri="{FF2B5EF4-FFF2-40B4-BE49-F238E27FC236}">
                <a16:creationId xmlns:a16="http://schemas.microsoft.com/office/drawing/2014/main" id="{8A424E8D-D14A-2EF6-DDBC-A4EDC62EB790}"/>
              </a:ext>
            </a:extLst>
          </p:cNvPr>
          <p:cNvCxnSpPr>
            <a:cxnSpLocks/>
          </p:cNvCxnSpPr>
          <p:nvPr/>
        </p:nvCxnSpPr>
        <p:spPr>
          <a:xfrm>
            <a:off x="2346408" y="3398964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E7B5035-397C-335B-681F-489384E616CA}"/>
              </a:ext>
            </a:extLst>
          </p:cNvPr>
          <p:cNvSpPr txBox="1"/>
          <p:nvPr/>
        </p:nvSpPr>
        <p:spPr>
          <a:xfrm>
            <a:off x="1669579" y="2926596"/>
            <a:ext cx="49407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Características:</a:t>
            </a:r>
          </a:p>
        </p:txBody>
      </p:sp>
      <p:sp>
        <p:nvSpPr>
          <p:cNvPr id="33" name="Isosceles Triangle 35">
            <a:extLst>
              <a:ext uri="{FF2B5EF4-FFF2-40B4-BE49-F238E27FC236}">
                <a16:creationId xmlns:a16="http://schemas.microsoft.com/office/drawing/2014/main" id="{D4713850-9CBF-D8A3-CDA6-8DF655B86C48}"/>
              </a:ext>
            </a:extLst>
          </p:cNvPr>
          <p:cNvSpPr/>
          <p:nvPr/>
        </p:nvSpPr>
        <p:spPr>
          <a:xfrm rot="5400000">
            <a:off x="1359044" y="3038738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AAB9141-6EC8-D183-D8F6-296A3B2ADF71}"/>
              </a:ext>
            </a:extLst>
          </p:cNvPr>
          <p:cNvSpPr txBox="1"/>
          <p:nvPr/>
        </p:nvSpPr>
        <p:spPr>
          <a:xfrm>
            <a:off x="2508636" y="4062886"/>
            <a:ext cx="41686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Os invasores podem analisar o tráfego e realizar ataques </a:t>
            </a:r>
            <a:r>
              <a:rPr lang="pt-BR" sz="1400" dirty="0" err="1"/>
              <a:t>man</a:t>
            </a:r>
            <a:r>
              <a:rPr lang="pt-BR" sz="1400" dirty="0"/>
              <a:t>-in-</a:t>
            </a:r>
            <a:r>
              <a:rPr lang="pt-BR" sz="1400" dirty="0" err="1"/>
              <a:t>the</a:t>
            </a:r>
            <a:r>
              <a:rPr lang="pt-BR" sz="1400" dirty="0"/>
              <a:t>-</a:t>
            </a:r>
            <a:r>
              <a:rPr lang="pt-BR" sz="1400" dirty="0" err="1"/>
              <a:t>middle</a:t>
            </a:r>
            <a:r>
              <a:rPr lang="pt-BR" sz="1400" dirty="0"/>
              <a:t>.</a:t>
            </a:r>
          </a:p>
        </p:txBody>
      </p:sp>
      <p:cxnSp>
        <p:nvCxnSpPr>
          <p:cNvPr id="35" name="Straight Connector 82">
            <a:extLst>
              <a:ext uri="{FF2B5EF4-FFF2-40B4-BE49-F238E27FC236}">
                <a16:creationId xmlns:a16="http://schemas.microsoft.com/office/drawing/2014/main" id="{E67627C6-7C76-F1B8-14DB-FE213A7248A4}"/>
              </a:ext>
            </a:extLst>
          </p:cNvPr>
          <p:cNvCxnSpPr>
            <a:cxnSpLocks/>
          </p:cNvCxnSpPr>
          <p:nvPr/>
        </p:nvCxnSpPr>
        <p:spPr>
          <a:xfrm>
            <a:off x="2346408" y="4110215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19FA68E3-E8A1-BA9F-5358-1CF7A2A1B2F8}"/>
              </a:ext>
            </a:extLst>
          </p:cNvPr>
          <p:cNvSpPr txBox="1"/>
          <p:nvPr/>
        </p:nvSpPr>
        <p:spPr>
          <a:xfrm>
            <a:off x="2508636" y="4885927"/>
            <a:ext cx="41005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Pode bloquear o sinal sem fio.</a:t>
            </a:r>
          </a:p>
        </p:txBody>
      </p:sp>
      <p:cxnSp>
        <p:nvCxnSpPr>
          <p:cNvPr id="46" name="Straight Connector 82">
            <a:extLst>
              <a:ext uri="{FF2B5EF4-FFF2-40B4-BE49-F238E27FC236}">
                <a16:creationId xmlns:a16="http://schemas.microsoft.com/office/drawing/2014/main" id="{29F2748E-24D3-CBDA-FA3C-F10FB679ED68}"/>
              </a:ext>
            </a:extLst>
          </p:cNvPr>
          <p:cNvCxnSpPr>
            <a:cxnSpLocks/>
          </p:cNvCxnSpPr>
          <p:nvPr/>
        </p:nvCxnSpPr>
        <p:spPr>
          <a:xfrm>
            <a:off x="2346408" y="4846244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29FDA594-C915-6638-9CAA-F947A40CC655}"/>
              </a:ext>
            </a:extLst>
          </p:cNvPr>
          <p:cNvSpPr txBox="1"/>
          <p:nvPr/>
        </p:nvSpPr>
        <p:spPr>
          <a:xfrm>
            <a:off x="1669579" y="2421730"/>
            <a:ext cx="57827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Ataque contra o protocolo sem fio via hardware substituto.</a:t>
            </a:r>
          </a:p>
        </p:txBody>
      </p:sp>
      <p:sp>
        <p:nvSpPr>
          <p:cNvPr id="49" name="Isosceles Triangle 35">
            <a:extLst>
              <a:ext uri="{FF2B5EF4-FFF2-40B4-BE49-F238E27FC236}">
                <a16:creationId xmlns:a16="http://schemas.microsoft.com/office/drawing/2014/main" id="{F9AA15D1-ADE6-4B6A-5701-39D4A93663EC}"/>
              </a:ext>
            </a:extLst>
          </p:cNvPr>
          <p:cNvSpPr/>
          <p:nvPr/>
        </p:nvSpPr>
        <p:spPr>
          <a:xfrm rot="5400000">
            <a:off x="1359044" y="2533872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Agrupar 49">
            <a:extLst>
              <a:ext uri="{FF2B5EF4-FFF2-40B4-BE49-F238E27FC236}">
                <a16:creationId xmlns:a16="http://schemas.microsoft.com/office/drawing/2014/main" id="{546859EE-977A-EFEE-8609-BFD6013B5ED8}"/>
              </a:ext>
            </a:extLst>
          </p:cNvPr>
          <p:cNvGrpSpPr/>
          <p:nvPr/>
        </p:nvGrpSpPr>
        <p:grpSpPr>
          <a:xfrm>
            <a:off x="1806620" y="4146547"/>
            <a:ext cx="344891" cy="323336"/>
            <a:chOff x="2843212" y="176205"/>
            <a:chExt cx="6505574" cy="6098983"/>
          </a:xfrm>
          <a:solidFill>
            <a:schemeClr val="tx1"/>
          </a:solidFill>
        </p:grpSpPr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E80993F5-9011-9241-76F9-BE2A77500A06}"/>
                </a:ext>
              </a:extLst>
            </p:cNvPr>
            <p:cNvSpPr/>
            <p:nvPr/>
          </p:nvSpPr>
          <p:spPr>
            <a:xfrm>
              <a:off x="2843212" y="2572919"/>
              <a:ext cx="6505574" cy="1144401"/>
            </a:xfrm>
            <a:custGeom>
              <a:avLst/>
              <a:gdLst>
                <a:gd name="connsiteX0" fmla="*/ 5935136 w 6505574"/>
                <a:gd name="connsiteY0" fmla="*/ 0 h 1144401"/>
                <a:gd name="connsiteX1" fmla="*/ 570489 w 6505574"/>
                <a:gd name="connsiteY1" fmla="*/ 0 h 1144401"/>
                <a:gd name="connsiteX2" fmla="*/ 0 w 6505574"/>
                <a:gd name="connsiteY2" fmla="*/ 570489 h 1144401"/>
                <a:gd name="connsiteX3" fmla="*/ 0 w 6505574"/>
                <a:gd name="connsiteY3" fmla="*/ 573913 h 1144401"/>
                <a:gd name="connsiteX4" fmla="*/ 570489 w 6505574"/>
                <a:gd name="connsiteY4" fmla="*/ 1144402 h 1144401"/>
                <a:gd name="connsiteX5" fmla="*/ 5935136 w 6505574"/>
                <a:gd name="connsiteY5" fmla="*/ 1144402 h 1144401"/>
                <a:gd name="connsiteX6" fmla="*/ 6505575 w 6505574"/>
                <a:gd name="connsiteY6" fmla="*/ 573913 h 1144401"/>
                <a:gd name="connsiteX7" fmla="*/ 6505575 w 6505574"/>
                <a:gd name="connsiteY7" fmla="*/ 570489 h 1144401"/>
                <a:gd name="connsiteX8" fmla="*/ 5935136 w 6505574"/>
                <a:gd name="connsiteY8" fmla="*/ 0 h 1144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05574" h="1144401">
                  <a:moveTo>
                    <a:pt x="5935136" y="0"/>
                  </a:moveTo>
                  <a:lnTo>
                    <a:pt x="570489" y="0"/>
                  </a:lnTo>
                  <a:cubicBezTo>
                    <a:pt x="255911" y="0"/>
                    <a:pt x="0" y="255960"/>
                    <a:pt x="0" y="570489"/>
                  </a:cubicBezTo>
                  <a:lnTo>
                    <a:pt x="0" y="573913"/>
                  </a:lnTo>
                  <a:cubicBezTo>
                    <a:pt x="0" y="888491"/>
                    <a:pt x="255911" y="1144402"/>
                    <a:pt x="570489" y="1144402"/>
                  </a:cubicBezTo>
                  <a:lnTo>
                    <a:pt x="5935136" y="1144402"/>
                  </a:lnTo>
                  <a:cubicBezTo>
                    <a:pt x="6249664" y="1144402"/>
                    <a:pt x="6505575" y="888491"/>
                    <a:pt x="6505575" y="573913"/>
                  </a:cubicBezTo>
                  <a:lnTo>
                    <a:pt x="6505575" y="570489"/>
                  </a:lnTo>
                  <a:cubicBezTo>
                    <a:pt x="6505575" y="255960"/>
                    <a:pt x="6249664" y="0"/>
                    <a:pt x="5935136" y="0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2532E11F-CAEF-3E23-DF35-8CFC2F6B70AA}"/>
                </a:ext>
              </a:extLst>
            </p:cNvPr>
            <p:cNvSpPr/>
            <p:nvPr/>
          </p:nvSpPr>
          <p:spPr>
            <a:xfrm>
              <a:off x="2843212" y="3964397"/>
              <a:ext cx="6505574" cy="2310791"/>
            </a:xfrm>
            <a:custGeom>
              <a:avLst/>
              <a:gdLst>
                <a:gd name="connsiteX0" fmla="*/ 6314982 w 6505574"/>
                <a:gd name="connsiteY0" fmla="*/ 648711 h 2310791"/>
                <a:gd name="connsiteX1" fmla="*/ 6004872 w 6505574"/>
                <a:gd name="connsiteY1" fmla="*/ 648711 h 2310791"/>
                <a:gd name="connsiteX2" fmla="*/ 5968341 w 6505574"/>
                <a:gd name="connsiteY2" fmla="*/ 567362 h 2310791"/>
                <a:gd name="connsiteX3" fmla="*/ 4947924 w 6505574"/>
                <a:gd name="connsiteY3" fmla="*/ 0 h 2310791"/>
                <a:gd name="connsiteX4" fmla="*/ 4786168 w 6505574"/>
                <a:gd name="connsiteY4" fmla="*/ 1092 h 2310791"/>
                <a:gd name="connsiteX5" fmla="*/ 3955401 w 6505574"/>
                <a:gd name="connsiteY5" fmla="*/ 119915 h 2310791"/>
                <a:gd name="connsiteX6" fmla="*/ 3753690 w 6505574"/>
                <a:gd name="connsiteY6" fmla="*/ 240921 h 2310791"/>
                <a:gd name="connsiteX7" fmla="*/ 3555056 w 6505574"/>
                <a:gd name="connsiteY7" fmla="*/ 509340 h 2310791"/>
                <a:gd name="connsiteX8" fmla="*/ 3506862 w 6505574"/>
                <a:gd name="connsiteY8" fmla="*/ 648711 h 2310791"/>
                <a:gd name="connsiteX9" fmla="*/ 2999061 w 6505574"/>
                <a:gd name="connsiteY9" fmla="*/ 648711 h 2310791"/>
                <a:gd name="connsiteX10" fmla="*/ 2950569 w 6505574"/>
                <a:gd name="connsiteY10" fmla="*/ 509390 h 2310791"/>
                <a:gd name="connsiteX11" fmla="*/ 2751935 w 6505574"/>
                <a:gd name="connsiteY11" fmla="*/ 240921 h 2310791"/>
                <a:gd name="connsiteX12" fmla="*/ 2550125 w 6505574"/>
                <a:gd name="connsiteY12" fmla="*/ 119865 h 2310791"/>
                <a:gd name="connsiteX13" fmla="*/ 1719457 w 6505574"/>
                <a:gd name="connsiteY13" fmla="*/ 1092 h 2310791"/>
                <a:gd name="connsiteX14" fmla="*/ 1557651 w 6505574"/>
                <a:gd name="connsiteY14" fmla="*/ 0 h 2310791"/>
                <a:gd name="connsiteX15" fmla="*/ 537234 w 6505574"/>
                <a:gd name="connsiteY15" fmla="*/ 567362 h 2310791"/>
                <a:gd name="connsiteX16" fmla="*/ 500704 w 6505574"/>
                <a:gd name="connsiteY16" fmla="*/ 648711 h 2310791"/>
                <a:gd name="connsiteX17" fmla="*/ 190593 w 6505574"/>
                <a:gd name="connsiteY17" fmla="*/ 648711 h 2310791"/>
                <a:gd name="connsiteX18" fmla="*/ 0 w 6505574"/>
                <a:gd name="connsiteY18" fmla="*/ 839304 h 2310791"/>
                <a:gd name="connsiteX19" fmla="*/ 190593 w 6505574"/>
                <a:gd name="connsiteY19" fmla="*/ 1029897 h 2310791"/>
                <a:gd name="connsiteX20" fmla="*/ 414788 w 6505574"/>
                <a:gd name="connsiteY20" fmla="*/ 1029897 h 2310791"/>
                <a:gd name="connsiteX21" fmla="*/ 410023 w 6505574"/>
                <a:gd name="connsiteY21" fmla="*/ 1155371 h 2310791"/>
                <a:gd name="connsiteX22" fmla="*/ 1557602 w 6505574"/>
                <a:gd name="connsiteY22" fmla="*/ 2310742 h 2310791"/>
                <a:gd name="connsiteX23" fmla="*/ 2607055 w 6505574"/>
                <a:gd name="connsiteY23" fmla="*/ 1826616 h 2310791"/>
                <a:gd name="connsiteX24" fmla="*/ 2869368 w 6505574"/>
                <a:gd name="connsiteY24" fmla="*/ 1454910 h 2310791"/>
                <a:gd name="connsiteX25" fmla="*/ 2963076 w 6505574"/>
                <a:gd name="connsiteY25" fmla="*/ 1229275 h 2310791"/>
                <a:gd name="connsiteX26" fmla="*/ 3008938 w 6505574"/>
                <a:gd name="connsiteY26" fmla="*/ 1029897 h 2310791"/>
                <a:gd name="connsiteX27" fmla="*/ 3496687 w 6505574"/>
                <a:gd name="connsiteY27" fmla="*/ 1029897 h 2310791"/>
                <a:gd name="connsiteX28" fmla="*/ 3542549 w 6505574"/>
                <a:gd name="connsiteY28" fmla="*/ 1229275 h 2310791"/>
                <a:gd name="connsiteX29" fmla="*/ 3636207 w 6505574"/>
                <a:gd name="connsiteY29" fmla="*/ 1454860 h 2310791"/>
                <a:gd name="connsiteX30" fmla="*/ 3898521 w 6505574"/>
                <a:gd name="connsiteY30" fmla="*/ 1826616 h 2310791"/>
                <a:gd name="connsiteX31" fmla="*/ 4947924 w 6505574"/>
                <a:gd name="connsiteY31" fmla="*/ 2310792 h 2310791"/>
                <a:gd name="connsiteX32" fmla="*/ 6095552 w 6505574"/>
                <a:gd name="connsiteY32" fmla="*/ 1155421 h 2310791"/>
                <a:gd name="connsiteX33" fmla="*/ 6090787 w 6505574"/>
                <a:gd name="connsiteY33" fmla="*/ 1029897 h 2310791"/>
                <a:gd name="connsiteX34" fmla="*/ 6314982 w 6505574"/>
                <a:gd name="connsiteY34" fmla="*/ 1029897 h 2310791"/>
                <a:gd name="connsiteX35" fmla="*/ 6505575 w 6505574"/>
                <a:gd name="connsiteY35" fmla="*/ 839304 h 2310791"/>
                <a:gd name="connsiteX36" fmla="*/ 6314982 w 6505574"/>
                <a:gd name="connsiteY36" fmla="*/ 648711 h 231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6505574" h="2310791">
                  <a:moveTo>
                    <a:pt x="6314982" y="648711"/>
                  </a:moveTo>
                  <a:lnTo>
                    <a:pt x="6004872" y="648711"/>
                  </a:lnTo>
                  <a:cubicBezTo>
                    <a:pt x="5993704" y="620817"/>
                    <a:pt x="5981494" y="593717"/>
                    <a:pt x="5968341" y="567362"/>
                  </a:cubicBezTo>
                  <a:cubicBezTo>
                    <a:pt x="5785392" y="201512"/>
                    <a:pt x="5423017" y="0"/>
                    <a:pt x="4947924" y="0"/>
                  </a:cubicBezTo>
                  <a:cubicBezTo>
                    <a:pt x="4890051" y="0"/>
                    <a:pt x="4837142" y="347"/>
                    <a:pt x="4786168" y="1092"/>
                  </a:cubicBezTo>
                  <a:cubicBezTo>
                    <a:pt x="4381059" y="6998"/>
                    <a:pt x="4140385" y="41394"/>
                    <a:pt x="3955401" y="119915"/>
                  </a:cubicBezTo>
                  <a:cubicBezTo>
                    <a:pt x="3879610" y="152077"/>
                    <a:pt x="3811712" y="192827"/>
                    <a:pt x="3753690" y="240921"/>
                  </a:cubicBezTo>
                  <a:cubicBezTo>
                    <a:pt x="3666781" y="312940"/>
                    <a:pt x="3599925" y="403273"/>
                    <a:pt x="3555056" y="509340"/>
                  </a:cubicBezTo>
                  <a:cubicBezTo>
                    <a:pt x="3534210" y="558477"/>
                    <a:pt x="3518178" y="602006"/>
                    <a:pt x="3506862" y="648711"/>
                  </a:cubicBezTo>
                  <a:lnTo>
                    <a:pt x="2999061" y="648711"/>
                  </a:lnTo>
                  <a:cubicBezTo>
                    <a:pt x="2987645" y="602353"/>
                    <a:pt x="2971464" y="558725"/>
                    <a:pt x="2950569" y="509390"/>
                  </a:cubicBezTo>
                  <a:cubicBezTo>
                    <a:pt x="2905601" y="403223"/>
                    <a:pt x="2838794" y="312940"/>
                    <a:pt x="2751935" y="240921"/>
                  </a:cubicBezTo>
                  <a:cubicBezTo>
                    <a:pt x="2693864" y="192827"/>
                    <a:pt x="2626015" y="152127"/>
                    <a:pt x="2550125" y="119865"/>
                  </a:cubicBezTo>
                  <a:cubicBezTo>
                    <a:pt x="2365190" y="41394"/>
                    <a:pt x="2124517" y="6998"/>
                    <a:pt x="1719457" y="1092"/>
                  </a:cubicBezTo>
                  <a:cubicBezTo>
                    <a:pt x="1668433" y="347"/>
                    <a:pt x="1615524" y="0"/>
                    <a:pt x="1557651" y="0"/>
                  </a:cubicBezTo>
                  <a:cubicBezTo>
                    <a:pt x="1082608" y="0"/>
                    <a:pt x="720233" y="201512"/>
                    <a:pt x="537234" y="567362"/>
                  </a:cubicBezTo>
                  <a:cubicBezTo>
                    <a:pt x="524081" y="593668"/>
                    <a:pt x="511871" y="620817"/>
                    <a:pt x="500704" y="648711"/>
                  </a:cubicBezTo>
                  <a:lnTo>
                    <a:pt x="190593" y="648711"/>
                  </a:lnTo>
                  <a:cubicBezTo>
                    <a:pt x="85320" y="648711"/>
                    <a:pt x="0" y="734031"/>
                    <a:pt x="0" y="839304"/>
                  </a:cubicBezTo>
                  <a:cubicBezTo>
                    <a:pt x="0" y="944527"/>
                    <a:pt x="85320" y="1029897"/>
                    <a:pt x="190593" y="1029897"/>
                  </a:cubicBezTo>
                  <a:lnTo>
                    <a:pt x="414788" y="1029897"/>
                  </a:lnTo>
                  <a:cubicBezTo>
                    <a:pt x="411611" y="1070696"/>
                    <a:pt x="410023" y="1112934"/>
                    <a:pt x="410023" y="1155371"/>
                  </a:cubicBezTo>
                  <a:cubicBezTo>
                    <a:pt x="410023" y="1792468"/>
                    <a:pt x="924823" y="2310742"/>
                    <a:pt x="1557602" y="2310742"/>
                  </a:cubicBezTo>
                  <a:cubicBezTo>
                    <a:pt x="1943999" y="2310742"/>
                    <a:pt x="2316698" y="2138811"/>
                    <a:pt x="2607055" y="1826616"/>
                  </a:cubicBezTo>
                  <a:cubicBezTo>
                    <a:pt x="2712427" y="1713402"/>
                    <a:pt x="2800675" y="1588325"/>
                    <a:pt x="2869368" y="1454910"/>
                  </a:cubicBezTo>
                  <a:cubicBezTo>
                    <a:pt x="2907586" y="1380708"/>
                    <a:pt x="2939103" y="1304768"/>
                    <a:pt x="2963076" y="1229275"/>
                  </a:cubicBezTo>
                  <a:cubicBezTo>
                    <a:pt x="2984270" y="1162469"/>
                    <a:pt x="2999607" y="1095562"/>
                    <a:pt x="3008938" y="1029897"/>
                  </a:cubicBezTo>
                  <a:lnTo>
                    <a:pt x="3496687" y="1029897"/>
                  </a:lnTo>
                  <a:cubicBezTo>
                    <a:pt x="3505969" y="1095562"/>
                    <a:pt x="3521305" y="1162469"/>
                    <a:pt x="3542549" y="1229275"/>
                  </a:cubicBezTo>
                  <a:cubicBezTo>
                    <a:pt x="3566472" y="1304818"/>
                    <a:pt x="3598039" y="1380708"/>
                    <a:pt x="3636207" y="1454860"/>
                  </a:cubicBezTo>
                  <a:cubicBezTo>
                    <a:pt x="3704900" y="1588275"/>
                    <a:pt x="3793149" y="1713352"/>
                    <a:pt x="3898521" y="1826616"/>
                  </a:cubicBezTo>
                  <a:cubicBezTo>
                    <a:pt x="4188877" y="2138861"/>
                    <a:pt x="4561576" y="2310792"/>
                    <a:pt x="4947924" y="2310792"/>
                  </a:cubicBezTo>
                  <a:cubicBezTo>
                    <a:pt x="5580752" y="2310792"/>
                    <a:pt x="6095552" y="1792468"/>
                    <a:pt x="6095552" y="1155421"/>
                  </a:cubicBezTo>
                  <a:cubicBezTo>
                    <a:pt x="6095552" y="1112835"/>
                    <a:pt x="6093964" y="1070597"/>
                    <a:pt x="6090787" y="1029897"/>
                  </a:cubicBezTo>
                  <a:lnTo>
                    <a:pt x="6314982" y="1029897"/>
                  </a:lnTo>
                  <a:cubicBezTo>
                    <a:pt x="6420255" y="1029897"/>
                    <a:pt x="6505575" y="944577"/>
                    <a:pt x="6505575" y="839304"/>
                  </a:cubicBezTo>
                  <a:cubicBezTo>
                    <a:pt x="6505575" y="734031"/>
                    <a:pt x="6420255" y="648711"/>
                    <a:pt x="6314982" y="648711"/>
                  </a:cubicBez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78857277-ABCE-2295-9D05-28270CE2ED9A}"/>
                </a:ext>
              </a:extLst>
            </p:cNvPr>
            <p:cNvSpPr/>
            <p:nvPr/>
          </p:nvSpPr>
          <p:spPr>
            <a:xfrm>
              <a:off x="3871123" y="176205"/>
              <a:ext cx="4449751" cy="1072936"/>
            </a:xfrm>
            <a:custGeom>
              <a:avLst/>
              <a:gdLst>
                <a:gd name="connsiteX0" fmla="*/ 4238759 w 4449751"/>
                <a:gd name="connsiteY0" fmla="*/ 350420 h 1072936"/>
                <a:gd name="connsiteX1" fmla="*/ 3977885 w 4449751"/>
                <a:gd name="connsiteY1" fmla="*/ 45819 h 1072936"/>
                <a:gd name="connsiteX2" fmla="*/ 3578136 w 4449751"/>
                <a:gd name="connsiteY2" fmla="*/ 40409 h 1072936"/>
                <a:gd name="connsiteX3" fmla="*/ 2666813 w 4449751"/>
                <a:gd name="connsiteY3" fmla="*/ 437428 h 1072936"/>
                <a:gd name="connsiteX4" fmla="*/ 1782938 w 4449751"/>
                <a:gd name="connsiteY4" fmla="*/ 437428 h 1072936"/>
                <a:gd name="connsiteX5" fmla="*/ 871616 w 4449751"/>
                <a:gd name="connsiteY5" fmla="*/ 40409 h 1072936"/>
                <a:gd name="connsiteX6" fmla="*/ 471867 w 4449751"/>
                <a:gd name="connsiteY6" fmla="*/ 45819 h 1072936"/>
                <a:gd name="connsiteX7" fmla="*/ 210992 w 4449751"/>
                <a:gd name="connsiteY7" fmla="*/ 350470 h 1072936"/>
                <a:gd name="connsiteX8" fmla="*/ 0 w 4449751"/>
                <a:gd name="connsiteY8" fmla="*/ 1072936 h 1072936"/>
                <a:gd name="connsiteX9" fmla="*/ 4449752 w 4449751"/>
                <a:gd name="connsiteY9" fmla="*/ 1072936 h 1072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9751" h="1072936">
                  <a:moveTo>
                    <a:pt x="4238759" y="350420"/>
                  </a:moveTo>
                  <a:cubicBezTo>
                    <a:pt x="4199549" y="216062"/>
                    <a:pt x="4104451" y="105032"/>
                    <a:pt x="3977885" y="45819"/>
                  </a:cubicBezTo>
                  <a:cubicBezTo>
                    <a:pt x="3851617" y="-13295"/>
                    <a:pt x="3705942" y="-15280"/>
                    <a:pt x="3578136" y="40409"/>
                  </a:cubicBezTo>
                  <a:lnTo>
                    <a:pt x="2666813" y="437428"/>
                  </a:lnTo>
                  <a:cubicBezTo>
                    <a:pt x="2385937" y="559775"/>
                    <a:pt x="2063765" y="559775"/>
                    <a:pt x="1782938" y="437428"/>
                  </a:cubicBezTo>
                  <a:lnTo>
                    <a:pt x="871616" y="40409"/>
                  </a:lnTo>
                  <a:cubicBezTo>
                    <a:pt x="743809" y="-15280"/>
                    <a:pt x="598135" y="-13345"/>
                    <a:pt x="471867" y="45819"/>
                  </a:cubicBezTo>
                  <a:cubicBezTo>
                    <a:pt x="345301" y="105081"/>
                    <a:pt x="250203" y="216112"/>
                    <a:pt x="210992" y="350470"/>
                  </a:cubicBezTo>
                  <a:lnTo>
                    <a:pt x="0" y="1072936"/>
                  </a:lnTo>
                  <a:lnTo>
                    <a:pt x="4449752" y="1072936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4" name="Forma Livre: Forma 53">
              <a:extLst>
                <a:ext uri="{FF2B5EF4-FFF2-40B4-BE49-F238E27FC236}">
                  <a16:creationId xmlns:a16="http://schemas.microsoft.com/office/drawing/2014/main" id="{CCD1B566-CBCC-2E73-8C8A-E38377FA4717}"/>
                </a:ext>
              </a:extLst>
            </p:cNvPr>
            <p:cNvSpPr/>
            <p:nvPr/>
          </p:nvSpPr>
          <p:spPr>
            <a:xfrm>
              <a:off x="3595806" y="1630327"/>
              <a:ext cx="5000386" cy="561405"/>
            </a:xfrm>
            <a:custGeom>
              <a:avLst/>
              <a:gdLst>
                <a:gd name="connsiteX0" fmla="*/ 4836397 w 5000386"/>
                <a:gd name="connsiteY0" fmla="*/ 0 h 561405"/>
                <a:gd name="connsiteX1" fmla="*/ 163989 w 5000386"/>
                <a:gd name="connsiteY1" fmla="*/ 0 h 561405"/>
                <a:gd name="connsiteX2" fmla="*/ 0 w 5000386"/>
                <a:gd name="connsiteY2" fmla="*/ 561406 h 561405"/>
                <a:gd name="connsiteX3" fmla="*/ 5000387 w 5000386"/>
                <a:gd name="connsiteY3" fmla="*/ 561406 h 56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00386" h="561405">
                  <a:moveTo>
                    <a:pt x="4836397" y="0"/>
                  </a:moveTo>
                  <a:lnTo>
                    <a:pt x="163989" y="0"/>
                  </a:lnTo>
                  <a:lnTo>
                    <a:pt x="0" y="561406"/>
                  </a:lnTo>
                  <a:lnTo>
                    <a:pt x="5000387" y="561406"/>
                  </a:lnTo>
                  <a:close/>
                </a:path>
              </a:pathLst>
            </a:custGeom>
            <a:grpFill/>
            <a:ln w="127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15" name="Gráfico 13">
            <a:extLst>
              <a:ext uri="{FF2B5EF4-FFF2-40B4-BE49-F238E27FC236}">
                <a16:creationId xmlns:a16="http://schemas.microsoft.com/office/drawing/2014/main" id="{44F095ED-408C-DE28-4CA8-4E84D6A52F19}"/>
              </a:ext>
            </a:extLst>
          </p:cNvPr>
          <p:cNvSpPr/>
          <p:nvPr/>
        </p:nvSpPr>
        <p:spPr>
          <a:xfrm>
            <a:off x="1797470" y="4885927"/>
            <a:ext cx="363190" cy="313218"/>
          </a:xfrm>
          <a:custGeom>
            <a:avLst/>
            <a:gdLst>
              <a:gd name="connsiteX0" fmla="*/ 3168225 w 5236454"/>
              <a:gd name="connsiteY0" fmla="*/ 3971497 h 4515964"/>
              <a:gd name="connsiteX1" fmla="*/ 2623766 w 5236454"/>
              <a:gd name="connsiteY1" fmla="*/ 4515965 h 4515964"/>
              <a:gd name="connsiteX2" fmla="*/ 2079308 w 5236454"/>
              <a:gd name="connsiteY2" fmla="*/ 3971497 h 4515964"/>
              <a:gd name="connsiteX3" fmla="*/ 2623766 w 5236454"/>
              <a:gd name="connsiteY3" fmla="*/ 3427047 h 4515964"/>
              <a:gd name="connsiteX4" fmla="*/ 3168225 w 5236454"/>
              <a:gd name="connsiteY4" fmla="*/ 3971497 h 4515964"/>
              <a:gd name="connsiteX5" fmla="*/ 3478921 w 5236454"/>
              <a:gd name="connsiteY5" fmla="*/ 2059496 h 4515964"/>
              <a:gd name="connsiteX6" fmla="*/ 2947292 w 5236454"/>
              <a:gd name="connsiteY6" fmla="*/ 1910267 h 4515964"/>
              <a:gd name="connsiteX7" fmla="*/ 3872408 w 5236454"/>
              <a:gd name="connsiteY7" fmla="*/ 2834793 h 4515964"/>
              <a:gd name="connsiteX8" fmla="*/ 4177275 w 5236454"/>
              <a:gd name="connsiteY8" fmla="*/ 2529916 h 4515964"/>
              <a:gd name="connsiteX9" fmla="*/ 3478921 w 5236454"/>
              <a:gd name="connsiteY9" fmla="*/ 2059496 h 4515964"/>
              <a:gd name="connsiteX10" fmla="*/ 1689907 w 5236454"/>
              <a:gd name="connsiteY10" fmla="*/ 2093890 h 4515964"/>
              <a:gd name="connsiteX11" fmla="*/ 1044016 w 5236454"/>
              <a:gd name="connsiteY11" fmla="*/ 2556148 h 4515964"/>
              <a:gd name="connsiteX12" fmla="*/ 1714386 w 5236454"/>
              <a:gd name="connsiteY12" fmla="*/ 3204372 h 4515964"/>
              <a:gd name="connsiteX13" fmla="*/ 2429056 w 5236454"/>
              <a:gd name="connsiteY13" fmla="*/ 2833049 h 4515964"/>
              <a:gd name="connsiteX14" fmla="*/ 1689907 w 5236454"/>
              <a:gd name="connsiteY14" fmla="*/ 2093890 h 4515964"/>
              <a:gd name="connsiteX15" fmla="*/ 580596 w 5236454"/>
              <a:gd name="connsiteY15" fmla="*/ 983990 h 4515964"/>
              <a:gd name="connsiteX16" fmla="*/ 0 w 5236454"/>
              <a:gd name="connsiteY16" fmla="*/ 1458497 h 4515964"/>
              <a:gd name="connsiteX17" fmla="*/ 659292 w 5236454"/>
              <a:gd name="connsiteY17" fmla="*/ 2117789 h 4515964"/>
              <a:gd name="connsiteX18" fmla="*/ 1258548 w 5236454"/>
              <a:gd name="connsiteY18" fmla="*/ 1662522 h 4515964"/>
              <a:gd name="connsiteX19" fmla="*/ 580596 w 5236454"/>
              <a:gd name="connsiteY19" fmla="*/ 983990 h 4515964"/>
              <a:gd name="connsiteX20" fmla="*/ 4060689 w 5236454"/>
              <a:gd name="connsiteY20" fmla="*/ 659882 h 4515964"/>
              <a:gd name="connsiteX21" fmla="*/ 2623766 w 5236454"/>
              <a:gd name="connsiteY21" fmla="*/ 371332 h 4515964"/>
              <a:gd name="connsiteX22" fmla="*/ 1563415 w 5236454"/>
              <a:gd name="connsiteY22" fmla="*/ 525228 h 4515964"/>
              <a:gd name="connsiteX23" fmla="*/ 2355028 w 5236454"/>
              <a:gd name="connsiteY23" fmla="*/ 1316841 h 4515964"/>
              <a:gd name="connsiteX24" fmla="*/ 2623757 w 5236454"/>
              <a:gd name="connsiteY24" fmla="*/ 1304020 h 4515964"/>
              <a:gd name="connsiteX25" fmla="*/ 4579487 w 5236454"/>
              <a:gd name="connsiteY25" fmla="*/ 2108464 h 4515964"/>
              <a:gd name="connsiteX26" fmla="*/ 5236454 w 5236454"/>
              <a:gd name="connsiteY26" fmla="*/ 1446257 h 4515964"/>
              <a:gd name="connsiteX27" fmla="*/ 4060689 w 5236454"/>
              <a:gd name="connsiteY27" fmla="*/ 659882 h 4515964"/>
              <a:gd name="connsiteX28" fmla="*/ 317106 w 5236454"/>
              <a:gd name="connsiteY28" fmla="*/ 379495 h 4515964"/>
              <a:gd name="connsiteX29" fmla="*/ 3961000 w 5236454"/>
              <a:gd name="connsiteY29" fmla="*/ 4023389 h 4515964"/>
              <a:gd name="connsiteX30" fmla="*/ 4340495 w 5236454"/>
              <a:gd name="connsiteY30" fmla="*/ 3643894 h 4515964"/>
              <a:gd name="connsiteX31" fmla="*/ 696601 w 5236454"/>
              <a:gd name="connsiteY31" fmla="*/ 0 h 4515964"/>
              <a:gd name="connsiteX32" fmla="*/ 317106 w 5236454"/>
              <a:gd name="connsiteY32" fmla="*/ 379495 h 4515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236454" h="4515964">
                <a:moveTo>
                  <a:pt x="3168225" y="3971497"/>
                </a:moveTo>
                <a:cubicBezTo>
                  <a:pt x="3168225" y="4272296"/>
                  <a:pt x="2924556" y="4515965"/>
                  <a:pt x="2623766" y="4515965"/>
                </a:cubicBezTo>
                <a:cubicBezTo>
                  <a:pt x="2322976" y="4515965"/>
                  <a:pt x="2079308" y="4272296"/>
                  <a:pt x="2079308" y="3971497"/>
                </a:cubicBezTo>
                <a:cubicBezTo>
                  <a:pt x="2079308" y="3670716"/>
                  <a:pt x="2322976" y="3427047"/>
                  <a:pt x="2623766" y="3427047"/>
                </a:cubicBezTo>
                <a:cubicBezTo>
                  <a:pt x="2924556" y="3427047"/>
                  <a:pt x="3168225" y="3670716"/>
                  <a:pt x="3168225" y="3971497"/>
                </a:cubicBezTo>
                <a:close/>
                <a:moveTo>
                  <a:pt x="3478921" y="2059496"/>
                </a:moveTo>
                <a:cubicBezTo>
                  <a:pt x="3307547" y="1987210"/>
                  <a:pt x="3129753" y="1937080"/>
                  <a:pt x="2947292" y="1910267"/>
                </a:cubicBezTo>
                <a:lnTo>
                  <a:pt x="3872408" y="2834793"/>
                </a:lnTo>
                <a:lnTo>
                  <a:pt x="4177275" y="2529916"/>
                </a:lnTo>
                <a:cubicBezTo>
                  <a:pt x="3975583" y="2328224"/>
                  <a:pt x="3740658" y="2169662"/>
                  <a:pt x="3478921" y="2059496"/>
                </a:cubicBezTo>
                <a:close/>
                <a:moveTo>
                  <a:pt x="1689907" y="2093890"/>
                </a:moveTo>
                <a:cubicBezTo>
                  <a:pt x="1447991" y="2207562"/>
                  <a:pt x="1230554" y="2362610"/>
                  <a:pt x="1044016" y="2556148"/>
                </a:cubicBezTo>
                <a:lnTo>
                  <a:pt x="1714386" y="3204372"/>
                </a:lnTo>
                <a:cubicBezTo>
                  <a:pt x="1909086" y="3002671"/>
                  <a:pt x="2157994" y="2875017"/>
                  <a:pt x="2429056" y="2833049"/>
                </a:cubicBezTo>
                <a:lnTo>
                  <a:pt x="1689907" y="2093890"/>
                </a:lnTo>
                <a:close/>
                <a:moveTo>
                  <a:pt x="580596" y="983990"/>
                </a:moveTo>
                <a:cubicBezTo>
                  <a:pt x="372485" y="1121559"/>
                  <a:pt x="178375" y="1279531"/>
                  <a:pt x="0" y="1458497"/>
                </a:cubicBezTo>
                <a:lnTo>
                  <a:pt x="659292" y="2117789"/>
                </a:lnTo>
                <a:cubicBezTo>
                  <a:pt x="838838" y="1938242"/>
                  <a:pt x="1039949" y="1785518"/>
                  <a:pt x="1258548" y="1662522"/>
                </a:cubicBezTo>
                <a:lnTo>
                  <a:pt x="580596" y="983990"/>
                </a:lnTo>
                <a:close/>
                <a:moveTo>
                  <a:pt x="4060689" y="659882"/>
                </a:moveTo>
                <a:cubicBezTo>
                  <a:pt x="3605413" y="468678"/>
                  <a:pt x="3121581" y="371332"/>
                  <a:pt x="2623766" y="371332"/>
                </a:cubicBezTo>
                <a:cubicBezTo>
                  <a:pt x="2260606" y="371332"/>
                  <a:pt x="1905600" y="423215"/>
                  <a:pt x="1563415" y="525228"/>
                </a:cubicBezTo>
                <a:lnTo>
                  <a:pt x="2355028" y="1316841"/>
                </a:lnTo>
                <a:cubicBezTo>
                  <a:pt x="2443639" y="1308097"/>
                  <a:pt x="2533412" y="1304020"/>
                  <a:pt x="2623757" y="1304020"/>
                </a:cubicBezTo>
                <a:cubicBezTo>
                  <a:pt x="3361163" y="1304020"/>
                  <a:pt x="4055440" y="1589656"/>
                  <a:pt x="4579487" y="2108464"/>
                </a:cubicBezTo>
                <a:lnTo>
                  <a:pt x="5236454" y="1446257"/>
                </a:lnTo>
                <a:cubicBezTo>
                  <a:pt x="4896031" y="1109320"/>
                  <a:pt x="4500801" y="844668"/>
                  <a:pt x="4060689" y="659882"/>
                </a:cubicBezTo>
                <a:close/>
                <a:moveTo>
                  <a:pt x="317106" y="379495"/>
                </a:moveTo>
                <a:lnTo>
                  <a:pt x="3961000" y="4023389"/>
                </a:lnTo>
                <a:lnTo>
                  <a:pt x="4340495" y="3643894"/>
                </a:lnTo>
                <a:lnTo>
                  <a:pt x="696601" y="0"/>
                </a:lnTo>
                <a:lnTo>
                  <a:pt x="317106" y="379495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57" name="Agrupar 56">
            <a:extLst>
              <a:ext uri="{FF2B5EF4-FFF2-40B4-BE49-F238E27FC236}">
                <a16:creationId xmlns:a16="http://schemas.microsoft.com/office/drawing/2014/main" id="{16BC02EB-BBDF-F050-A131-A3400B1DD3EB}"/>
              </a:ext>
            </a:extLst>
          </p:cNvPr>
          <p:cNvGrpSpPr/>
          <p:nvPr/>
        </p:nvGrpSpPr>
        <p:grpSpPr>
          <a:xfrm>
            <a:off x="1795970" y="3465513"/>
            <a:ext cx="366190" cy="266077"/>
            <a:chOff x="3809878" y="1768646"/>
            <a:chExt cx="4572242" cy="332223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6FE43192-7DF4-9639-1171-C5321A2AE60E}"/>
                </a:ext>
              </a:extLst>
            </p:cNvPr>
            <p:cNvSpPr/>
            <p:nvPr/>
          </p:nvSpPr>
          <p:spPr>
            <a:xfrm>
              <a:off x="5638946" y="2976981"/>
              <a:ext cx="914400" cy="910527"/>
            </a:xfrm>
            <a:custGeom>
              <a:avLst/>
              <a:gdLst>
                <a:gd name="connsiteX0" fmla="*/ 135946 w 914400"/>
                <a:gd name="connsiteY0" fmla="*/ 128016 h 910527"/>
                <a:gd name="connsiteX1" fmla="*/ 131888 w 914400"/>
                <a:gd name="connsiteY1" fmla="*/ 774581 h 910527"/>
                <a:gd name="connsiteX2" fmla="*/ 778454 w 914400"/>
                <a:gd name="connsiteY2" fmla="*/ 778640 h 910527"/>
                <a:gd name="connsiteX3" fmla="*/ 782512 w 914400"/>
                <a:gd name="connsiteY3" fmla="*/ 132074 h 910527"/>
                <a:gd name="connsiteX4" fmla="*/ 781208 w 914400"/>
                <a:gd name="connsiteY4" fmla="*/ 130759 h 910527"/>
                <a:gd name="connsiteX5" fmla="*/ 135947 w 914400"/>
                <a:gd name="connsiteY5" fmla="*/ 128016 h 910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910527">
                  <a:moveTo>
                    <a:pt x="135946" y="128016"/>
                  </a:moveTo>
                  <a:cubicBezTo>
                    <a:pt x="-43718" y="305439"/>
                    <a:pt x="-45536" y="594916"/>
                    <a:pt x="131888" y="774581"/>
                  </a:cubicBezTo>
                  <a:cubicBezTo>
                    <a:pt x="309311" y="954246"/>
                    <a:pt x="598789" y="956063"/>
                    <a:pt x="778454" y="778640"/>
                  </a:cubicBezTo>
                  <a:cubicBezTo>
                    <a:pt x="958119" y="601216"/>
                    <a:pt x="959936" y="311739"/>
                    <a:pt x="782512" y="132074"/>
                  </a:cubicBezTo>
                  <a:cubicBezTo>
                    <a:pt x="782079" y="131635"/>
                    <a:pt x="781644" y="131196"/>
                    <a:pt x="781208" y="130759"/>
                  </a:cubicBezTo>
                  <a:cubicBezTo>
                    <a:pt x="601445" y="-42519"/>
                    <a:pt x="317177" y="-43728"/>
                    <a:pt x="135947" y="128016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31BFD267-9DBF-9E5D-0208-7972A071F8EC}"/>
                </a:ext>
              </a:extLst>
            </p:cNvPr>
            <p:cNvSpPr/>
            <p:nvPr/>
          </p:nvSpPr>
          <p:spPr>
            <a:xfrm>
              <a:off x="3809878" y="1774332"/>
              <a:ext cx="929792" cy="3316544"/>
            </a:xfrm>
            <a:custGeom>
              <a:avLst/>
              <a:gdLst>
                <a:gd name="connsiteX0" fmla="*/ 304921 w 929792"/>
                <a:gd name="connsiteY0" fmla="*/ 1654668 h 3316544"/>
                <a:gd name="connsiteX1" fmla="*/ 885413 w 929792"/>
                <a:gd name="connsiteY1" fmla="*/ 253502 h 3316544"/>
                <a:gd name="connsiteX2" fmla="*/ 872479 w 929792"/>
                <a:gd name="connsiteY2" fmla="*/ 38364 h 3316544"/>
                <a:gd name="connsiteX3" fmla="*/ 669310 w 929792"/>
                <a:gd name="connsiteY3" fmla="*/ 39228 h 3316544"/>
                <a:gd name="connsiteX4" fmla="*/ 669310 w 929792"/>
                <a:gd name="connsiteY4" fmla="*/ 3271632 h 3316544"/>
                <a:gd name="connsiteX5" fmla="*/ 884880 w 929792"/>
                <a:gd name="connsiteY5" fmla="*/ 3272165 h 3316544"/>
                <a:gd name="connsiteX6" fmla="*/ 885413 w 929792"/>
                <a:gd name="connsiteY6" fmla="*/ 3056596 h 3316544"/>
                <a:gd name="connsiteX7" fmla="*/ 304921 w 929792"/>
                <a:gd name="connsiteY7" fmla="*/ 1654668 h 3316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92" h="3316544">
                  <a:moveTo>
                    <a:pt x="304921" y="1654668"/>
                  </a:moveTo>
                  <a:cubicBezTo>
                    <a:pt x="304105" y="1128945"/>
                    <a:pt x="513044" y="624617"/>
                    <a:pt x="885413" y="253502"/>
                  </a:cubicBezTo>
                  <a:cubicBezTo>
                    <a:pt x="941250" y="190522"/>
                    <a:pt x="935460" y="94201"/>
                    <a:pt x="872479" y="38364"/>
                  </a:cubicBezTo>
                  <a:cubicBezTo>
                    <a:pt x="814413" y="-13116"/>
                    <a:pt x="726936" y="-12744"/>
                    <a:pt x="669310" y="39228"/>
                  </a:cubicBezTo>
                  <a:cubicBezTo>
                    <a:pt x="-223103" y="931910"/>
                    <a:pt x="-223103" y="2378949"/>
                    <a:pt x="669310" y="3271632"/>
                  </a:cubicBezTo>
                  <a:cubicBezTo>
                    <a:pt x="728691" y="3331307"/>
                    <a:pt x="825204" y="3331546"/>
                    <a:pt x="884880" y="3272165"/>
                  </a:cubicBezTo>
                  <a:cubicBezTo>
                    <a:pt x="944555" y="3212785"/>
                    <a:pt x="944794" y="3116271"/>
                    <a:pt x="885413" y="3056596"/>
                  </a:cubicBezTo>
                  <a:cubicBezTo>
                    <a:pt x="512856" y="2685294"/>
                    <a:pt x="303902" y="2180655"/>
                    <a:pt x="304921" y="1654668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BA06068F-11A8-4AEB-F94E-18417DC91400}"/>
                </a:ext>
              </a:extLst>
            </p:cNvPr>
            <p:cNvSpPr/>
            <p:nvPr/>
          </p:nvSpPr>
          <p:spPr>
            <a:xfrm>
              <a:off x="7452328" y="1768646"/>
              <a:ext cx="929792" cy="3322230"/>
            </a:xfrm>
            <a:custGeom>
              <a:avLst/>
              <a:gdLst>
                <a:gd name="connsiteX0" fmla="*/ 260483 w 929792"/>
                <a:gd name="connsiteY0" fmla="*/ 44913 h 3322230"/>
                <a:gd name="connsiteX1" fmla="*/ 44913 w 929792"/>
                <a:gd name="connsiteY1" fmla="*/ 44380 h 3322230"/>
                <a:gd name="connsiteX2" fmla="*/ 44380 w 929792"/>
                <a:gd name="connsiteY2" fmla="*/ 259950 h 3322230"/>
                <a:gd name="connsiteX3" fmla="*/ 44871 w 929792"/>
                <a:gd name="connsiteY3" fmla="*/ 3061790 h 3322230"/>
                <a:gd name="connsiteX4" fmla="*/ 44380 w 929792"/>
                <a:gd name="connsiteY4" fmla="*/ 3062281 h 3322230"/>
                <a:gd name="connsiteX5" fmla="*/ 44913 w 929792"/>
                <a:gd name="connsiteY5" fmla="*/ 3277850 h 3322230"/>
                <a:gd name="connsiteX6" fmla="*/ 260483 w 929792"/>
                <a:gd name="connsiteY6" fmla="*/ 3277317 h 3322230"/>
                <a:gd name="connsiteX7" fmla="*/ 260483 w 929792"/>
                <a:gd name="connsiteY7" fmla="*/ 44913 h 332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9792" h="3322230">
                  <a:moveTo>
                    <a:pt x="260483" y="44913"/>
                  </a:moveTo>
                  <a:cubicBezTo>
                    <a:pt x="201102" y="-14762"/>
                    <a:pt x="104588" y="-15001"/>
                    <a:pt x="44913" y="44380"/>
                  </a:cubicBezTo>
                  <a:cubicBezTo>
                    <a:pt x="-14762" y="103760"/>
                    <a:pt x="-15001" y="200274"/>
                    <a:pt x="44380" y="259950"/>
                  </a:cubicBezTo>
                  <a:cubicBezTo>
                    <a:pt x="818222" y="1033521"/>
                    <a:pt x="818442" y="2287947"/>
                    <a:pt x="44871" y="3061790"/>
                  </a:cubicBezTo>
                  <a:cubicBezTo>
                    <a:pt x="44707" y="3061953"/>
                    <a:pt x="44543" y="3062117"/>
                    <a:pt x="44380" y="3062281"/>
                  </a:cubicBezTo>
                  <a:cubicBezTo>
                    <a:pt x="-15001" y="3121956"/>
                    <a:pt x="-14762" y="3218470"/>
                    <a:pt x="44913" y="3277850"/>
                  </a:cubicBezTo>
                  <a:cubicBezTo>
                    <a:pt x="104588" y="3337231"/>
                    <a:pt x="201102" y="3336992"/>
                    <a:pt x="260483" y="3277317"/>
                  </a:cubicBezTo>
                  <a:cubicBezTo>
                    <a:pt x="1152896" y="2384634"/>
                    <a:pt x="1152896" y="937596"/>
                    <a:pt x="260483" y="44913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6DD7E294-9638-0CF9-69E4-070BAEEAF786}"/>
                </a:ext>
              </a:extLst>
            </p:cNvPr>
            <p:cNvSpPr/>
            <p:nvPr/>
          </p:nvSpPr>
          <p:spPr>
            <a:xfrm>
              <a:off x="7019195" y="2197259"/>
              <a:ext cx="753225" cy="2463481"/>
            </a:xfrm>
            <a:custGeom>
              <a:avLst/>
              <a:gdLst>
                <a:gd name="connsiteX0" fmla="*/ 262020 w 753225"/>
                <a:gd name="connsiteY0" fmla="*/ 46526 h 2463481"/>
                <a:gd name="connsiteX1" fmla="*/ 46526 w 753225"/>
                <a:gd name="connsiteY1" fmla="*/ 42781 h 2463481"/>
                <a:gd name="connsiteX2" fmla="*/ 42781 w 753225"/>
                <a:gd name="connsiteY2" fmla="*/ 258274 h 2463481"/>
                <a:gd name="connsiteX3" fmla="*/ 46526 w 753225"/>
                <a:gd name="connsiteY3" fmla="*/ 262020 h 2463481"/>
                <a:gd name="connsiteX4" fmla="*/ 46526 w 753225"/>
                <a:gd name="connsiteY4" fmla="*/ 2201462 h 2463481"/>
                <a:gd name="connsiteX5" fmla="*/ 42781 w 753225"/>
                <a:gd name="connsiteY5" fmla="*/ 2416956 h 2463481"/>
                <a:gd name="connsiteX6" fmla="*/ 258274 w 753225"/>
                <a:gd name="connsiteY6" fmla="*/ 2420701 h 2463481"/>
                <a:gd name="connsiteX7" fmla="*/ 262020 w 753225"/>
                <a:gd name="connsiteY7" fmla="*/ 2416956 h 2463481"/>
                <a:gd name="connsiteX8" fmla="*/ 262955 w 753225"/>
                <a:gd name="connsiteY8" fmla="*/ 47461 h 2463481"/>
                <a:gd name="connsiteX9" fmla="*/ 262020 w 753225"/>
                <a:gd name="connsiteY9" fmla="*/ 46526 h 2463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53225" h="2463481">
                  <a:moveTo>
                    <a:pt x="262020" y="46526"/>
                  </a:moveTo>
                  <a:cubicBezTo>
                    <a:pt x="203547" y="-14015"/>
                    <a:pt x="107067" y="-15692"/>
                    <a:pt x="46526" y="42781"/>
                  </a:cubicBezTo>
                  <a:cubicBezTo>
                    <a:pt x="-14015" y="101253"/>
                    <a:pt x="-15692" y="197733"/>
                    <a:pt x="42781" y="258274"/>
                  </a:cubicBezTo>
                  <a:cubicBezTo>
                    <a:pt x="44007" y="259544"/>
                    <a:pt x="45256" y="260793"/>
                    <a:pt x="46526" y="262020"/>
                  </a:cubicBezTo>
                  <a:cubicBezTo>
                    <a:pt x="581974" y="797629"/>
                    <a:pt x="581974" y="1665853"/>
                    <a:pt x="46526" y="2201462"/>
                  </a:cubicBezTo>
                  <a:cubicBezTo>
                    <a:pt x="-14015" y="2259935"/>
                    <a:pt x="-15692" y="2356415"/>
                    <a:pt x="42781" y="2416956"/>
                  </a:cubicBezTo>
                  <a:cubicBezTo>
                    <a:pt x="101253" y="2477497"/>
                    <a:pt x="197733" y="2479174"/>
                    <a:pt x="258274" y="2420701"/>
                  </a:cubicBezTo>
                  <a:cubicBezTo>
                    <a:pt x="259544" y="2419474"/>
                    <a:pt x="260793" y="2418226"/>
                    <a:pt x="262020" y="2416956"/>
                  </a:cubicBezTo>
                  <a:cubicBezTo>
                    <a:pt x="916596" y="1762896"/>
                    <a:pt x="917014" y="702037"/>
                    <a:pt x="262955" y="47461"/>
                  </a:cubicBezTo>
                  <a:cubicBezTo>
                    <a:pt x="262643" y="47149"/>
                    <a:pt x="262331" y="46838"/>
                    <a:pt x="262020" y="46526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659A2F17-C573-A796-621A-E39B5DA47227}"/>
                </a:ext>
              </a:extLst>
            </p:cNvPr>
            <p:cNvSpPr/>
            <p:nvPr/>
          </p:nvSpPr>
          <p:spPr>
            <a:xfrm>
              <a:off x="4419579" y="2201004"/>
              <a:ext cx="749480" cy="2455990"/>
            </a:xfrm>
            <a:custGeom>
              <a:avLst/>
              <a:gdLst>
                <a:gd name="connsiteX0" fmla="*/ 304821 w 749480"/>
                <a:gd name="connsiteY0" fmla="*/ 1227995 h 2455990"/>
                <a:gd name="connsiteX1" fmla="*/ 706700 w 749480"/>
                <a:gd name="connsiteY1" fmla="*/ 258274 h 2455990"/>
                <a:gd name="connsiteX2" fmla="*/ 702954 w 749480"/>
                <a:gd name="connsiteY2" fmla="*/ 42780 h 2455990"/>
                <a:gd name="connsiteX3" fmla="*/ 491206 w 749480"/>
                <a:gd name="connsiteY3" fmla="*/ 42780 h 2455990"/>
                <a:gd name="connsiteX4" fmla="*/ 490271 w 749480"/>
                <a:gd name="connsiteY4" fmla="*/ 2412275 h 2455990"/>
                <a:gd name="connsiteX5" fmla="*/ 491206 w 749480"/>
                <a:gd name="connsiteY5" fmla="*/ 2413210 h 2455990"/>
                <a:gd name="connsiteX6" fmla="*/ 706700 w 749480"/>
                <a:gd name="connsiteY6" fmla="*/ 2409465 h 2455990"/>
                <a:gd name="connsiteX7" fmla="*/ 706700 w 749480"/>
                <a:gd name="connsiteY7" fmla="*/ 2197717 h 2455990"/>
                <a:gd name="connsiteX8" fmla="*/ 304821 w 749480"/>
                <a:gd name="connsiteY8" fmla="*/ 1227995 h 245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9480" h="2455990">
                  <a:moveTo>
                    <a:pt x="304821" y="1227995"/>
                  </a:moveTo>
                  <a:cubicBezTo>
                    <a:pt x="303971" y="864070"/>
                    <a:pt x="448671" y="514913"/>
                    <a:pt x="706700" y="258274"/>
                  </a:cubicBezTo>
                  <a:cubicBezTo>
                    <a:pt x="765172" y="197733"/>
                    <a:pt x="763495" y="101253"/>
                    <a:pt x="702954" y="42780"/>
                  </a:cubicBezTo>
                  <a:cubicBezTo>
                    <a:pt x="643896" y="-14260"/>
                    <a:pt x="550265" y="-14260"/>
                    <a:pt x="491206" y="42780"/>
                  </a:cubicBezTo>
                  <a:cubicBezTo>
                    <a:pt x="-163370" y="696840"/>
                    <a:pt x="-163789" y="1757699"/>
                    <a:pt x="490271" y="2412275"/>
                  </a:cubicBezTo>
                  <a:cubicBezTo>
                    <a:pt x="490582" y="2412587"/>
                    <a:pt x="490894" y="2412899"/>
                    <a:pt x="491206" y="2413210"/>
                  </a:cubicBezTo>
                  <a:cubicBezTo>
                    <a:pt x="551747" y="2471683"/>
                    <a:pt x="648227" y="2470006"/>
                    <a:pt x="706700" y="2409465"/>
                  </a:cubicBezTo>
                  <a:cubicBezTo>
                    <a:pt x="763740" y="2350406"/>
                    <a:pt x="763740" y="2256775"/>
                    <a:pt x="706700" y="2197717"/>
                  </a:cubicBezTo>
                  <a:cubicBezTo>
                    <a:pt x="448671" y="1941077"/>
                    <a:pt x="303971" y="1591921"/>
                    <a:pt x="304821" y="1227995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5" name="Forma Livre: Forma 54">
              <a:extLst>
                <a:ext uri="{FF2B5EF4-FFF2-40B4-BE49-F238E27FC236}">
                  <a16:creationId xmlns:a16="http://schemas.microsoft.com/office/drawing/2014/main" id="{615D5997-61EA-F773-82DF-5C38EDB71F40}"/>
                </a:ext>
              </a:extLst>
            </p:cNvPr>
            <p:cNvSpPr/>
            <p:nvPr/>
          </p:nvSpPr>
          <p:spPr>
            <a:xfrm>
              <a:off x="6589743" y="2630315"/>
              <a:ext cx="572915" cy="1597369"/>
            </a:xfrm>
            <a:custGeom>
              <a:avLst/>
              <a:gdLst>
                <a:gd name="connsiteX0" fmla="*/ 259722 w 572915"/>
                <a:gd name="connsiteY0" fmla="*/ 44152 h 1597369"/>
                <a:gd name="connsiteX1" fmla="*/ 44152 w 572915"/>
                <a:gd name="connsiteY1" fmla="*/ 45143 h 1597369"/>
                <a:gd name="connsiteX2" fmla="*/ 45143 w 572915"/>
                <a:gd name="connsiteY2" fmla="*/ 260713 h 1597369"/>
                <a:gd name="connsiteX3" fmla="*/ 46043 w 572915"/>
                <a:gd name="connsiteY3" fmla="*/ 1335757 h 1597369"/>
                <a:gd name="connsiteX4" fmla="*/ 45143 w 572915"/>
                <a:gd name="connsiteY4" fmla="*/ 1336657 h 1597369"/>
                <a:gd name="connsiteX5" fmla="*/ 44152 w 572915"/>
                <a:gd name="connsiteY5" fmla="*/ 1552227 h 1597369"/>
                <a:gd name="connsiteX6" fmla="*/ 259722 w 572915"/>
                <a:gd name="connsiteY6" fmla="*/ 1553217 h 1597369"/>
                <a:gd name="connsiteX7" fmla="*/ 262172 w 572915"/>
                <a:gd name="connsiteY7" fmla="*/ 46907 h 1597369"/>
                <a:gd name="connsiteX8" fmla="*/ 259722 w 572915"/>
                <a:gd name="connsiteY8" fmla="*/ 44457 h 159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915" h="1597369">
                  <a:moveTo>
                    <a:pt x="259722" y="44152"/>
                  </a:moveTo>
                  <a:cubicBezTo>
                    <a:pt x="199920" y="-15102"/>
                    <a:pt x="103407" y="-14659"/>
                    <a:pt x="44152" y="45143"/>
                  </a:cubicBezTo>
                  <a:cubicBezTo>
                    <a:pt x="-15102" y="104944"/>
                    <a:pt x="-14659" y="201458"/>
                    <a:pt x="45143" y="260713"/>
                  </a:cubicBezTo>
                  <a:cubicBezTo>
                    <a:pt x="342257" y="557329"/>
                    <a:pt x="342660" y="1038643"/>
                    <a:pt x="46043" y="1335757"/>
                  </a:cubicBezTo>
                  <a:cubicBezTo>
                    <a:pt x="45743" y="1336057"/>
                    <a:pt x="45443" y="1336357"/>
                    <a:pt x="45143" y="1336657"/>
                  </a:cubicBezTo>
                  <a:cubicBezTo>
                    <a:pt x="-14659" y="1395911"/>
                    <a:pt x="-15102" y="1492425"/>
                    <a:pt x="44152" y="1552227"/>
                  </a:cubicBezTo>
                  <a:cubicBezTo>
                    <a:pt x="103407" y="1612028"/>
                    <a:pt x="199921" y="1612471"/>
                    <a:pt x="259722" y="1553217"/>
                  </a:cubicBezTo>
                  <a:cubicBezTo>
                    <a:pt x="676355" y="1137938"/>
                    <a:pt x="677452" y="463539"/>
                    <a:pt x="262172" y="46907"/>
                  </a:cubicBezTo>
                  <a:cubicBezTo>
                    <a:pt x="261357" y="46089"/>
                    <a:pt x="260540" y="45272"/>
                    <a:pt x="259722" y="44457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6" name="Forma Livre: Forma 55">
              <a:extLst>
                <a:ext uri="{FF2B5EF4-FFF2-40B4-BE49-F238E27FC236}">
                  <a16:creationId xmlns:a16="http://schemas.microsoft.com/office/drawing/2014/main" id="{9565761B-9854-6E13-4AC4-00828189F46B}"/>
                </a:ext>
              </a:extLst>
            </p:cNvPr>
            <p:cNvSpPr/>
            <p:nvPr/>
          </p:nvSpPr>
          <p:spPr>
            <a:xfrm>
              <a:off x="5029341" y="2630377"/>
              <a:ext cx="572915" cy="1597002"/>
            </a:xfrm>
            <a:custGeom>
              <a:avLst/>
              <a:gdLst>
                <a:gd name="connsiteX0" fmla="*/ 528687 w 572915"/>
                <a:gd name="connsiteY0" fmla="*/ 45157 h 1597002"/>
                <a:gd name="connsiteX1" fmla="*/ 313193 w 572915"/>
                <a:gd name="connsiteY1" fmla="*/ 44090 h 1597002"/>
                <a:gd name="connsiteX2" fmla="*/ 310744 w 572915"/>
                <a:gd name="connsiteY2" fmla="*/ 1550400 h 1597002"/>
                <a:gd name="connsiteX3" fmla="*/ 313193 w 572915"/>
                <a:gd name="connsiteY3" fmla="*/ 1552850 h 1597002"/>
                <a:gd name="connsiteX4" fmla="*/ 528763 w 572915"/>
                <a:gd name="connsiteY4" fmla="*/ 1551860 h 1597002"/>
                <a:gd name="connsiteX5" fmla="*/ 527773 w 572915"/>
                <a:gd name="connsiteY5" fmla="*/ 1336290 h 1597002"/>
                <a:gd name="connsiteX6" fmla="*/ 526873 w 572915"/>
                <a:gd name="connsiteY6" fmla="*/ 261246 h 1597002"/>
                <a:gd name="connsiteX7" fmla="*/ 527773 w 572915"/>
                <a:gd name="connsiteY7" fmla="*/ 260346 h 1597002"/>
                <a:gd name="connsiteX8" fmla="*/ 528687 w 572915"/>
                <a:gd name="connsiteY8" fmla="*/ 45157 h 1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915" h="1597002">
                  <a:moveTo>
                    <a:pt x="528687" y="45157"/>
                  </a:moveTo>
                  <a:cubicBezTo>
                    <a:pt x="469470" y="-14633"/>
                    <a:pt x="373000" y="-15111"/>
                    <a:pt x="313193" y="44090"/>
                  </a:cubicBezTo>
                  <a:cubicBezTo>
                    <a:pt x="-103439" y="459369"/>
                    <a:pt x="-104536" y="1133768"/>
                    <a:pt x="310744" y="1550400"/>
                  </a:cubicBezTo>
                  <a:cubicBezTo>
                    <a:pt x="311559" y="1551218"/>
                    <a:pt x="312376" y="1552035"/>
                    <a:pt x="313193" y="1552850"/>
                  </a:cubicBezTo>
                  <a:cubicBezTo>
                    <a:pt x="372995" y="1612105"/>
                    <a:pt x="469509" y="1611661"/>
                    <a:pt x="528763" y="1551860"/>
                  </a:cubicBezTo>
                  <a:cubicBezTo>
                    <a:pt x="588018" y="1492058"/>
                    <a:pt x="587574" y="1395544"/>
                    <a:pt x="527773" y="1336290"/>
                  </a:cubicBezTo>
                  <a:cubicBezTo>
                    <a:pt x="230659" y="1039673"/>
                    <a:pt x="230256" y="558360"/>
                    <a:pt x="526873" y="261246"/>
                  </a:cubicBezTo>
                  <a:cubicBezTo>
                    <a:pt x="527172" y="260946"/>
                    <a:pt x="527472" y="260646"/>
                    <a:pt x="527773" y="260346"/>
                  </a:cubicBezTo>
                  <a:cubicBezTo>
                    <a:pt x="587317" y="201121"/>
                    <a:pt x="587726" y="104886"/>
                    <a:pt x="528687" y="45157"/>
                  </a:cubicBezTo>
                  <a:close/>
                </a:path>
              </a:pathLst>
            </a:custGeom>
            <a:grpFill/>
            <a:ln w="1524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095949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 animBg="1"/>
      <p:bldP spid="34" grpId="0"/>
      <p:bldP spid="36" grpId="0"/>
      <p:bldP spid="47" grpId="0"/>
      <p:bldP spid="49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41E13F84-DB67-2912-1AAC-3538B4A8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56" y="867087"/>
            <a:ext cx="8837544" cy="775955"/>
          </a:xfrm>
        </p:spPr>
        <p:txBody>
          <a:bodyPr>
            <a:no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Ponto de Acesso </a:t>
            </a:r>
            <a:r>
              <a:rPr lang="pt-BR" dirty="0"/>
              <a:t>Não</a:t>
            </a:r>
            <a:r>
              <a:rPr lang="pt-BR" dirty="0">
                <a:solidFill>
                  <a:schemeClr val="tx1"/>
                </a:solidFill>
              </a:rPr>
              <a:t> </a:t>
            </a:r>
            <a:r>
              <a:rPr lang="pt-BR" dirty="0"/>
              <a:t>Autorizado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D955C67B-8176-4B9A-2620-C3D7893EDA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roup 8">
            <a:extLst>
              <a:ext uri="{FF2B5EF4-FFF2-40B4-BE49-F238E27FC236}">
                <a16:creationId xmlns:a16="http://schemas.microsoft.com/office/drawing/2014/main" id="{B5296C4A-7A2D-D84D-B91B-992EBDC2EB4E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35" name="Freeform: Shape 9">
              <a:extLst>
                <a:ext uri="{FF2B5EF4-FFF2-40B4-BE49-F238E27FC236}">
                  <a16:creationId xmlns:a16="http://schemas.microsoft.com/office/drawing/2014/main" id="{20BE54A1-20E4-EE5E-A85F-8282D5F236FF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6" name="Group 10">
              <a:extLst>
                <a:ext uri="{FF2B5EF4-FFF2-40B4-BE49-F238E27FC236}">
                  <a16:creationId xmlns:a16="http://schemas.microsoft.com/office/drawing/2014/main" id="{F1E1FD68-A658-6205-39BF-AD58434EA25A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38" name="Straight Connector 11">
                <a:extLst>
                  <a:ext uri="{FF2B5EF4-FFF2-40B4-BE49-F238E27FC236}">
                    <a16:creationId xmlns:a16="http://schemas.microsoft.com/office/drawing/2014/main" id="{4622034C-63B0-263B-2F57-7C2DF2E5ED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12">
                <a:extLst>
                  <a:ext uri="{FF2B5EF4-FFF2-40B4-BE49-F238E27FC236}">
                    <a16:creationId xmlns:a16="http://schemas.microsoft.com/office/drawing/2014/main" id="{ADF47ACF-8E1E-85D7-6696-906724942C59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1" name="Straight Connector 13">
                <a:extLst>
                  <a:ext uri="{FF2B5EF4-FFF2-40B4-BE49-F238E27FC236}">
                    <a16:creationId xmlns:a16="http://schemas.microsoft.com/office/drawing/2014/main" id="{4D484DBC-8B27-6E54-35C3-AD8EB5FFCB6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91432FD7-5F0F-A7BF-5FA1-822AFEA40098}"/>
              </a:ext>
            </a:extLst>
          </p:cNvPr>
          <p:cNvSpPr txBox="1"/>
          <p:nvPr/>
        </p:nvSpPr>
        <p:spPr>
          <a:xfrm>
            <a:off x="2079960" y="1884422"/>
            <a:ext cx="4649358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Na configuração de um ponto de acesso não autorizado, um invasor pode fazer com que clientes se conectem a ele como se estivessem autorizados, e autenticar no ponto de acesso real.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C334A13E-90F9-D5A8-355E-69AA72543F7F}"/>
              </a:ext>
            </a:extLst>
          </p:cNvPr>
          <p:cNvSpPr txBox="1"/>
          <p:nvPr/>
        </p:nvSpPr>
        <p:spPr>
          <a:xfrm>
            <a:off x="2079960" y="3135822"/>
            <a:ext cx="437126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gradFill>
                  <a:gsLst>
                    <a:gs pos="0">
                      <a:schemeClr val="accent2"/>
                    </a:gs>
                    <a:gs pos="100000">
                      <a:schemeClr val="accent4"/>
                    </a:gs>
                  </a:gsLst>
                  <a:lin ang="2700000" scaled="1"/>
                </a:gradFill>
              </a:rPr>
              <a:t>Método de defesa:</a:t>
            </a:r>
          </a:p>
          <a:p>
            <a:r>
              <a:rPr lang="pt-BR" sz="1400" dirty="0"/>
              <a:t>Empresas com pontos de acesso sem fio devem verificar e remover pontos de acesso invasores.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BC29DD4C-9D54-CB5A-5DD0-B77F78678B2C}"/>
              </a:ext>
            </a:extLst>
          </p:cNvPr>
          <p:cNvSpPr txBox="1"/>
          <p:nvPr/>
        </p:nvSpPr>
        <p:spPr>
          <a:xfrm>
            <a:off x="2079960" y="4430740"/>
            <a:ext cx="45146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Um ponto de acesso que geralmente é colocado em uma rede interna por acidente ou propositalmente.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66F4A8F-5B75-C9EB-4108-2CD9E6EBC238}"/>
              </a:ext>
            </a:extLst>
          </p:cNvPr>
          <p:cNvSpPr txBox="1"/>
          <p:nvPr/>
        </p:nvSpPr>
        <p:spPr>
          <a:xfrm>
            <a:off x="2079960" y="5604094"/>
            <a:ext cx="4371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Não é administrado pelo proprietário da rede, mas pelo espião.</a:t>
            </a:r>
          </a:p>
        </p:txBody>
      </p:sp>
      <p:sp>
        <p:nvSpPr>
          <p:cNvPr id="65" name="Right Triangle 1">
            <a:extLst>
              <a:ext uri="{FF2B5EF4-FFF2-40B4-BE49-F238E27FC236}">
                <a16:creationId xmlns:a16="http://schemas.microsoft.com/office/drawing/2014/main" id="{720157B7-89B0-1091-3F98-48F30B5E0CF3}"/>
              </a:ext>
            </a:extLst>
          </p:cNvPr>
          <p:cNvSpPr/>
          <p:nvPr/>
        </p:nvSpPr>
        <p:spPr>
          <a:xfrm flipH="1">
            <a:off x="6912076" y="2228670"/>
            <a:ext cx="5279924" cy="4654069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16">
            <a:extLst>
              <a:ext uri="{FF2B5EF4-FFF2-40B4-BE49-F238E27FC236}">
                <a16:creationId xmlns:a16="http://schemas.microsoft.com/office/drawing/2014/main" id="{CFFE822A-8EFD-D588-C1EC-3CD4A1B1B982}"/>
              </a:ext>
            </a:extLst>
          </p:cNvPr>
          <p:cNvGrpSpPr/>
          <p:nvPr/>
        </p:nvGrpSpPr>
        <p:grpSpPr>
          <a:xfrm>
            <a:off x="7324906" y="808465"/>
            <a:ext cx="7081667" cy="1719426"/>
            <a:chOff x="7972616" y="145400"/>
            <a:chExt cx="7081667" cy="1719426"/>
          </a:xfrm>
          <a:solidFill>
            <a:schemeClr val="tx1"/>
          </a:solidFill>
        </p:grpSpPr>
        <p:cxnSp>
          <p:nvCxnSpPr>
            <p:cNvPr id="67" name="Straight Connector 12">
              <a:extLst>
                <a:ext uri="{FF2B5EF4-FFF2-40B4-BE49-F238E27FC236}">
                  <a16:creationId xmlns:a16="http://schemas.microsoft.com/office/drawing/2014/main" id="{4067902E-1C69-1080-E75B-083F8E2AE690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14">
              <a:extLst>
                <a:ext uri="{FF2B5EF4-FFF2-40B4-BE49-F238E27FC236}">
                  <a16:creationId xmlns:a16="http://schemas.microsoft.com/office/drawing/2014/main" id="{9B17EC3D-762F-4016-CAE1-87CF05B9D0BF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Connector 15">
              <a:extLst>
                <a:ext uri="{FF2B5EF4-FFF2-40B4-BE49-F238E27FC236}">
                  <a16:creationId xmlns:a16="http://schemas.microsoft.com/office/drawing/2014/main" id="{C80EE5EA-F384-2128-F461-4C2D4CA61B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6740" y="145400"/>
              <a:ext cx="5717543" cy="7977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Google Shape;84;p1">
            <a:extLst>
              <a:ext uri="{FF2B5EF4-FFF2-40B4-BE49-F238E27FC236}">
                <a16:creationId xmlns:a16="http://schemas.microsoft.com/office/drawing/2014/main" id="{C78E2710-9205-59D0-34A0-6F34B12BD309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11CF0703-3D7C-DE3B-4D2D-E57557F68833}"/>
              </a:ext>
            </a:extLst>
          </p:cNvPr>
          <p:cNvGrpSpPr/>
          <p:nvPr/>
        </p:nvGrpSpPr>
        <p:grpSpPr>
          <a:xfrm>
            <a:off x="1053623" y="1960316"/>
            <a:ext cx="806039" cy="806040"/>
            <a:chOff x="1369386" y="1925837"/>
            <a:chExt cx="806039" cy="806040"/>
          </a:xfrm>
        </p:grpSpPr>
        <p:sp>
          <p:nvSpPr>
            <p:cNvPr id="59" name="Rectangle 32">
              <a:extLst>
                <a:ext uri="{FF2B5EF4-FFF2-40B4-BE49-F238E27FC236}">
                  <a16:creationId xmlns:a16="http://schemas.microsoft.com/office/drawing/2014/main" id="{F1449112-8C4B-B664-876A-FA0C40A966EA}"/>
                </a:ext>
              </a:extLst>
            </p:cNvPr>
            <p:cNvSpPr/>
            <p:nvPr/>
          </p:nvSpPr>
          <p:spPr>
            <a:xfrm>
              <a:off x="1369386" y="1925837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D52AD2B8-4FB0-6A96-695D-7EB7F45C1C24}"/>
                </a:ext>
              </a:extLst>
            </p:cNvPr>
            <p:cNvGrpSpPr/>
            <p:nvPr/>
          </p:nvGrpSpPr>
          <p:grpSpPr>
            <a:xfrm>
              <a:off x="1529762" y="2039388"/>
              <a:ext cx="480088" cy="584975"/>
              <a:chOff x="1534815" y="1978484"/>
              <a:chExt cx="480088" cy="584975"/>
            </a:xfrm>
          </p:grpSpPr>
          <p:pic>
            <p:nvPicPr>
              <p:cNvPr id="3" name="Gráfico 2">
                <a:extLst>
                  <a:ext uri="{FF2B5EF4-FFF2-40B4-BE49-F238E27FC236}">
                    <a16:creationId xmlns:a16="http://schemas.microsoft.com/office/drawing/2014/main" id="{A6B34A46-6F9F-5807-2609-5C7D8D70FB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34815" y="1978484"/>
                <a:ext cx="480088" cy="480088"/>
              </a:xfrm>
              <a:prstGeom prst="rect">
                <a:avLst/>
              </a:prstGeom>
            </p:spPr>
          </p:pic>
          <p:grpSp>
            <p:nvGrpSpPr>
              <p:cNvPr id="6" name="Gráfico 4">
                <a:extLst>
                  <a:ext uri="{FF2B5EF4-FFF2-40B4-BE49-F238E27FC236}">
                    <a16:creationId xmlns:a16="http://schemas.microsoft.com/office/drawing/2014/main" id="{BA37D532-4887-FB63-B81E-06C4BF07DF24}"/>
                  </a:ext>
                </a:extLst>
              </p:cNvPr>
              <p:cNvGrpSpPr/>
              <p:nvPr/>
            </p:nvGrpSpPr>
            <p:grpSpPr>
              <a:xfrm>
                <a:off x="1617109" y="2458979"/>
                <a:ext cx="305394" cy="104480"/>
                <a:chOff x="1617108" y="2513734"/>
                <a:chExt cx="305394" cy="104480"/>
              </a:xfrm>
              <a:solidFill>
                <a:srgbClr val="000000"/>
              </a:solidFill>
            </p:grpSpPr>
            <p:sp>
              <p:nvSpPr>
                <p:cNvPr id="8" name="Forma Livre: Forma 7">
                  <a:extLst>
                    <a:ext uri="{FF2B5EF4-FFF2-40B4-BE49-F238E27FC236}">
                      <a16:creationId xmlns:a16="http://schemas.microsoft.com/office/drawing/2014/main" id="{57F740FF-4FB4-3E30-FD59-A315B853CB5F}"/>
                    </a:ext>
                  </a:extLst>
                </p:cNvPr>
                <p:cNvSpPr/>
                <p:nvPr/>
              </p:nvSpPr>
              <p:spPr>
                <a:xfrm>
                  <a:off x="1677801" y="2513735"/>
                  <a:ext cx="87567" cy="104479"/>
                </a:xfrm>
                <a:custGeom>
                  <a:avLst/>
                  <a:gdLst>
                    <a:gd name="connsiteX0" fmla="*/ 56885 w 87567"/>
                    <a:gd name="connsiteY0" fmla="*/ 8927 h 104479"/>
                    <a:gd name="connsiteX1" fmla="*/ 56755 w 87567"/>
                    <a:gd name="connsiteY1" fmla="*/ 8597 h 104479"/>
                    <a:gd name="connsiteX2" fmla="*/ 43922 w 87567"/>
                    <a:gd name="connsiteY2" fmla="*/ 0 h 104479"/>
                    <a:gd name="connsiteX3" fmla="*/ 43906 w 87567"/>
                    <a:gd name="connsiteY3" fmla="*/ 0 h 104479"/>
                    <a:gd name="connsiteX4" fmla="*/ 31077 w 87567"/>
                    <a:gd name="connsiteY4" fmla="*/ 8624 h 104479"/>
                    <a:gd name="connsiteX5" fmla="*/ 30970 w 87567"/>
                    <a:gd name="connsiteY5" fmla="*/ 8896 h 104479"/>
                    <a:gd name="connsiteX6" fmla="*/ 793 w 87567"/>
                    <a:gd name="connsiteY6" fmla="*/ 88131 h 104479"/>
                    <a:gd name="connsiteX7" fmla="*/ 7768 w 87567"/>
                    <a:gd name="connsiteY7" fmla="*/ 103687 h 104479"/>
                    <a:gd name="connsiteX8" fmla="*/ 23324 w 87567"/>
                    <a:gd name="connsiteY8" fmla="*/ 96712 h 104479"/>
                    <a:gd name="connsiteX9" fmla="*/ 27883 w 87567"/>
                    <a:gd name="connsiteY9" fmla="*/ 84742 h 104479"/>
                    <a:gd name="connsiteX10" fmla="*/ 59727 w 87567"/>
                    <a:gd name="connsiteY10" fmla="*/ 84742 h 104479"/>
                    <a:gd name="connsiteX11" fmla="*/ 64231 w 87567"/>
                    <a:gd name="connsiteY11" fmla="*/ 96678 h 104479"/>
                    <a:gd name="connsiteX12" fmla="*/ 79766 w 87567"/>
                    <a:gd name="connsiteY12" fmla="*/ 103700 h 104479"/>
                    <a:gd name="connsiteX13" fmla="*/ 86788 w 87567"/>
                    <a:gd name="connsiteY13" fmla="*/ 88165 h 104479"/>
                    <a:gd name="connsiteX14" fmla="*/ 37065 w 87567"/>
                    <a:gd name="connsiteY14" fmla="*/ 60633 h 104479"/>
                    <a:gd name="connsiteX15" fmla="*/ 43878 w 87567"/>
                    <a:gd name="connsiteY15" fmla="*/ 42746 h 104479"/>
                    <a:gd name="connsiteX16" fmla="*/ 50628 w 87567"/>
                    <a:gd name="connsiteY16" fmla="*/ 60633 h 10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7567" h="104479">
                      <a:moveTo>
                        <a:pt x="56885" y="8927"/>
                      </a:moveTo>
                      <a:cubicBezTo>
                        <a:pt x="56843" y="8816"/>
                        <a:pt x="56800" y="8706"/>
                        <a:pt x="56755" y="8597"/>
                      </a:cubicBezTo>
                      <a:cubicBezTo>
                        <a:pt x="54606" y="3373"/>
                        <a:pt x="49570" y="0"/>
                        <a:pt x="43922" y="0"/>
                      </a:cubicBezTo>
                      <a:cubicBezTo>
                        <a:pt x="43917" y="0"/>
                        <a:pt x="43911" y="0"/>
                        <a:pt x="43906" y="0"/>
                      </a:cubicBezTo>
                      <a:cubicBezTo>
                        <a:pt x="38252" y="6"/>
                        <a:pt x="33217" y="3391"/>
                        <a:pt x="31077" y="8624"/>
                      </a:cubicBezTo>
                      <a:cubicBezTo>
                        <a:pt x="31040" y="8713"/>
                        <a:pt x="31005" y="8805"/>
                        <a:pt x="30970" y="8896"/>
                      </a:cubicBezTo>
                      <a:lnTo>
                        <a:pt x="793" y="88131"/>
                      </a:lnTo>
                      <a:cubicBezTo>
                        <a:pt x="-1577" y="94353"/>
                        <a:pt x="1546" y="101318"/>
                        <a:pt x="7768" y="103687"/>
                      </a:cubicBezTo>
                      <a:cubicBezTo>
                        <a:pt x="13990" y="106057"/>
                        <a:pt x="20954" y="102934"/>
                        <a:pt x="23324" y="96712"/>
                      </a:cubicBezTo>
                      <a:lnTo>
                        <a:pt x="27883" y="84742"/>
                      </a:lnTo>
                      <a:lnTo>
                        <a:pt x="59727" y="84742"/>
                      </a:lnTo>
                      <a:lnTo>
                        <a:pt x="64231" y="96678"/>
                      </a:lnTo>
                      <a:cubicBezTo>
                        <a:pt x="66582" y="102907"/>
                        <a:pt x="73537" y="106051"/>
                        <a:pt x="79766" y="103700"/>
                      </a:cubicBezTo>
                      <a:cubicBezTo>
                        <a:pt x="85995" y="101349"/>
                        <a:pt x="89139" y="94394"/>
                        <a:pt x="86788" y="88165"/>
                      </a:cubicBezTo>
                      <a:close/>
                      <a:moveTo>
                        <a:pt x="37065" y="60633"/>
                      </a:moveTo>
                      <a:lnTo>
                        <a:pt x="43878" y="42746"/>
                      </a:lnTo>
                      <a:lnTo>
                        <a:pt x="50628" y="6063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0" name="Forma Livre: Forma 9">
                  <a:extLst>
                    <a:ext uri="{FF2B5EF4-FFF2-40B4-BE49-F238E27FC236}">
                      <a16:creationId xmlns:a16="http://schemas.microsoft.com/office/drawing/2014/main" id="{6FED94B0-39DD-C445-4658-34BEC22E664C}"/>
                    </a:ext>
                  </a:extLst>
                </p:cNvPr>
                <p:cNvSpPr/>
                <p:nvPr/>
              </p:nvSpPr>
              <p:spPr>
                <a:xfrm>
                  <a:off x="1780518" y="2513734"/>
                  <a:ext cx="70195" cy="104477"/>
                </a:xfrm>
                <a:custGeom>
                  <a:avLst/>
                  <a:gdLst>
                    <a:gd name="connsiteX0" fmla="*/ 32210 w 70195"/>
                    <a:gd name="connsiteY0" fmla="*/ 50655 h 104477"/>
                    <a:gd name="connsiteX1" fmla="*/ 63444 w 70195"/>
                    <a:gd name="connsiteY1" fmla="*/ 21945 h 104477"/>
                    <a:gd name="connsiteX2" fmla="*/ 64162 w 70195"/>
                    <a:gd name="connsiteY2" fmla="*/ 4912 h 104477"/>
                    <a:gd name="connsiteX3" fmla="*/ 47129 w 70195"/>
                    <a:gd name="connsiteY3" fmla="*/ 4194 h 104477"/>
                    <a:gd name="connsiteX4" fmla="*/ 24110 w 70195"/>
                    <a:gd name="connsiteY4" fmla="*/ 25353 h 104477"/>
                    <a:gd name="connsiteX5" fmla="*/ 24110 w 70195"/>
                    <a:gd name="connsiteY5" fmla="*/ 12055 h 104477"/>
                    <a:gd name="connsiteX6" fmla="*/ 12055 w 70195"/>
                    <a:gd name="connsiteY6" fmla="*/ 0 h 104477"/>
                    <a:gd name="connsiteX7" fmla="*/ 0 w 70195"/>
                    <a:gd name="connsiteY7" fmla="*/ 12055 h 104477"/>
                    <a:gd name="connsiteX8" fmla="*/ 0 w 70195"/>
                    <a:gd name="connsiteY8" fmla="*/ 92422 h 104477"/>
                    <a:gd name="connsiteX9" fmla="*/ 12055 w 70195"/>
                    <a:gd name="connsiteY9" fmla="*/ 104477 h 104477"/>
                    <a:gd name="connsiteX10" fmla="*/ 24110 w 70195"/>
                    <a:gd name="connsiteY10" fmla="*/ 92422 h 104477"/>
                    <a:gd name="connsiteX11" fmla="*/ 24110 w 70195"/>
                    <a:gd name="connsiteY11" fmla="*/ 76342 h 104477"/>
                    <a:gd name="connsiteX12" fmla="*/ 49770 w 70195"/>
                    <a:gd name="connsiteY12" fmla="*/ 101098 h 104477"/>
                    <a:gd name="connsiteX13" fmla="*/ 66816 w 70195"/>
                    <a:gd name="connsiteY13" fmla="*/ 100793 h 104477"/>
                    <a:gd name="connsiteX14" fmla="*/ 66816 w 70195"/>
                    <a:gd name="connsiteY14" fmla="*/ 100792 h 104477"/>
                    <a:gd name="connsiteX15" fmla="*/ 66510 w 70195"/>
                    <a:gd name="connsiteY15" fmla="*/ 83747 h 10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0195" h="104477">
                      <a:moveTo>
                        <a:pt x="32210" y="50655"/>
                      </a:moveTo>
                      <a:lnTo>
                        <a:pt x="63444" y="21945"/>
                      </a:lnTo>
                      <a:cubicBezTo>
                        <a:pt x="68346" y="17440"/>
                        <a:pt x="68667" y="9814"/>
                        <a:pt x="64162" y="4912"/>
                      </a:cubicBezTo>
                      <a:cubicBezTo>
                        <a:pt x="59657" y="10"/>
                        <a:pt x="52031" y="-311"/>
                        <a:pt x="47129" y="4194"/>
                      </a:cubicBezTo>
                      <a:lnTo>
                        <a:pt x="24110" y="25353"/>
                      </a:lnTo>
                      <a:lnTo>
                        <a:pt x="24110" y="12055"/>
                      </a:lnTo>
                      <a:cubicBezTo>
                        <a:pt x="24110" y="5397"/>
                        <a:pt x="18713" y="0"/>
                        <a:pt x="12055" y="0"/>
                      </a:cubicBezTo>
                      <a:cubicBezTo>
                        <a:pt x="5397" y="0"/>
                        <a:pt x="0" y="5397"/>
                        <a:pt x="0" y="12055"/>
                      </a:cubicBezTo>
                      <a:lnTo>
                        <a:pt x="0" y="92422"/>
                      </a:lnTo>
                      <a:cubicBezTo>
                        <a:pt x="0" y="99080"/>
                        <a:pt x="5397" y="104477"/>
                        <a:pt x="12055" y="104477"/>
                      </a:cubicBezTo>
                      <a:cubicBezTo>
                        <a:pt x="18713" y="104477"/>
                        <a:pt x="24110" y="99080"/>
                        <a:pt x="24110" y="92422"/>
                      </a:cubicBezTo>
                      <a:lnTo>
                        <a:pt x="24110" y="76342"/>
                      </a:lnTo>
                      <a:lnTo>
                        <a:pt x="49770" y="101098"/>
                      </a:lnTo>
                      <a:cubicBezTo>
                        <a:pt x="54561" y="105721"/>
                        <a:pt x="62193" y="105584"/>
                        <a:pt x="66816" y="100793"/>
                      </a:cubicBezTo>
                      <a:lnTo>
                        <a:pt x="66816" y="100792"/>
                      </a:lnTo>
                      <a:cubicBezTo>
                        <a:pt x="71439" y="96000"/>
                        <a:pt x="71302" y="88369"/>
                        <a:pt x="66510" y="8374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1" name="Forma Livre: Forma 10">
                  <a:extLst>
                    <a:ext uri="{FF2B5EF4-FFF2-40B4-BE49-F238E27FC236}">
                      <a16:creationId xmlns:a16="http://schemas.microsoft.com/office/drawing/2014/main" id="{40E5CB94-3E19-3E85-0B46-A03BB2F90689}"/>
                    </a:ext>
                  </a:extLst>
                </p:cNvPr>
                <p:cNvSpPr/>
                <p:nvPr/>
              </p:nvSpPr>
              <p:spPr>
                <a:xfrm>
                  <a:off x="1617108" y="2513735"/>
                  <a:ext cx="56682" cy="104477"/>
                </a:xfrm>
                <a:custGeom>
                  <a:avLst/>
                  <a:gdLst>
                    <a:gd name="connsiteX0" fmla="*/ 44628 w 56682"/>
                    <a:gd name="connsiteY0" fmla="*/ 24110 h 104477"/>
                    <a:gd name="connsiteX1" fmla="*/ 56683 w 56682"/>
                    <a:gd name="connsiteY1" fmla="*/ 12055 h 104477"/>
                    <a:gd name="connsiteX2" fmla="*/ 44628 w 56682"/>
                    <a:gd name="connsiteY2" fmla="*/ 0 h 104477"/>
                    <a:gd name="connsiteX3" fmla="*/ 12055 w 56682"/>
                    <a:gd name="connsiteY3" fmla="*/ 0 h 104477"/>
                    <a:gd name="connsiteX4" fmla="*/ 0 w 56682"/>
                    <a:gd name="connsiteY4" fmla="*/ 12055 h 104477"/>
                    <a:gd name="connsiteX5" fmla="*/ 0 w 56682"/>
                    <a:gd name="connsiteY5" fmla="*/ 92422 h 104477"/>
                    <a:gd name="connsiteX6" fmla="*/ 12055 w 56682"/>
                    <a:gd name="connsiteY6" fmla="*/ 104477 h 104477"/>
                    <a:gd name="connsiteX7" fmla="*/ 24110 w 56682"/>
                    <a:gd name="connsiteY7" fmla="*/ 92422 h 104477"/>
                    <a:gd name="connsiteX8" fmla="*/ 24110 w 56682"/>
                    <a:gd name="connsiteY8" fmla="*/ 63533 h 104477"/>
                    <a:gd name="connsiteX9" fmla="*/ 42041 w 56682"/>
                    <a:gd name="connsiteY9" fmla="*/ 63533 h 104477"/>
                    <a:gd name="connsiteX10" fmla="*/ 54096 w 56682"/>
                    <a:gd name="connsiteY10" fmla="*/ 51478 h 104477"/>
                    <a:gd name="connsiteX11" fmla="*/ 42041 w 56682"/>
                    <a:gd name="connsiteY11" fmla="*/ 39423 h 104477"/>
                    <a:gd name="connsiteX12" fmla="*/ 24110 w 56682"/>
                    <a:gd name="connsiteY12" fmla="*/ 39423 h 104477"/>
                    <a:gd name="connsiteX13" fmla="*/ 24110 w 56682"/>
                    <a:gd name="connsiteY13" fmla="*/ 24110 h 10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6682" h="104477">
                      <a:moveTo>
                        <a:pt x="44628" y="24110"/>
                      </a:moveTo>
                      <a:cubicBezTo>
                        <a:pt x="51286" y="24110"/>
                        <a:pt x="56683" y="18713"/>
                        <a:pt x="56683" y="12055"/>
                      </a:cubicBezTo>
                      <a:cubicBezTo>
                        <a:pt x="56683" y="5397"/>
                        <a:pt x="51286" y="0"/>
                        <a:pt x="44628" y="0"/>
                      </a:cubicBezTo>
                      <a:lnTo>
                        <a:pt x="12055" y="0"/>
                      </a:lnTo>
                      <a:cubicBezTo>
                        <a:pt x="5397" y="0"/>
                        <a:pt x="0" y="5397"/>
                        <a:pt x="0" y="12055"/>
                      </a:cubicBezTo>
                      <a:lnTo>
                        <a:pt x="0" y="92422"/>
                      </a:lnTo>
                      <a:cubicBezTo>
                        <a:pt x="0" y="99080"/>
                        <a:pt x="5397" y="104477"/>
                        <a:pt x="12055" y="104477"/>
                      </a:cubicBezTo>
                      <a:cubicBezTo>
                        <a:pt x="18713" y="104477"/>
                        <a:pt x="24110" y="99080"/>
                        <a:pt x="24110" y="92422"/>
                      </a:cubicBezTo>
                      <a:lnTo>
                        <a:pt x="24110" y="63533"/>
                      </a:lnTo>
                      <a:lnTo>
                        <a:pt x="42041" y="63533"/>
                      </a:lnTo>
                      <a:cubicBezTo>
                        <a:pt x="48699" y="63533"/>
                        <a:pt x="54096" y="58135"/>
                        <a:pt x="54096" y="51478"/>
                      </a:cubicBezTo>
                      <a:cubicBezTo>
                        <a:pt x="54096" y="44820"/>
                        <a:pt x="48699" y="39423"/>
                        <a:pt x="42041" y="39423"/>
                      </a:cubicBezTo>
                      <a:lnTo>
                        <a:pt x="24110" y="39423"/>
                      </a:lnTo>
                      <a:lnTo>
                        <a:pt x="24110" y="241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8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  <p:sp>
              <p:nvSpPr>
                <p:cNvPr id="12" name="Forma Livre: Forma 11">
                  <a:extLst>
                    <a:ext uri="{FF2B5EF4-FFF2-40B4-BE49-F238E27FC236}">
                      <a16:creationId xmlns:a16="http://schemas.microsoft.com/office/drawing/2014/main" id="{4A57CB4A-009D-B9D8-A986-B711E7261396}"/>
                    </a:ext>
                  </a:extLst>
                </p:cNvPr>
                <p:cNvSpPr/>
                <p:nvPr/>
              </p:nvSpPr>
              <p:spPr>
                <a:xfrm>
                  <a:off x="1864529" y="2513735"/>
                  <a:ext cx="57973" cy="104477"/>
                </a:xfrm>
                <a:custGeom>
                  <a:avLst/>
                  <a:gdLst>
                    <a:gd name="connsiteX0" fmla="*/ 45919 w 57973"/>
                    <a:gd name="connsiteY0" fmla="*/ 80367 h 104477"/>
                    <a:gd name="connsiteX1" fmla="*/ 24110 w 57973"/>
                    <a:gd name="connsiteY1" fmla="*/ 80367 h 104477"/>
                    <a:gd name="connsiteX2" fmla="*/ 24110 w 57973"/>
                    <a:gd name="connsiteY2" fmla="*/ 64294 h 104477"/>
                    <a:gd name="connsiteX3" fmla="*/ 43422 w 57973"/>
                    <a:gd name="connsiteY3" fmla="*/ 64294 h 104477"/>
                    <a:gd name="connsiteX4" fmla="*/ 55477 w 57973"/>
                    <a:gd name="connsiteY4" fmla="*/ 52239 h 104477"/>
                    <a:gd name="connsiteX5" fmla="*/ 43422 w 57973"/>
                    <a:gd name="connsiteY5" fmla="*/ 40184 h 104477"/>
                    <a:gd name="connsiteX6" fmla="*/ 24110 w 57973"/>
                    <a:gd name="connsiteY6" fmla="*/ 40184 h 104477"/>
                    <a:gd name="connsiteX7" fmla="*/ 24110 w 57973"/>
                    <a:gd name="connsiteY7" fmla="*/ 24110 h 104477"/>
                    <a:gd name="connsiteX8" fmla="*/ 45919 w 57973"/>
                    <a:gd name="connsiteY8" fmla="*/ 24110 h 104477"/>
                    <a:gd name="connsiteX9" fmla="*/ 57974 w 57973"/>
                    <a:gd name="connsiteY9" fmla="*/ 12055 h 104477"/>
                    <a:gd name="connsiteX10" fmla="*/ 45919 w 57973"/>
                    <a:gd name="connsiteY10" fmla="*/ 0 h 104477"/>
                    <a:gd name="connsiteX11" fmla="*/ 12055 w 57973"/>
                    <a:gd name="connsiteY11" fmla="*/ 0 h 104477"/>
                    <a:gd name="connsiteX12" fmla="*/ 0 w 57973"/>
                    <a:gd name="connsiteY12" fmla="*/ 12055 h 104477"/>
                    <a:gd name="connsiteX13" fmla="*/ 0 w 57973"/>
                    <a:gd name="connsiteY13" fmla="*/ 92422 h 104477"/>
                    <a:gd name="connsiteX14" fmla="*/ 12055 w 57973"/>
                    <a:gd name="connsiteY14" fmla="*/ 104477 h 104477"/>
                    <a:gd name="connsiteX15" fmla="*/ 45919 w 57973"/>
                    <a:gd name="connsiteY15" fmla="*/ 104477 h 104477"/>
                    <a:gd name="connsiteX16" fmla="*/ 57974 w 57973"/>
                    <a:gd name="connsiteY16" fmla="*/ 92422 h 104477"/>
                    <a:gd name="connsiteX17" fmla="*/ 45919 w 57973"/>
                    <a:gd name="connsiteY17" fmla="*/ 80367 h 104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57973" h="104477">
                      <a:moveTo>
                        <a:pt x="45919" y="80367"/>
                      </a:moveTo>
                      <a:lnTo>
                        <a:pt x="24110" y="80367"/>
                      </a:lnTo>
                      <a:lnTo>
                        <a:pt x="24110" y="64294"/>
                      </a:lnTo>
                      <a:lnTo>
                        <a:pt x="43422" y="64294"/>
                      </a:lnTo>
                      <a:cubicBezTo>
                        <a:pt x="50079" y="64294"/>
                        <a:pt x="55477" y="58896"/>
                        <a:pt x="55477" y="52239"/>
                      </a:cubicBezTo>
                      <a:cubicBezTo>
                        <a:pt x="55477" y="45581"/>
                        <a:pt x="50079" y="40184"/>
                        <a:pt x="43422" y="40184"/>
                      </a:cubicBezTo>
                      <a:lnTo>
                        <a:pt x="24110" y="40184"/>
                      </a:lnTo>
                      <a:lnTo>
                        <a:pt x="24110" y="24110"/>
                      </a:lnTo>
                      <a:lnTo>
                        <a:pt x="45919" y="24110"/>
                      </a:lnTo>
                      <a:cubicBezTo>
                        <a:pt x="52576" y="24110"/>
                        <a:pt x="57974" y="18713"/>
                        <a:pt x="57974" y="12055"/>
                      </a:cubicBezTo>
                      <a:cubicBezTo>
                        <a:pt x="57974" y="5397"/>
                        <a:pt x="52576" y="0"/>
                        <a:pt x="45919" y="0"/>
                      </a:cubicBezTo>
                      <a:lnTo>
                        <a:pt x="12055" y="0"/>
                      </a:lnTo>
                      <a:cubicBezTo>
                        <a:pt x="5397" y="0"/>
                        <a:pt x="0" y="5397"/>
                        <a:pt x="0" y="12055"/>
                      </a:cubicBezTo>
                      <a:lnTo>
                        <a:pt x="0" y="92422"/>
                      </a:lnTo>
                      <a:cubicBezTo>
                        <a:pt x="0" y="99080"/>
                        <a:pt x="5397" y="104477"/>
                        <a:pt x="12055" y="104477"/>
                      </a:cubicBezTo>
                      <a:lnTo>
                        <a:pt x="45919" y="104477"/>
                      </a:lnTo>
                      <a:cubicBezTo>
                        <a:pt x="52576" y="104477"/>
                        <a:pt x="57974" y="99080"/>
                        <a:pt x="57974" y="92422"/>
                      </a:cubicBezTo>
                      <a:cubicBezTo>
                        <a:pt x="57974" y="85765"/>
                        <a:pt x="52576" y="80367"/>
                        <a:pt x="45919" y="80367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8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pt-BR"/>
                </a:p>
              </p:txBody>
            </p:sp>
          </p:grpSp>
        </p:grp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5314F9F2-CF01-B507-0C28-406183D900AA}"/>
              </a:ext>
            </a:extLst>
          </p:cNvPr>
          <p:cNvGrpSpPr/>
          <p:nvPr/>
        </p:nvGrpSpPr>
        <p:grpSpPr>
          <a:xfrm>
            <a:off x="1053623" y="3106884"/>
            <a:ext cx="806039" cy="806040"/>
            <a:chOff x="1369386" y="3072405"/>
            <a:chExt cx="806039" cy="806040"/>
          </a:xfrm>
        </p:grpSpPr>
        <p:sp>
          <p:nvSpPr>
            <p:cNvPr id="56" name="Rectangle 32">
              <a:extLst>
                <a:ext uri="{FF2B5EF4-FFF2-40B4-BE49-F238E27FC236}">
                  <a16:creationId xmlns:a16="http://schemas.microsoft.com/office/drawing/2014/main" id="{77A71297-125A-76B6-848B-BBCBCEE4293A}"/>
                </a:ext>
              </a:extLst>
            </p:cNvPr>
            <p:cNvSpPr/>
            <p:nvPr/>
          </p:nvSpPr>
          <p:spPr>
            <a:xfrm>
              <a:off x="1369386" y="3072405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Gráfico 39">
              <a:extLst>
                <a:ext uri="{FF2B5EF4-FFF2-40B4-BE49-F238E27FC236}">
                  <a16:creationId xmlns:a16="http://schemas.microsoft.com/office/drawing/2014/main" id="{68FDB9AC-59A5-B18B-95AC-DD95D5BAC1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476356" y="3186715"/>
              <a:ext cx="567919" cy="567919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81E1EA9-1316-3D0F-70B5-43EB235D2146}"/>
              </a:ext>
            </a:extLst>
          </p:cNvPr>
          <p:cNvGrpSpPr/>
          <p:nvPr/>
        </p:nvGrpSpPr>
        <p:grpSpPr>
          <a:xfrm>
            <a:off x="1053623" y="4292790"/>
            <a:ext cx="806039" cy="806040"/>
            <a:chOff x="1369386" y="4258311"/>
            <a:chExt cx="806039" cy="806040"/>
          </a:xfrm>
        </p:grpSpPr>
        <p:sp>
          <p:nvSpPr>
            <p:cNvPr id="64" name="Rectangle 32">
              <a:extLst>
                <a:ext uri="{FF2B5EF4-FFF2-40B4-BE49-F238E27FC236}">
                  <a16:creationId xmlns:a16="http://schemas.microsoft.com/office/drawing/2014/main" id="{C7D540C0-C4D4-9E5B-E909-D6D2054D7A6B}"/>
                </a:ext>
              </a:extLst>
            </p:cNvPr>
            <p:cNvSpPr/>
            <p:nvPr/>
          </p:nvSpPr>
          <p:spPr>
            <a:xfrm>
              <a:off x="1369386" y="4258311"/>
              <a:ext cx="806039" cy="80604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Gráfico 41">
              <a:extLst>
                <a:ext uri="{FF2B5EF4-FFF2-40B4-BE49-F238E27FC236}">
                  <a16:creationId xmlns:a16="http://schemas.microsoft.com/office/drawing/2014/main" id="{4233B836-3EB7-68B5-8C73-310A47B1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474654" y="4363580"/>
              <a:ext cx="595503" cy="595503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D7D9BD29-CDAE-B8CE-9D7E-36A1F59388F9}"/>
              </a:ext>
            </a:extLst>
          </p:cNvPr>
          <p:cNvGrpSpPr/>
          <p:nvPr/>
        </p:nvGrpSpPr>
        <p:grpSpPr>
          <a:xfrm>
            <a:off x="1053623" y="5479176"/>
            <a:ext cx="806039" cy="806040"/>
            <a:chOff x="1369386" y="5444697"/>
            <a:chExt cx="806039" cy="806040"/>
          </a:xfrm>
        </p:grpSpPr>
        <p:sp>
          <p:nvSpPr>
            <p:cNvPr id="63" name="Rectangle 32">
              <a:extLst>
                <a:ext uri="{FF2B5EF4-FFF2-40B4-BE49-F238E27FC236}">
                  <a16:creationId xmlns:a16="http://schemas.microsoft.com/office/drawing/2014/main" id="{AD0451EE-2AC0-9D74-7AA3-BED16486FE0D}"/>
                </a:ext>
              </a:extLst>
            </p:cNvPr>
            <p:cNvSpPr/>
            <p:nvPr/>
          </p:nvSpPr>
          <p:spPr>
            <a:xfrm>
              <a:off x="1369386" y="5444697"/>
              <a:ext cx="806039" cy="80604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Agrupar 27">
              <a:extLst>
                <a:ext uri="{FF2B5EF4-FFF2-40B4-BE49-F238E27FC236}">
                  <a16:creationId xmlns:a16="http://schemas.microsoft.com/office/drawing/2014/main" id="{AA229A44-1D95-FF05-F7C7-9905746F78AC}"/>
                </a:ext>
              </a:extLst>
            </p:cNvPr>
            <p:cNvGrpSpPr/>
            <p:nvPr/>
          </p:nvGrpSpPr>
          <p:grpSpPr>
            <a:xfrm>
              <a:off x="1527288" y="5602600"/>
              <a:ext cx="490235" cy="490235"/>
              <a:chOff x="1527288" y="5602598"/>
              <a:chExt cx="490235" cy="490235"/>
            </a:xfrm>
          </p:grpSpPr>
          <p:pic>
            <p:nvPicPr>
              <p:cNvPr id="27" name="Gráfico 26">
                <a:extLst>
                  <a:ext uri="{FF2B5EF4-FFF2-40B4-BE49-F238E27FC236}">
                    <a16:creationId xmlns:a16="http://schemas.microsoft.com/office/drawing/2014/main" id="{0BA8EF28-3BF9-E52F-EB4B-8105DC57DC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527288" y="5602598"/>
                <a:ext cx="490235" cy="490235"/>
              </a:xfrm>
              <a:prstGeom prst="rect">
                <a:avLst/>
              </a:prstGeom>
            </p:spPr>
          </p:pic>
          <p:pic>
            <p:nvPicPr>
              <p:cNvPr id="22" name="Gráfico 21">
                <a:extLst>
                  <a:ext uri="{FF2B5EF4-FFF2-40B4-BE49-F238E27FC236}">
                    <a16:creationId xmlns:a16="http://schemas.microsoft.com/office/drawing/2014/main" id="{548FBBD4-5488-A2BC-C1FA-ABF6EF148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600687" y="5667609"/>
                <a:ext cx="360211" cy="36021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1734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FDEA9-64D4-9C62-EB2F-A1CAD6339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8" y="1219244"/>
            <a:ext cx="6826567" cy="62070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dirty="0" err="1">
                <a:solidFill>
                  <a:schemeClr val="tx1"/>
                </a:solidFill>
              </a:rPr>
              <a:t>Bluejacking</a:t>
            </a:r>
            <a:endParaRPr lang="pt-BR" dirty="0">
              <a:cs typeface="Calibri Light"/>
            </a:endParaRPr>
          </a:p>
        </p:txBody>
      </p:sp>
      <p:pic>
        <p:nvPicPr>
          <p:cNvPr id="6" name="Google Shape;83;p1">
            <a:extLst>
              <a:ext uri="{FF2B5EF4-FFF2-40B4-BE49-F238E27FC236}">
                <a16:creationId xmlns:a16="http://schemas.microsoft.com/office/drawing/2014/main" id="{F0C8B81D-A999-64F5-952D-DA81136449B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4;p1">
            <a:extLst>
              <a:ext uri="{FF2B5EF4-FFF2-40B4-BE49-F238E27FC236}">
                <a16:creationId xmlns:a16="http://schemas.microsoft.com/office/drawing/2014/main" id="{7A662178-828B-175A-94CC-151F107D4505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Hexagon 1">
            <a:extLst>
              <a:ext uri="{FF2B5EF4-FFF2-40B4-BE49-F238E27FC236}">
                <a16:creationId xmlns:a16="http://schemas.microsoft.com/office/drawing/2014/main" id="{C161D532-ED1D-7A8D-3ADB-850A082DD334}"/>
              </a:ext>
            </a:extLst>
          </p:cNvPr>
          <p:cNvSpPr/>
          <p:nvPr/>
        </p:nvSpPr>
        <p:spPr>
          <a:xfrm rot="19230097">
            <a:off x="7612612" y="1527445"/>
            <a:ext cx="4805356" cy="4142548"/>
          </a:xfrm>
          <a:prstGeom prst="hexagon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8">
            <a:extLst>
              <a:ext uri="{FF2B5EF4-FFF2-40B4-BE49-F238E27FC236}">
                <a16:creationId xmlns:a16="http://schemas.microsoft.com/office/drawing/2014/main" id="{BE0DB2BF-265E-ADFA-33FC-1658777B53F1}"/>
              </a:ext>
            </a:extLst>
          </p:cNvPr>
          <p:cNvGrpSpPr/>
          <p:nvPr/>
        </p:nvGrpSpPr>
        <p:grpSpPr>
          <a:xfrm flipV="1">
            <a:off x="0" y="0"/>
            <a:ext cx="1769806" cy="891458"/>
            <a:chOff x="0" y="5520812"/>
            <a:chExt cx="2654710" cy="1337188"/>
          </a:xfrm>
        </p:grpSpPr>
        <p:sp>
          <p:nvSpPr>
            <p:cNvPr id="22" name="Freeform: Shape 9">
              <a:extLst>
                <a:ext uri="{FF2B5EF4-FFF2-40B4-BE49-F238E27FC236}">
                  <a16:creationId xmlns:a16="http://schemas.microsoft.com/office/drawing/2014/main" id="{67237384-96CC-90BA-4930-30B37F79A5F9}"/>
                </a:ext>
              </a:extLst>
            </p:cNvPr>
            <p:cNvSpPr/>
            <p:nvPr/>
          </p:nvSpPr>
          <p:spPr>
            <a:xfrm rot="16200000" flipH="1">
              <a:off x="516348" y="5004464"/>
              <a:ext cx="1337188" cy="2369884"/>
            </a:xfrm>
            <a:custGeom>
              <a:avLst/>
              <a:gdLst>
                <a:gd name="connsiteX0" fmla="*/ 0 w 1337188"/>
                <a:gd name="connsiteY0" fmla="*/ 0 h 2369884"/>
                <a:gd name="connsiteX1" fmla="*/ 1337188 w 1337188"/>
                <a:gd name="connsiteY1" fmla="*/ 0 h 2369884"/>
                <a:gd name="connsiteX2" fmla="*/ 1337188 w 1337188"/>
                <a:gd name="connsiteY2" fmla="*/ 2369884 h 2369884"/>
                <a:gd name="connsiteX3" fmla="*/ 0 w 1337188"/>
                <a:gd name="connsiteY3" fmla="*/ 1032696 h 2369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7188" h="2369884">
                  <a:moveTo>
                    <a:pt x="0" y="0"/>
                  </a:moveTo>
                  <a:lnTo>
                    <a:pt x="1337188" y="0"/>
                  </a:lnTo>
                  <a:lnTo>
                    <a:pt x="1337188" y="2369884"/>
                  </a:lnTo>
                  <a:lnTo>
                    <a:pt x="0" y="103269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91000">
                  <a:schemeClr val="accent4">
                    <a:alpha val="0"/>
                  </a:schemeClr>
                </a:gs>
              </a:gsLst>
              <a:lin ang="27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3" name="Group 10">
              <a:extLst>
                <a:ext uri="{FF2B5EF4-FFF2-40B4-BE49-F238E27FC236}">
                  <a16:creationId xmlns:a16="http://schemas.microsoft.com/office/drawing/2014/main" id="{4577091D-3E17-739E-4A55-67B8B355C8C3}"/>
                </a:ext>
              </a:extLst>
            </p:cNvPr>
            <p:cNvGrpSpPr/>
            <p:nvPr/>
          </p:nvGrpSpPr>
          <p:grpSpPr>
            <a:xfrm>
              <a:off x="417369" y="5568438"/>
              <a:ext cx="2237341" cy="1289562"/>
              <a:chOff x="417369" y="5568438"/>
              <a:chExt cx="2237341" cy="1289562"/>
            </a:xfrm>
          </p:grpSpPr>
          <p:cxnSp>
            <p:nvCxnSpPr>
              <p:cNvPr id="24" name="Straight Connector 11">
                <a:extLst>
                  <a:ext uri="{FF2B5EF4-FFF2-40B4-BE49-F238E27FC236}">
                    <a16:creationId xmlns:a16="http://schemas.microsoft.com/office/drawing/2014/main" id="{8206A073-D515-9D43-5DCB-5551075F11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9433" y="5571612"/>
                <a:ext cx="801052" cy="3084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Oval 12">
                <a:extLst>
                  <a:ext uri="{FF2B5EF4-FFF2-40B4-BE49-F238E27FC236}">
                    <a16:creationId xmlns:a16="http://schemas.microsoft.com/office/drawing/2014/main" id="{66C8410D-4F97-56E6-C698-AD582DE21620}"/>
                  </a:ext>
                </a:extLst>
              </p:cNvPr>
              <p:cNvSpPr/>
              <p:nvPr/>
            </p:nvSpPr>
            <p:spPr>
              <a:xfrm>
                <a:off x="417369" y="5846875"/>
                <a:ext cx="122064" cy="1220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6" name="Straight Connector 13">
                <a:extLst>
                  <a:ext uri="{FF2B5EF4-FFF2-40B4-BE49-F238E27FC236}">
                    <a16:creationId xmlns:a16="http://schemas.microsoft.com/office/drawing/2014/main" id="{B66A70B2-9417-A87F-1C87-BEAEAABCD9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329966" y="5568438"/>
                <a:ext cx="1324744" cy="128956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16">
            <a:extLst>
              <a:ext uri="{FF2B5EF4-FFF2-40B4-BE49-F238E27FC236}">
                <a16:creationId xmlns:a16="http://schemas.microsoft.com/office/drawing/2014/main" id="{1CB48C8E-0C57-9245-841B-55B72C9EFE14}"/>
              </a:ext>
            </a:extLst>
          </p:cNvPr>
          <p:cNvGrpSpPr/>
          <p:nvPr/>
        </p:nvGrpSpPr>
        <p:grpSpPr>
          <a:xfrm>
            <a:off x="9167095" y="1165378"/>
            <a:ext cx="7081667" cy="1719426"/>
            <a:chOff x="7972616" y="145400"/>
            <a:chExt cx="7081667" cy="1719426"/>
          </a:xfrm>
          <a:solidFill>
            <a:schemeClr val="tx1"/>
          </a:solidFill>
        </p:grpSpPr>
        <p:cxnSp>
          <p:nvCxnSpPr>
            <p:cNvPr id="28" name="Straight Connector 12">
              <a:extLst>
                <a:ext uri="{FF2B5EF4-FFF2-40B4-BE49-F238E27FC236}">
                  <a16:creationId xmlns:a16="http://schemas.microsoft.com/office/drawing/2014/main" id="{778A4ED2-EB60-05C2-8359-E4BD3239D493}"/>
                </a:ext>
              </a:extLst>
            </p:cNvPr>
            <p:cNvCxnSpPr>
              <a:cxnSpLocks/>
            </p:cNvCxnSpPr>
            <p:nvPr/>
          </p:nvCxnSpPr>
          <p:spPr>
            <a:xfrm rot="19375434" flipV="1">
              <a:off x="7972616" y="602054"/>
              <a:ext cx="1771664" cy="682276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14">
              <a:extLst>
                <a:ext uri="{FF2B5EF4-FFF2-40B4-BE49-F238E27FC236}">
                  <a16:creationId xmlns:a16="http://schemas.microsoft.com/office/drawing/2014/main" id="{3C850F93-502E-A53C-E213-9DEACFBCBA7C}"/>
                </a:ext>
              </a:extLst>
            </p:cNvPr>
            <p:cNvSpPr/>
            <p:nvPr/>
          </p:nvSpPr>
          <p:spPr>
            <a:xfrm rot="19375434">
              <a:off x="8248384" y="1726188"/>
              <a:ext cx="138638" cy="138638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15">
              <a:extLst>
                <a:ext uri="{FF2B5EF4-FFF2-40B4-BE49-F238E27FC236}">
                  <a16:creationId xmlns:a16="http://schemas.microsoft.com/office/drawing/2014/main" id="{B4695E3B-5DCA-AF59-59E4-164313FCB7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6740" y="145400"/>
              <a:ext cx="5717543" cy="797793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25">
            <a:extLst>
              <a:ext uri="{FF2B5EF4-FFF2-40B4-BE49-F238E27FC236}">
                <a16:creationId xmlns:a16="http://schemas.microsoft.com/office/drawing/2014/main" id="{CCE78C5A-5203-6AE5-AEF1-B2B8C3FFEE32}"/>
              </a:ext>
            </a:extLst>
          </p:cNvPr>
          <p:cNvGrpSpPr/>
          <p:nvPr/>
        </p:nvGrpSpPr>
        <p:grpSpPr>
          <a:xfrm rot="16358944" flipH="1" flipV="1">
            <a:off x="4742909" y="5689765"/>
            <a:ext cx="2510256" cy="144686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32" name="Straight Connector 26">
              <a:extLst>
                <a:ext uri="{FF2B5EF4-FFF2-40B4-BE49-F238E27FC236}">
                  <a16:creationId xmlns:a16="http://schemas.microsoft.com/office/drawing/2014/main" id="{9E65DABE-1964-3998-DC53-4A900ECCF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E8695BE6-4BDB-FFC1-C194-9FAC7758BFBC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28">
              <a:extLst>
                <a:ext uri="{FF2B5EF4-FFF2-40B4-BE49-F238E27FC236}">
                  <a16:creationId xmlns:a16="http://schemas.microsoft.com/office/drawing/2014/main" id="{67BBD1B9-B26C-2D8F-80E7-3CF1F64E79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Google Shape;84;p1">
            <a:extLst>
              <a:ext uri="{FF2B5EF4-FFF2-40B4-BE49-F238E27FC236}">
                <a16:creationId xmlns:a16="http://schemas.microsoft.com/office/drawing/2014/main" id="{4CC0A53A-8275-A25D-7747-86825651D6F2}"/>
              </a:ext>
            </a:extLst>
          </p:cNvPr>
          <p:cNvSpPr/>
          <p:nvPr/>
        </p:nvSpPr>
        <p:spPr>
          <a:xfrm rot="16200000">
            <a:off x="7940818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Rectangle 32">
            <a:extLst>
              <a:ext uri="{FF2B5EF4-FFF2-40B4-BE49-F238E27FC236}">
                <a16:creationId xmlns:a16="http://schemas.microsoft.com/office/drawing/2014/main" id="{53613714-456B-8FB6-824D-EA0BDB6FEBC5}"/>
              </a:ext>
            </a:extLst>
          </p:cNvPr>
          <p:cNvSpPr/>
          <p:nvPr/>
        </p:nvSpPr>
        <p:spPr>
          <a:xfrm>
            <a:off x="927778" y="2269108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4DFD642-914D-2425-6382-DE7665F9A96F}"/>
              </a:ext>
            </a:extLst>
          </p:cNvPr>
          <p:cNvSpPr txBox="1"/>
          <p:nvPr/>
        </p:nvSpPr>
        <p:spPr>
          <a:xfrm>
            <a:off x="1456310" y="2140754"/>
            <a:ext cx="6687764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Envio de mensagens não autorizadas para outro dispositivo Bluetooth</a:t>
            </a:r>
          </a:p>
        </p:txBody>
      </p:sp>
      <p:sp>
        <p:nvSpPr>
          <p:cNvPr id="37" name="Rectangle 32">
            <a:extLst>
              <a:ext uri="{FF2B5EF4-FFF2-40B4-BE49-F238E27FC236}">
                <a16:creationId xmlns:a16="http://schemas.microsoft.com/office/drawing/2014/main" id="{EB251DF1-8752-374F-763F-D40367347C7E}"/>
              </a:ext>
            </a:extLst>
          </p:cNvPr>
          <p:cNvSpPr/>
          <p:nvPr/>
        </p:nvSpPr>
        <p:spPr>
          <a:xfrm>
            <a:off x="927778" y="2775685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3E632A2-DFDF-BA3B-04C3-BAA9669687A7}"/>
              </a:ext>
            </a:extLst>
          </p:cNvPr>
          <p:cNvSpPr txBox="1"/>
          <p:nvPr/>
        </p:nvSpPr>
        <p:spPr>
          <a:xfrm>
            <a:off x="1448160" y="2643415"/>
            <a:ext cx="3935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Funcionamento:</a:t>
            </a:r>
          </a:p>
        </p:txBody>
      </p:sp>
      <p:sp>
        <p:nvSpPr>
          <p:cNvPr id="39" name="Espaço Reservado para Texto 9">
            <a:extLst>
              <a:ext uri="{FF2B5EF4-FFF2-40B4-BE49-F238E27FC236}">
                <a16:creationId xmlns:a16="http://schemas.microsoft.com/office/drawing/2014/main" id="{9EC387A5-6582-9764-09DB-166C9EC2140B}"/>
              </a:ext>
            </a:extLst>
          </p:cNvPr>
          <p:cNvSpPr txBox="1">
            <a:spLocks/>
          </p:cNvSpPr>
          <p:nvPr/>
        </p:nvSpPr>
        <p:spPr>
          <a:xfrm>
            <a:off x="2029271" y="3036428"/>
            <a:ext cx="4226716" cy="29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O invasor verifica ao seu redor um dispositivo habilitado para Bluetooth</a:t>
            </a:r>
          </a:p>
        </p:txBody>
      </p:sp>
      <p:sp>
        <p:nvSpPr>
          <p:cNvPr id="40" name="Espaço Reservado para Texto 9">
            <a:extLst>
              <a:ext uri="{FF2B5EF4-FFF2-40B4-BE49-F238E27FC236}">
                <a16:creationId xmlns:a16="http://schemas.microsoft.com/office/drawing/2014/main" id="{664262E7-D3A8-FDAB-C79D-2C1B697EFC30}"/>
              </a:ext>
            </a:extLst>
          </p:cNvPr>
          <p:cNvSpPr txBox="1">
            <a:spLocks/>
          </p:cNvSpPr>
          <p:nvPr/>
        </p:nvSpPr>
        <p:spPr>
          <a:xfrm>
            <a:off x="2029271" y="3635950"/>
            <a:ext cx="4120191" cy="32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Envia a mensagem para o possível destinatário via Bluetooth</a:t>
            </a:r>
          </a:p>
        </p:txBody>
      </p:sp>
      <p:sp>
        <p:nvSpPr>
          <p:cNvPr id="41" name="Rectangle 32">
            <a:extLst>
              <a:ext uri="{FF2B5EF4-FFF2-40B4-BE49-F238E27FC236}">
                <a16:creationId xmlns:a16="http://schemas.microsoft.com/office/drawing/2014/main" id="{2915D109-5CF1-BFE6-FFA7-F67BB3F245DA}"/>
              </a:ext>
            </a:extLst>
          </p:cNvPr>
          <p:cNvSpPr/>
          <p:nvPr/>
        </p:nvSpPr>
        <p:spPr>
          <a:xfrm>
            <a:off x="927777" y="4405838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5FBDE08-48AA-4B03-42E4-DE16EC583F98}"/>
              </a:ext>
            </a:extLst>
          </p:cNvPr>
          <p:cNvSpPr txBox="1"/>
          <p:nvPr/>
        </p:nvSpPr>
        <p:spPr>
          <a:xfrm>
            <a:off x="1448159" y="4273568"/>
            <a:ext cx="4737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Envio de Mensagens de texto e imagens chocantes.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84CD16E7-344B-E043-7AD3-19AFEC6849D4}"/>
              </a:ext>
            </a:extLst>
          </p:cNvPr>
          <p:cNvSpPr txBox="1"/>
          <p:nvPr/>
        </p:nvSpPr>
        <p:spPr>
          <a:xfrm>
            <a:off x="1474769" y="4681686"/>
            <a:ext cx="4120190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Smartphones mais antigos o Bluetooth é ativado por padrão.</a:t>
            </a:r>
          </a:p>
        </p:txBody>
      </p:sp>
      <p:sp>
        <p:nvSpPr>
          <p:cNvPr id="49" name="Rectangle 32">
            <a:extLst>
              <a:ext uri="{FF2B5EF4-FFF2-40B4-BE49-F238E27FC236}">
                <a16:creationId xmlns:a16="http://schemas.microsoft.com/office/drawing/2014/main" id="{F4669B07-1642-1AAD-429F-F23AC0B05846}"/>
              </a:ext>
            </a:extLst>
          </p:cNvPr>
          <p:cNvSpPr/>
          <p:nvPr/>
        </p:nvSpPr>
        <p:spPr>
          <a:xfrm>
            <a:off x="958231" y="5531704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171C940C-D653-D67C-EEDB-DBB9C57830C2}"/>
              </a:ext>
            </a:extLst>
          </p:cNvPr>
          <p:cNvSpPr txBox="1"/>
          <p:nvPr/>
        </p:nvSpPr>
        <p:spPr>
          <a:xfrm>
            <a:off x="1481079" y="5313492"/>
            <a:ext cx="412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ataque e a vítima devem estar a aproximadamente 10 metros um do outro.</a:t>
            </a:r>
          </a:p>
        </p:txBody>
      </p:sp>
      <p:cxnSp>
        <p:nvCxnSpPr>
          <p:cNvPr id="52" name="Straight Connector 82">
            <a:extLst>
              <a:ext uri="{FF2B5EF4-FFF2-40B4-BE49-F238E27FC236}">
                <a16:creationId xmlns:a16="http://schemas.microsoft.com/office/drawing/2014/main" id="{4E86F386-B87D-CBD4-2A37-D5BD6EAD5FFE}"/>
              </a:ext>
            </a:extLst>
          </p:cNvPr>
          <p:cNvCxnSpPr>
            <a:cxnSpLocks/>
          </p:cNvCxnSpPr>
          <p:nvPr/>
        </p:nvCxnSpPr>
        <p:spPr>
          <a:xfrm>
            <a:off x="1838941" y="3106029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2">
            <a:extLst>
              <a:ext uri="{FF2B5EF4-FFF2-40B4-BE49-F238E27FC236}">
                <a16:creationId xmlns:a16="http://schemas.microsoft.com/office/drawing/2014/main" id="{8769B157-5E33-8CED-CBAE-1327C5491170}"/>
              </a:ext>
            </a:extLst>
          </p:cNvPr>
          <p:cNvCxnSpPr>
            <a:cxnSpLocks/>
          </p:cNvCxnSpPr>
          <p:nvPr/>
        </p:nvCxnSpPr>
        <p:spPr>
          <a:xfrm>
            <a:off x="1830871" y="3715320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áfico 3">
            <a:extLst>
              <a:ext uri="{FF2B5EF4-FFF2-40B4-BE49-F238E27FC236}">
                <a16:creationId xmlns:a16="http://schemas.microsoft.com/office/drawing/2014/main" id="{D3B5947C-41E0-AF5C-BF01-854459BFF027}"/>
              </a:ext>
            </a:extLst>
          </p:cNvPr>
          <p:cNvGrpSpPr/>
          <p:nvPr/>
        </p:nvGrpSpPr>
        <p:grpSpPr>
          <a:xfrm>
            <a:off x="1211866" y="3162015"/>
            <a:ext cx="345952" cy="284028"/>
            <a:chOff x="3657600" y="1427064"/>
            <a:chExt cx="4876800" cy="4003871"/>
          </a:xfrm>
          <a:solidFill>
            <a:schemeClr val="tx1"/>
          </a:solidFill>
        </p:grpSpPr>
        <p:sp>
          <p:nvSpPr>
            <p:cNvPr id="63" name="Forma Livre: Forma 62">
              <a:extLst>
                <a:ext uri="{FF2B5EF4-FFF2-40B4-BE49-F238E27FC236}">
                  <a16:creationId xmlns:a16="http://schemas.microsoft.com/office/drawing/2014/main" id="{6F743122-B62A-9A6C-E5D4-ADD5F8438140}"/>
                </a:ext>
              </a:extLst>
            </p:cNvPr>
            <p:cNvSpPr/>
            <p:nvPr/>
          </p:nvSpPr>
          <p:spPr>
            <a:xfrm>
              <a:off x="5027304" y="3752021"/>
              <a:ext cx="276520" cy="502872"/>
            </a:xfrm>
            <a:custGeom>
              <a:avLst/>
              <a:gdLst>
                <a:gd name="connsiteX0" fmla="*/ 0 w 276520"/>
                <a:gd name="connsiteY0" fmla="*/ 502873 h 502872"/>
                <a:gd name="connsiteX1" fmla="*/ 276520 w 276520"/>
                <a:gd name="connsiteY1" fmla="*/ 251441 h 502872"/>
                <a:gd name="connsiteX2" fmla="*/ 0 w 276520"/>
                <a:gd name="connsiteY2" fmla="*/ 0 h 50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20" h="502872">
                  <a:moveTo>
                    <a:pt x="0" y="502873"/>
                  </a:moveTo>
                  <a:lnTo>
                    <a:pt x="276520" y="25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4" name="Forma Livre: Forma 63">
              <a:extLst>
                <a:ext uri="{FF2B5EF4-FFF2-40B4-BE49-F238E27FC236}">
                  <a16:creationId xmlns:a16="http://schemas.microsoft.com/office/drawing/2014/main" id="{BD70E542-70D4-5CB9-DDA1-E8A5B228091C}"/>
                </a:ext>
              </a:extLst>
            </p:cNvPr>
            <p:cNvSpPr/>
            <p:nvPr/>
          </p:nvSpPr>
          <p:spPr>
            <a:xfrm>
              <a:off x="5027304" y="2603106"/>
              <a:ext cx="276520" cy="502872"/>
            </a:xfrm>
            <a:custGeom>
              <a:avLst/>
              <a:gdLst>
                <a:gd name="connsiteX0" fmla="*/ 0 w 276520"/>
                <a:gd name="connsiteY0" fmla="*/ 502872 h 502872"/>
                <a:gd name="connsiteX1" fmla="*/ 276520 w 276520"/>
                <a:gd name="connsiteY1" fmla="*/ 251431 h 502872"/>
                <a:gd name="connsiteX2" fmla="*/ 0 w 276520"/>
                <a:gd name="connsiteY2" fmla="*/ 0 h 50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20" h="502872">
                  <a:moveTo>
                    <a:pt x="0" y="502872"/>
                  </a:moveTo>
                  <a:lnTo>
                    <a:pt x="276520" y="2514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5" name="Forma Livre: Forma 64">
              <a:extLst>
                <a:ext uri="{FF2B5EF4-FFF2-40B4-BE49-F238E27FC236}">
                  <a16:creationId xmlns:a16="http://schemas.microsoft.com/office/drawing/2014/main" id="{BA1BA88B-EDCB-EBD2-4A31-20344E2F2DA3}"/>
                </a:ext>
              </a:extLst>
            </p:cNvPr>
            <p:cNvSpPr/>
            <p:nvPr/>
          </p:nvSpPr>
          <p:spPr>
            <a:xfrm>
              <a:off x="3657600" y="1427064"/>
              <a:ext cx="2533573" cy="4003871"/>
            </a:xfrm>
            <a:custGeom>
              <a:avLst/>
              <a:gdLst>
                <a:gd name="connsiteX0" fmla="*/ 1266787 w 2533573"/>
                <a:gd name="connsiteY0" fmla="*/ 0 h 4003871"/>
                <a:gd name="connsiteX1" fmla="*/ 0 w 2533573"/>
                <a:gd name="connsiteY1" fmla="*/ 1266787 h 4003871"/>
                <a:gd name="connsiteX2" fmla="*/ 0 w 2533573"/>
                <a:gd name="connsiteY2" fmla="*/ 2737085 h 4003871"/>
                <a:gd name="connsiteX3" fmla="*/ 1266787 w 2533573"/>
                <a:gd name="connsiteY3" fmla="*/ 4003872 h 4003871"/>
                <a:gd name="connsiteX4" fmla="*/ 2533574 w 2533573"/>
                <a:gd name="connsiteY4" fmla="*/ 2737085 h 4003871"/>
                <a:gd name="connsiteX5" fmla="*/ 2533574 w 2533573"/>
                <a:gd name="connsiteY5" fmla="*/ 1266787 h 4003871"/>
                <a:gd name="connsiteX6" fmla="*/ 1266787 w 2533573"/>
                <a:gd name="connsiteY6" fmla="*/ 0 h 4003871"/>
                <a:gd name="connsiteX7" fmla="*/ 1954721 w 2533573"/>
                <a:gd name="connsiteY7" fmla="*/ 2470690 h 4003871"/>
                <a:gd name="connsiteX8" fmla="*/ 2001479 w 2533573"/>
                <a:gd name="connsiteY8" fmla="*/ 2576398 h 4003871"/>
                <a:gd name="connsiteX9" fmla="*/ 1954721 w 2533573"/>
                <a:gd name="connsiteY9" fmla="*/ 2682107 h 4003871"/>
                <a:gd name="connsiteX10" fmla="*/ 1322956 w 2533573"/>
                <a:gd name="connsiteY10" fmla="*/ 3256569 h 4003871"/>
                <a:gd name="connsiteX11" fmla="*/ 1226810 w 2533573"/>
                <a:gd name="connsiteY11" fmla="*/ 3293736 h 4003871"/>
                <a:gd name="connsiteX12" fmla="*/ 1169051 w 2533573"/>
                <a:gd name="connsiteY12" fmla="*/ 3281524 h 4003871"/>
                <a:gd name="connsiteX13" fmla="*/ 1083964 w 2533573"/>
                <a:gd name="connsiteY13" fmla="*/ 3150861 h 4003871"/>
                <a:gd name="connsiteX14" fmla="*/ 1083964 w 2533573"/>
                <a:gd name="connsiteY14" fmla="*/ 2351018 h 4003871"/>
                <a:gd name="connsiteX15" fmla="*/ 824474 w 2533573"/>
                <a:gd name="connsiteY15" fmla="*/ 2614908 h 4003871"/>
                <a:gd name="connsiteX16" fmla="*/ 722595 w 2533573"/>
                <a:gd name="connsiteY16" fmla="*/ 2657609 h 4003871"/>
                <a:gd name="connsiteX17" fmla="*/ 622430 w 2533573"/>
                <a:gd name="connsiteY17" fmla="*/ 2616603 h 4003871"/>
                <a:gd name="connsiteX18" fmla="*/ 620735 w 2533573"/>
                <a:gd name="connsiteY18" fmla="*/ 2414559 h 4003871"/>
                <a:gd name="connsiteX19" fmla="*/ 1026452 w 2533573"/>
                <a:gd name="connsiteY19" fmla="*/ 2001936 h 4003871"/>
                <a:gd name="connsiteX20" fmla="*/ 620716 w 2533573"/>
                <a:gd name="connsiteY20" fmla="*/ 1589332 h 4003871"/>
                <a:gd name="connsiteX21" fmla="*/ 622411 w 2533573"/>
                <a:gd name="connsiteY21" fmla="*/ 1387288 h 4003871"/>
                <a:gd name="connsiteX22" fmla="*/ 824455 w 2533573"/>
                <a:gd name="connsiteY22" fmla="*/ 1388983 h 4003871"/>
                <a:gd name="connsiteX23" fmla="*/ 1083945 w 2533573"/>
                <a:gd name="connsiteY23" fmla="*/ 1652873 h 4003871"/>
                <a:gd name="connsiteX24" fmla="*/ 1083945 w 2533573"/>
                <a:gd name="connsiteY24" fmla="*/ 853030 h 4003871"/>
                <a:gd name="connsiteX25" fmla="*/ 1169032 w 2533573"/>
                <a:gd name="connsiteY25" fmla="*/ 722367 h 4003871"/>
                <a:gd name="connsiteX26" fmla="*/ 1322946 w 2533573"/>
                <a:gd name="connsiteY26" fmla="*/ 747322 h 4003871"/>
                <a:gd name="connsiteX27" fmla="*/ 1954711 w 2533573"/>
                <a:gd name="connsiteY27" fmla="*/ 1321784 h 4003871"/>
                <a:gd name="connsiteX28" fmla="*/ 2001469 w 2533573"/>
                <a:gd name="connsiteY28" fmla="*/ 1427493 h 4003871"/>
                <a:gd name="connsiteX29" fmla="*/ 1954711 w 2533573"/>
                <a:gd name="connsiteY29" fmla="*/ 1533201 h 4003871"/>
                <a:gd name="connsiteX30" fmla="*/ 1439209 w 2533573"/>
                <a:gd name="connsiteY30" fmla="*/ 2001936 h 40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33573" h="4003871">
                  <a:moveTo>
                    <a:pt x="1266787" y="0"/>
                  </a:moveTo>
                  <a:cubicBezTo>
                    <a:pt x="568281" y="0"/>
                    <a:pt x="0" y="568281"/>
                    <a:pt x="0" y="1266787"/>
                  </a:cubicBezTo>
                  <a:lnTo>
                    <a:pt x="0" y="2737085"/>
                  </a:lnTo>
                  <a:cubicBezTo>
                    <a:pt x="0" y="3435592"/>
                    <a:pt x="568281" y="4003872"/>
                    <a:pt x="1266787" y="4003872"/>
                  </a:cubicBezTo>
                  <a:cubicBezTo>
                    <a:pt x="1965293" y="4003872"/>
                    <a:pt x="2533574" y="3435592"/>
                    <a:pt x="2533574" y="2737085"/>
                  </a:cubicBezTo>
                  <a:lnTo>
                    <a:pt x="2533574" y="1266787"/>
                  </a:lnTo>
                  <a:cubicBezTo>
                    <a:pt x="2533564" y="568281"/>
                    <a:pt x="1965293" y="0"/>
                    <a:pt x="1266787" y="0"/>
                  </a:cubicBezTo>
                  <a:close/>
                  <a:moveTo>
                    <a:pt x="1954721" y="2470690"/>
                  </a:moveTo>
                  <a:cubicBezTo>
                    <a:pt x="1984496" y="2497769"/>
                    <a:pt x="2001479" y="2536146"/>
                    <a:pt x="2001479" y="2576398"/>
                  </a:cubicBezTo>
                  <a:cubicBezTo>
                    <a:pt x="2001479" y="2616651"/>
                    <a:pt x="1984505" y="2655027"/>
                    <a:pt x="1954721" y="2682107"/>
                  </a:cubicBezTo>
                  <a:lnTo>
                    <a:pt x="1322956" y="3256569"/>
                  </a:lnTo>
                  <a:cubicBezTo>
                    <a:pt x="1296133" y="3280963"/>
                    <a:pt x="1261691" y="3293736"/>
                    <a:pt x="1226810" y="3293736"/>
                  </a:cubicBezTo>
                  <a:cubicBezTo>
                    <a:pt x="1207284" y="3293736"/>
                    <a:pt x="1187606" y="3289735"/>
                    <a:pt x="1169051" y="3281524"/>
                  </a:cubicBezTo>
                  <a:cubicBezTo>
                    <a:pt x="1117330" y="3258645"/>
                    <a:pt x="1083964" y="3207410"/>
                    <a:pt x="1083964" y="3150861"/>
                  </a:cubicBezTo>
                  <a:lnTo>
                    <a:pt x="1083964" y="2351018"/>
                  </a:lnTo>
                  <a:lnTo>
                    <a:pt x="824474" y="2614908"/>
                  </a:lnTo>
                  <a:cubicBezTo>
                    <a:pt x="796509" y="2643349"/>
                    <a:pt x="759562" y="2657609"/>
                    <a:pt x="722595" y="2657609"/>
                  </a:cubicBezTo>
                  <a:cubicBezTo>
                    <a:pt x="686438" y="2657609"/>
                    <a:pt x="650253" y="2643969"/>
                    <a:pt x="622430" y="2616603"/>
                  </a:cubicBezTo>
                  <a:cubicBezTo>
                    <a:pt x="566166" y="2561273"/>
                    <a:pt x="565404" y="2470814"/>
                    <a:pt x="620735" y="2414559"/>
                  </a:cubicBezTo>
                  <a:lnTo>
                    <a:pt x="1026452" y="2001936"/>
                  </a:lnTo>
                  <a:lnTo>
                    <a:pt x="620716" y="1589332"/>
                  </a:lnTo>
                  <a:cubicBezTo>
                    <a:pt x="565385" y="1533068"/>
                    <a:pt x="566147" y="1442609"/>
                    <a:pt x="622411" y="1387288"/>
                  </a:cubicBezTo>
                  <a:cubicBezTo>
                    <a:pt x="678675" y="1331957"/>
                    <a:pt x="769144" y="1332729"/>
                    <a:pt x="824455" y="1388983"/>
                  </a:cubicBezTo>
                  <a:lnTo>
                    <a:pt x="1083945" y="1652873"/>
                  </a:lnTo>
                  <a:lnTo>
                    <a:pt x="1083945" y="853030"/>
                  </a:lnTo>
                  <a:cubicBezTo>
                    <a:pt x="1083945" y="796471"/>
                    <a:pt x="1117302" y="745246"/>
                    <a:pt x="1169032" y="722367"/>
                  </a:cubicBezTo>
                  <a:cubicBezTo>
                    <a:pt x="1220734" y="699487"/>
                    <a:pt x="1281094" y="709270"/>
                    <a:pt x="1322946" y="747322"/>
                  </a:cubicBezTo>
                  <a:lnTo>
                    <a:pt x="1954711" y="1321784"/>
                  </a:lnTo>
                  <a:cubicBezTo>
                    <a:pt x="1984486" y="1348864"/>
                    <a:pt x="2001469" y="1387240"/>
                    <a:pt x="2001469" y="1427493"/>
                  </a:cubicBezTo>
                  <a:cubicBezTo>
                    <a:pt x="2001469" y="1467745"/>
                    <a:pt x="1984496" y="1506122"/>
                    <a:pt x="1954711" y="1533201"/>
                  </a:cubicBezTo>
                  <a:lnTo>
                    <a:pt x="1439209" y="2001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6" name="Forma Livre: Forma 65">
              <a:extLst>
                <a:ext uri="{FF2B5EF4-FFF2-40B4-BE49-F238E27FC236}">
                  <a16:creationId xmlns:a16="http://schemas.microsoft.com/office/drawing/2014/main" id="{FD842C55-C50B-11A1-490D-8D64D231C449}"/>
                </a:ext>
              </a:extLst>
            </p:cNvPr>
            <p:cNvSpPr/>
            <p:nvPr/>
          </p:nvSpPr>
          <p:spPr>
            <a:xfrm>
              <a:off x="7363679" y="1436431"/>
              <a:ext cx="1170720" cy="3985141"/>
            </a:xfrm>
            <a:custGeom>
              <a:avLst/>
              <a:gdLst>
                <a:gd name="connsiteX0" fmla="*/ 244109 w 1170720"/>
                <a:gd name="connsiteY0" fmla="*/ 32476 h 3985141"/>
                <a:gd name="connsiteX1" fmla="*/ 43027 w 1170720"/>
                <a:gd name="connsiteY1" fmla="*/ 52193 h 3985141"/>
                <a:gd name="connsiteX2" fmla="*/ 62744 w 1170720"/>
                <a:gd name="connsiteY2" fmla="*/ 253285 h 3985141"/>
                <a:gd name="connsiteX3" fmla="*/ 884970 w 1170720"/>
                <a:gd name="connsiteY3" fmla="*/ 1988321 h 3985141"/>
                <a:gd name="connsiteX4" fmla="*/ 52819 w 1170720"/>
                <a:gd name="connsiteY4" fmla="*/ 3731348 h 3985141"/>
                <a:gd name="connsiteX5" fmla="*/ 31968 w 1170720"/>
                <a:gd name="connsiteY5" fmla="*/ 3932326 h 3985141"/>
                <a:gd name="connsiteX6" fmla="*/ 142963 w 1170720"/>
                <a:gd name="connsiteY6" fmla="*/ 3985142 h 3985141"/>
                <a:gd name="connsiteX7" fmla="*/ 232936 w 1170720"/>
                <a:gd name="connsiteY7" fmla="*/ 3953176 h 3985141"/>
                <a:gd name="connsiteX8" fmla="*/ 1170720 w 1170720"/>
                <a:gd name="connsiteY8" fmla="*/ 1988321 h 3985141"/>
                <a:gd name="connsiteX9" fmla="*/ 244109 w 1170720"/>
                <a:gd name="connsiteY9" fmla="*/ 32476 h 398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720" h="3985141">
                  <a:moveTo>
                    <a:pt x="244109" y="32476"/>
                  </a:moveTo>
                  <a:cubicBezTo>
                    <a:pt x="183130" y="-17616"/>
                    <a:pt x="93100" y="-8777"/>
                    <a:pt x="43027" y="52193"/>
                  </a:cubicBezTo>
                  <a:cubicBezTo>
                    <a:pt x="-7065" y="113172"/>
                    <a:pt x="1764" y="203202"/>
                    <a:pt x="62744" y="253285"/>
                  </a:cubicBezTo>
                  <a:cubicBezTo>
                    <a:pt x="585276" y="682500"/>
                    <a:pt x="884970" y="1314894"/>
                    <a:pt x="884970" y="1988321"/>
                  </a:cubicBezTo>
                  <a:cubicBezTo>
                    <a:pt x="884970" y="2666606"/>
                    <a:pt x="581656" y="3301913"/>
                    <a:pt x="52819" y="3731348"/>
                  </a:cubicBezTo>
                  <a:cubicBezTo>
                    <a:pt x="-8446" y="3781088"/>
                    <a:pt x="-17771" y="3871070"/>
                    <a:pt x="31968" y="3932326"/>
                  </a:cubicBezTo>
                  <a:cubicBezTo>
                    <a:pt x="60210" y="3967101"/>
                    <a:pt x="101405" y="3985142"/>
                    <a:pt x="142963" y="3985142"/>
                  </a:cubicBezTo>
                  <a:cubicBezTo>
                    <a:pt x="174605" y="3985142"/>
                    <a:pt x="206466" y="3974674"/>
                    <a:pt x="232936" y="3953176"/>
                  </a:cubicBezTo>
                  <a:cubicBezTo>
                    <a:pt x="828906" y="3469239"/>
                    <a:pt x="1170720" y="2753073"/>
                    <a:pt x="1170720" y="1988321"/>
                  </a:cubicBezTo>
                  <a:cubicBezTo>
                    <a:pt x="1170720" y="1229054"/>
                    <a:pt x="832983" y="516175"/>
                    <a:pt x="244109" y="32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7" name="Forma Livre: Forma 66">
              <a:extLst>
                <a:ext uri="{FF2B5EF4-FFF2-40B4-BE49-F238E27FC236}">
                  <a16:creationId xmlns:a16="http://schemas.microsoft.com/office/drawing/2014/main" id="{E9BFD2A8-A78D-D5B4-11D6-EF26D4A27D2F}"/>
                </a:ext>
              </a:extLst>
            </p:cNvPr>
            <p:cNvSpPr/>
            <p:nvPr/>
          </p:nvSpPr>
          <p:spPr>
            <a:xfrm>
              <a:off x="6920710" y="1980489"/>
              <a:ext cx="909811" cy="2894519"/>
            </a:xfrm>
            <a:custGeom>
              <a:avLst/>
              <a:gdLst>
                <a:gd name="connsiteX0" fmla="*/ 240995 w 909811"/>
                <a:gd name="connsiteY0" fmla="*/ 32476 h 2894519"/>
                <a:gd name="connsiteX1" fmla="*/ 39912 w 909811"/>
                <a:gd name="connsiteY1" fmla="*/ 52193 h 2894519"/>
                <a:gd name="connsiteX2" fmla="*/ 59629 w 909811"/>
                <a:gd name="connsiteY2" fmla="*/ 253285 h 2894519"/>
                <a:gd name="connsiteX3" fmla="*/ 624071 w 909811"/>
                <a:gd name="connsiteY3" fmla="*/ 1444262 h 2894519"/>
                <a:gd name="connsiteX4" fmla="*/ 52819 w 909811"/>
                <a:gd name="connsiteY4" fmla="*/ 2640726 h 2894519"/>
                <a:gd name="connsiteX5" fmla="*/ 31968 w 909811"/>
                <a:gd name="connsiteY5" fmla="*/ 2841704 h 2894519"/>
                <a:gd name="connsiteX6" fmla="*/ 142963 w 909811"/>
                <a:gd name="connsiteY6" fmla="*/ 2894520 h 2894519"/>
                <a:gd name="connsiteX7" fmla="*/ 232936 w 909811"/>
                <a:gd name="connsiteY7" fmla="*/ 2862554 h 2894519"/>
                <a:gd name="connsiteX8" fmla="*/ 909811 w 909811"/>
                <a:gd name="connsiteY8" fmla="*/ 1444262 h 2894519"/>
                <a:gd name="connsiteX9" fmla="*/ 240995 w 909811"/>
                <a:gd name="connsiteY9" fmla="*/ 32476 h 28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811" h="2894519">
                  <a:moveTo>
                    <a:pt x="240995" y="32476"/>
                  </a:moveTo>
                  <a:cubicBezTo>
                    <a:pt x="180015" y="-17616"/>
                    <a:pt x="89985" y="-8777"/>
                    <a:pt x="39912" y="52193"/>
                  </a:cubicBezTo>
                  <a:cubicBezTo>
                    <a:pt x="-10180" y="113163"/>
                    <a:pt x="-1350" y="203202"/>
                    <a:pt x="59629" y="253285"/>
                  </a:cubicBezTo>
                  <a:cubicBezTo>
                    <a:pt x="418331" y="547931"/>
                    <a:pt x="624071" y="982023"/>
                    <a:pt x="624071" y="1444262"/>
                  </a:cubicBezTo>
                  <a:cubicBezTo>
                    <a:pt x="624071" y="1909835"/>
                    <a:pt x="415864" y="2345937"/>
                    <a:pt x="52819" y="2640726"/>
                  </a:cubicBezTo>
                  <a:cubicBezTo>
                    <a:pt x="-8446" y="2690466"/>
                    <a:pt x="-17771" y="2780448"/>
                    <a:pt x="31968" y="2841704"/>
                  </a:cubicBezTo>
                  <a:cubicBezTo>
                    <a:pt x="60210" y="2876479"/>
                    <a:pt x="101406" y="2894520"/>
                    <a:pt x="142963" y="2894520"/>
                  </a:cubicBezTo>
                  <a:cubicBezTo>
                    <a:pt x="174605" y="2894520"/>
                    <a:pt x="206466" y="2884052"/>
                    <a:pt x="232936" y="2862554"/>
                  </a:cubicBezTo>
                  <a:cubicBezTo>
                    <a:pt x="663104" y="2513253"/>
                    <a:pt x="909811" y="1996312"/>
                    <a:pt x="909811" y="1444262"/>
                  </a:cubicBezTo>
                  <a:cubicBezTo>
                    <a:pt x="909821" y="896184"/>
                    <a:pt x="666038" y="381606"/>
                    <a:pt x="240995" y="32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68" name="Forma Livre: Forma 67">
              <a:extLst>
                <a:ext uri="{FF2B5EF4-FFF2-40B4-BE49-F238E27FC236}">
                  <a16:creationId xmlns:a16="http://schemas.microsoft.com/office/drawing/2014/main" id="{AA6DC07B-069C-E483-C8BC-DDCB2F23D677}"/>
                </a:ext>
              </a:extLst>
            </p:cNvPr>
            <p:cNvSpPr/>
            <p:nvPr/>
          </p:nvSpPr>
          <p:spPr>
            <a:xfrm>
              <a:off x="6478007" y="2524209"/>
              <a:ext cx="648645" cy="1804569"/>
            </a:xfrm>
            <a:custGeom>
              <a:avLst/>
              <a:gdLst>
                <a:gd name="connsiteX0" fmla="*/ 237870 w 648645"/>
                <a:gd name="connsiteY0" fmla="*/ 32443 h 1804569"/>
                <a:gd name="connsiteX1" fmla="*/ 36788 w 648645"/>
                <a:gd name="connsiteY1" fmla="*/ 52227 h 1804569"/>
                <a:gd name="connsiteX2" fmla="*/ 56562 w 648645"/>
                <a:gd name="connsiteY2" fmla="*/ 253309 h 1804569"/>
                <a:gd name="connsiteX3" fmla="*/ 362905 w 648645"/>
                <a:gd name="connsiteY3" fmla="*/ 900543 h 1804569"/>
                <a:gd name="connsiteX4" fmla="*/ 52857 w 648645"/>
                <a:gd name="connsiteY4" fmla="*/ 1550747 h 1804569"/>
                <a:gd name="connsiteX5" fmla="*/ 31940 w 648645"/>
                <a:gd name="connsiteY5" fmla="*/ 1751715 h 1804569"/>
                <a:gd name="connsiteX6" fmla="*/ 142963 w 648645"/>
                <a:gd name="connsiteY6" fmla="*/ 1804570 h 1804569"/>
                <a:gd name="connsiteX7" fmla="*/ 232898 w 648645"/>
                <a:gd name="connsiteY7" fmla="*/ 1772632 h 1804569"/>
                <a:gd name="connsiteX8" fmla="*/ 648645 w 648645"/>
                <a:gd name="connsiteY8" fmla="*/ 900533 h 1804569"/>
                <a:gd name="connsiteX9" fmla="*/ 237870 w 648645"/>
                <a:gd name="connsiteY9" fmla="*/ 32443 h 180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645" h="1804569">
                  <a:moveTo>
                    <a:pt x="237870" y="32443"/>
                  </a:moveTo>
                  <a:cubicBezTo>
                    <a:pt x="176863" y="-17620"/>
                    <a:pt x="86861" y="-8762"/>
                    <a:pt x="36788" y="52227"/>
                  </a:cubicBezTo>
                  <a:cubicBezTo>
                    <a:pt x="-13285" y="113216"/>
                    <a:pt x="-4427" y="203246"/>
                    <a:pt x="56562" y="253309"/>
                  </a:cubicBezTo>
                  <a:cubicBezTo>
                    <a:pt x="251243" y="413120"/>
                    <a:pt x="362905" y="649025"/>
                    <a:pt x="362905" y="900543"/>
                  </a:cubicBezTo>
                  <a:cubicBezTo>
                    <a:pt x="362905" y="1153869"/>
                    <a:pt x="249900" y="1390861"/>
                    <a:pt x="52857" y="1550747"/>
                  </a:cubicBezTo>
                  <a:cubicBezTo>
                    <a:pt x="-8427" y="1600468"/>
                    <a:pt x="-17781" y="1690451"/>
                    <a:pt x="31940" y="1751715"/>
                  </a:cubicBezTo>
                  <a:cubicBezTo>
                    <a:pt x="60181" y="1786510"/>
                    <a:pt x="101396" y="1804570"/>
                    <a:pt x="142963" y="1804570"/>
                  </a:cubicBezTo>
                  <a:cubicBezTo>
                    <a:pt x="174596" y="1804570"/>
                    <a:pt x="206428" y="1794121"/>
                    <a:pt x="232898" y="1772632"/>
                  </a:cubicBezTo>
                  <a:cubicBezTo>
                    <a:pt x="497112" y="1558234"/>
                    <a:pt x="648645" y="1240366"/>
                    <a:pt x="648645" y="900533"/>
                  </a:cubicBezTo>
                  <a:cubicBezTo>
                    <a:pt x="648655" y="563157"/>
                    <a:pt x="498922" y="246747"/>
                    <a:pt x="237870" y="3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id="{095E349A-9CA8-B923-0EED-CEC3A3FEE860}"/>
              </a:ext>
            </a:extLst>
          </p:cNvPr>
          <p:cNvGrpSpPr/>
          <p:nvPr/>
        </p:nvGrpSpPr>
        <p:grpSpPr>
          <a:xfrm>
            <a:off x="1158169" y="3708349"/>
            <a:ext cx="425840" cy="361411"/>
            <a:chOff x="1769822" y="3832595"/>
            <a:chExt cx="425840" cy="361411"/>
          </a:xfrm>
        </p:grpSpPr>
        <p:sp>
          <p:nvSpPr>
            <p:cNvPr id="70" name="Gráfico 12">
              <a:extLst>
                <a:ext uri="{FF2B5EF4-FFF2-40B4-BE49-F238E27FC236}">
                  <a16:creationId xmlns:a16="http://schemas.microsoft.com/office/drawing/2014/main" id="{1DC4404E-D8F0-03D5-9423-D9C0F38E2E21}"/>
                </a:ext>
              </a:extLst>
            </p:cNvPr>
            <p:cNvSpPr/>
            <p:nvPr/>
          </p:nvSpPr>
          <p:spPr>
            <a:xfrm>
              <a:off x="1769822" y="3855575"/>
              <a:ext cx="185625" cy="338431"/>
            </a:xfrm>
            <a:custGeom>
              <a:avLst/>
              <a:gdLst>
                <a:gd name="connsiteX0" fmla="*/ 2130095 w 2630995"/>
                <a:gd name="connsiteY0" fmla="*/ 0 h 4796828"/>
                <a:gd name="connsiteX1" fmla="*/ 509588 w 2630995"/>
                <a:gd name="connsiteY1" fmla="*/ 0 h 4796828"/>
                <a:gd name="connsiteX2" fmla="*/ 0 w 2630995"/>
                <a:gd name="connsiteY2" fmla="*/ 500063 h 4796828"/>
                <a:gd name="connsiteX3" fmla="*/ 0 w 2630995"/>
                <a:gd name="connsiteY3" fmla="*/ 4297337 h 4796828"/>
                <a:gd name="connsiteX4" fmla="*/ 504634 w 2630995"/>
                <a:gd name="connsiteY4" fmla="*/ 4796828 h 4796828"/>
                <a:gd name="connsiteX5" fmla="*/ 2127809 w 2630995"/>
                <a:gd name="connsiteY5" fmla="*/ 4795076 h 4796828"/>
                <a:gd name="connsiteX6" fmla="*/ 2628633 w 2630995"/>
                <a:gd name="connsiteY6" fmla="*/ 4295508 h 4796828"/>
                <a:gd name="connsiteX7" fmla="*/ 2630995 w 2630995"/>
                <a:gd name="connsiteY7" fmla="*/ 499796 h 4796828"/>
                <a:gd name="connsiteX8" fmla="*/ 2130095 w 2630995"/>
                <a:gd name="connsiteY8" fmla="*/ 0 h 4796828"/>
                <a:gd name="connsiteX9" fmla="*/ 1085736 w 2630995"/>
                <a:gd name="connsiteY9" fmla="*/ 299809 h 4796828"/>
                <a:gd name="connsiteX10" fmla="*/ 1555890 w 2630995"/>
                <a:gd name="connsiteY10" fmla="*/ 299809 h 4796828"/>
                <a:gd name="connsiteX11" fmla="*/ 1630832 w 2630995"/>
                <a:gd name="connsiteY11" fmla="*/ 374752 h 4796828"/>
                <a:gd name="connsiteX12" fmla="*/ 1555890 w 2630995"/>
                <a:gd name="connsiteY12" fmla="*/ 449694 h 4796828"/>
                <a:gd name="connsiteX13" fmla="*/ 1085736 w 2630995"/>
                <a:gd name="connsiteY13" fmla="*/ 449694 h 4796828"/>
                <a:gd name="connsiteX14" fmla="*/ 1010793 w 2630995"/>
                <a:gd name="connsiteY14" fmla="*/ 374752 h 4796828"/>
                <a:gd name="connsiteX15" fmla="*/ 1085736 w 2630995"/>
                <a:gd name="connsiteY15" fmla="*/ 299809 h 4796828"/>
                <a:gd name="connsiteX16" fmla="*/ 803224 w 2630995"/>
                <a:gd name="connsiteY16" fmla="*/ 323660 h 4796828"/>
                <a:gd name="connsiteX17" fmla="*/ 909295 w 2630995"/>
                <a:gd name="connsiteY17" fmla="*/ 323660 h 4796828"/>
                <a:gd name="connsiteX18" fmla="*/ 931431 w 2630995"/>
                <a:gd name="connsiteY18" fmla="*/ 376885 h 4796828"/>
                <a:gd name="connsiteX19" fmla="*/ 909295 w 2630995"/>
                <a:gd name="connsiteY19" fmla="*/ 429730 h 4796828"/>
                <a:gd name="connsiteX20" fmla="*/ 856450 w 2630995"/>
                <a:gd name="connsiteY20" fmla="*/ 451828 h 4796828"/>
                <a:gd name="connsiteX21" fmla="*/ 803224 w 2630995"/>
                <a:gd name="connsiteY21" fmla="*/ 429730 h 4796828"/>
                <a:gd name="connsiteX22" fmla="*/ 781507 w 2630995"/>
                <a:gd name="connsiteY22" fmla="*/ 376885 h 4796828"/>
                <a:gd name="connsiteX23" fmla="*/ 803224 w 2630995"/>
                <a:gd name="connsiteY23" fmla="*/ 323660 h 4796828"/>
                <a:gd name="connsiteX24" fmla="*/ 1305687 w 2630995"/>
                <a:gd name="connsiteY24" fmla="*/ 4648276 h 4796828"/>
                <a:gd name="connsiteX25" fmla="*/ 1081430 w 2630995"/>
                <a:gd name="connsiteY25" fmla="*/ 4423982 h 4796828"/>
                <a:gd name="connsiteX26" fmla="*/ 1305687 w 2630995"/>
                <a:gd name="connsiteY26" fmla="*/ 4199687 h 4796828"/>
                <a:gd name="connsiteX27" fmla="*/ 1529944 w 2630995"/>
                <a:gd name="connsiteY27" fmla="*/ 4423982 h 4796828"/>
                <a:gd name="connsiteX28" fmla="*/ 1305687 w 2630995"/>
                <a:gd name="connsiteY28" fmla="*/ 4648276 h 4796828"/>
                <a:gd name="connsiteX29" fmla="*/ 2398357 w 2630995"/>
                <a:gd name="connsiteY29" fmla="*/ 4047249 h 4796828"/>
                <a:gd name="connsiteX30" fmla="*/ 262318 w 2630995"/>
                <a:gd name="connsiteY30" fmla="*/ 4047249 h 4796828"/>
                <a:gd name="connsiteX31" fmla="*/ 262318 w 2630995"/>
                <a:gd name="connsiteY31" fmla="*/ 712051 h 4796828"/>
                <a:gd name="connsiteX32" fmla="*/ 2398357 w 2630995"/>
                <a:gd name="connsiteY32" fmla="*/ 712051 h 4796828"/>
                <a:gd name="connsiteX33" fmla="*/ 2398357 w 2630995"/>
                <a:gd name="connsiteY33" fmla="*/ 4047249 h 479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30995" h="4796828">
                  <a:moveTo>
                    <a:pt x="2130095" y="0"/>
                  </a:moveTo>
                  <a:lnTo>
                    <a:pt x="509588" y="0"/>
                  </a:lnTo>
                  <a:cubicBezTo>
                    <a:pt x="234086" y="0"/>
                    <a:pt x="0" y="224638"/>
                    <a:pt x="0" y="500063"/>
                  </a:cubicBezTo>
                  <a:lnTo>
                    <a:pt x="0" y="4297337"/>
                  </a:lnTo>
                  <a:cubicBezTo>
                    <a:pt x="0" y="4572762"/>
                    <a:pt x="229133" y="4796828"/>
                    <a:pt x="504634" y="4796828"/>
                  </a:cubicBezTo>
                  <a:lnTo>
                    <a:pt x="2127809" y="4795076"/>
                  </a:lnTo>
                  <a:cubicBezTo>
                    <a:pt x="2403272" y="4795076"/>
                    <a:pt x="2628633" y="4570972"/>
                    <a:pt x="2628633" y="4295508"/>
                  </a:cubicBezTo>
                  <a:lnTo>
                    <a:pt x="2630995" y="499796"/>
                  </a:lnTo>
                  <a:cubicBezTo>
                    <a:pt x="2630957" y="223380"/>
                    <a:pt x="2406701" y="0"/>
                    <a:pt x="2130095" y="0"/>
                  </a:cubicBezTo>
                  <a:close/>
                  <a:moveTo>
                    <a:pt x="1085736" y="299809"/>
                  </a:moveTo>
                  <a:lnTo>
                    <a:pt x="1555890" y="299809"/>
                  </a:lnTo>
                  <a:cubicBezTo>
                    <a:pt x="1597190" y="299809"/>
                    <a:pt x="1630832" y="333337"/>
                    <a:pt x="1630832" y="374752"/>
                  </a:cubicBezTo>
                  <a:cubicBezTo>
                    <a:pt x="1630832" y="416166"/>
                    <a:pt x="1597190" y="449694"/>
                    <a:pt x="1555890" y="449694"/>
                  </a:cubicBezTo>
                  <a:lnTo>
                    <a:pt x="1085736" y="449694"/>
                  </a:lnTo>
                  <a:cubicBezTo>
                    <a:pt x="1044321" y="449694"/>
                    <a:pt x="1010793" y="416166"/>
                    <a:pt x="1010793" y="374752"/>
                  </a:cubicBezTo>
                  <a:cubicBezTo>
                    <a:pt x="1010793" y="333337"/>
                    <a:pt x="1044321" y="299809"/>
                    <a:pt x="1085736" y="299809"/>
                  </a:cubicBezTo>
                  <a:close/>
                  <a:moveTo>
                    <a:pt x="803224" y="323660"/>
                  </a:moveTo>
                  <a:cubicBezTo>
                    <a:pt x="830999" y="295923"/>
                    <a:pt x="881558" y="295542"/>
                    <a:pt x="909295" y="323660"/>
                  </a:cubicBezTo>
                  <a:cubicBezTo>
                    <a:pt x="923201" y="337528"/>
                    <a:pt x="931431" y="356997"/>
                    <a:pt x="931431" y="376885"/>
                  </a:cubicBezTo>
                  <a:cubicBezTo>
                    <a:pt x="931431" y="396392"/>
                    <a:pt x="923201" y="415823"/>
                    <a:pt x="909295" y="429730"/>
                  </a:cubicBezTo>
                  <a:cubicBezTo>
                    <a:pt x="895464" y="443636"/>
                    <a:pt x="875919" y="451828"/>
                    <a:pt x="856450" y="451828"/>
                  </a:cubicBezTo>
                  <a:cubicBezTo>
                    <a:pt x="836600" y="451828"/>
                    <a:pt x="817512" y="443636"/>
                    <a:pt x="803224" y="429730"/>
                  </a:cubicBezTo>
                  <a:cubicBezTo>
                    <a:pt x="789394" y="415862"/>
                    <a:pt x="781507" y="396392"/>
                    <a:pt x="781507" y="376885"/>
                  </a:cubicBezTo>
                  <a:cubicBezTo>
                    <a:pt x="781469" y="356997"/>
                    <a:pt x="789394" y="337528"/>
                    <a:pt x="803224" y="323660"/>
                  </a:cubicBezTo>
                  <a:close/>
                  <a:moveTo>
                    <a:pt x="1305687" y="4648276"/>
                  </a:moveTo>
                  <a:cubicBezTo>
                    <a:pt x="1182014" y="4648276"/>
                    <a:pt x="1081430" y="4547616"/>
                    <a:pt x="1081430" y="4423982"/>
                  </a:cubicBezTo>
                  <a:cubicBezTo>
                    <a:pt x="1081430" y="4300309"/>
                    <a:pt x="1182014" y="4199687"/>
                    <a:pt x="1305687" y="4199687"/>
                  </a:cubicBezTo>
                  <a:cubicBezTo>
                    <a:pt x="1429360" y="4199687"/>
                    <a:pt x="1529944" y="4300309"/>
                    <a:pt x="1529944" y="4423982"/>
                  </a:cubicBezTo>
                  <a:cubicBezTo>
                    <a:pt x="1529944" y="4547616"/>
                    <a:pt x="1429322" y="4648276"/>
                    <a:pt x="1305687" y="4648276"/>
                  </a:cubicBezTo>
                  <a:close/>
                  <a:moveTo>
                    <a:pt x="2398357" y="4047249"/>
                  </a:moveTo>
                  <a:lnTo>
                    <a:pt x="262318" y="4047249"/>
                  </a:lnTo>
                  <a:lnTo>
                    <a:pt x="262318" y="712051"/>
                  </a:lnTo>
                  <a:lnTo>
                    <a:pt x="2398357" y="712051"/>
                  </a:lnTo>
                  <a:lnTo>
                    <a:pt x="2398357" y="404724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Gráfico 12">
              <a:extLst>
                <a:ext uri="{FF2B5EF4-FFF2-40B4-BE49-F238E27FC236}">
                  <a16:creationId xmlns:a16="http://schemas.microsoft.com/office/drawing/2014/main" id="{CEBEEEDF-E0D2-D901-AC52-C0CB6D17F063}"/>
                </a:ext>
              </a:extLst>
            </p:cNvPr>
            <p:cNvSpPr/>
            <p:nvPr/>
          </p:nvSpPr>
          <p:spPr>
            <a:xfrm rot="20194578">
              <a:off x="2010037" y="3832595"/>
              <a:ext cx="185625" cy="338431"/>
            </a:xfrm>
            <a:custGeom>
              <a:avLst/>
              <a:gdLst>
                <a:gd name="connsiteX0" fmla="*/ 2130095 w 2630995"/>
                <a:gd name="connsiteY0" fmla="*/ 0 h 4796828"/>
                <a:gd name="connsiteX1" fmla="*/ 509588 w 2630995"/>
                <a:gd name="connsiteY1" fmla="*/ 0 h 4796828"/>
                <a:gd name="connsiteX2" fmla="*/ 0 w 2630995"/>
                <a:gd name="connsiteY2" fmla="*/ 500063 h 4796828"/>
                <a:gd name="connsiteX3" fmla="*/ 0 w 2630995"/>
                <a:gd name="connsiteY3" fmla="*/ 4297337 h 4796828"/>
                <a:gd name="connsiteX4" fmla="*/ 504634 w 2630995"/>
                <a:gd name="connsiteY4" fmla="*/ 4796828 h 4796828"/>
                <a:gd name="connsiteX5" fmla="*/ 2127809 w 2630995"/>
                <a:gd name="connsiteY5" fmla="*/ 4795076 h 4796828"/>
                <a:gd name="connsiteX6" fmla="*/ 2628633 w 2630995"/>
                <a:gd name="connsiteY6" fmla="*/ 4295508 h 4796828"/>
                <a:gd name="connsiteX7" fmla="*/ 2630995 w 2630995"/>
                <a:gd name="connsiteY7" fmla="*/ 499796 h 4796828"/>
                <a:gd name="connsiteX8" fmla="*/ 2130095 w 2630995"/>
                <a:gd name="connsiteY8" fmla="*/ 0 h 4796828"/>
                <a:gd name="connsiteX9" fmla="*/ 1085736 w 2630995"/>
                <a:gd name="connsiteY9" fmla="*/ 299809 h 4796828"/>
                <a:gd name="connsiteX10" fmla="*/ 1555890 w 2630995"/>
                <a:gd name="connsiteY10" fmla="*/ 299809 h 4796828"/>
                <a:gd name="connsiteX11" fmla="*/ 1630832 w 2630995"/>
                <a:gd name="connsiteY11" fmla="*/ 374752 h 4796828"/>
                <a:gd name="connsiteX12" fmla="*/ 1555890 w 2630995"/>
                <a:gd name="connsiteY12" fmla="*/ 449694 h 4796828"/>
                <a:gd name="connsiteX13" fmla="*/ 1085736 w 2630995"/>
                <a:gd name="connsiteY13" fmla="*/ 449694 h 4796828"/>
                <a:gd name="connsiteX14" fmla="*/ 1010793 w 2630995"/>
                <a:gd name="connsiteY14" fmla="*/ 374752 h 4796828"/>
                <a:gd name="connsiteX15" fmla="*/ 1085736 w 2630995"/>
                <a:gd name="connsiteY15" fmla="*/ 299809 h 4796828"/>
                <a:gd name="connsiteX16" fmla="*/ 803224 w 2630995"/>
                <a:gd name="connsiteY16" fmla="*/ 323660 h 4796828"/>
                <a:gd name="connsiteX17" fmla="*/ 909295 w 2630995"/>
                <a:gd name="connsiteY17" fmla="*/ 323660 h 4796828"/>
                <a:gd name="connsiteX18" fmla="*/ 931431 w 2630995"/>
                <a:gd name="connsiteY18" fmla="*/ 376885 h 4796828"/>
                <a:gd name="connsiteX19" fmla="*/ 909295 w 2630995"/>
                <a:gd name="connsiteY19" fmla="*/ 429730 h 4796828"/>
                <a:gd name="connsiteX20" fmla="*/ 856450 w 2630995"/>
                <a:gd name="connsiteY20" fmla="*/ 451828 h 4796828"/>
                <a:gd name="connsiteX21" fmla="*/ 803224 w 2630995"/>
                <a:gd name="connsiteY21" fmla="*/ 429730 h 4796828"/>
                <a:gd name="connsiteX22" fmla="*/ 781507 w 2630995"/>
                <a:gd name="connsiteY22" fmla="*/ 376885 h 4796828"/>
                <a:gd name="connsiteX23" fmla="*/ 803224 w 2630995"/>
                <a:gd name="connsiteY23" fmla="*/ 323660 h 4796828"/>
                <a:gd name="connsiteX24" fmla="*/ 1305687 w 2630995"/>
                <a:gd name="connsiteY24" fmla="*/ 4648276 h 4796828"/>
                <a:gd name="connsiteX25" fmla="*/ 1081430 w 2630995"/>
                <a:gd name="connsiteY25" fmla="*/ 4423982 h 4796828"/>
                <a:gd name="connsiteX26" fmla="*/ 1305687 w 2630995"/>
                <a:gd name="connsiteY26" fmla="*/ 4199687 h 4796828"/>
                <a:gd name="connsiteX27" fmla="*/ 1529944 w 2630995"/>
                <a:gd name="connsiteY27" fmla="*/ 4423982 h 4796828"/>
                <a:gd name="connsiteX28" fmla="*/ 1305687 w 2630995"/>
                <a:gd name="connsiteY28" fmla="*/ 4648276 h 4796828"/>
                <a:gd name="connsiteX29" fmla="*/ 2398357 w 2630995"/>
                <a:gd name="connsiteY29" fmla="*/ 4047249 h 4796828"/>
                <a:gd name="connsiteX30" fmla="*/ 262318 w 2630995"/>
                <a:gd name="connsiteY30" fmla="*/ 4047249 h 4796828"/>
                <a:gd name="connsiteX31" fmla="*/ 262318 w 2630995"/>
                <a:gd name="connsiteY31" fmla="*/ 712051 h 4796828"/>
                <a:gd name="connsiteX32" fmla="*/ 2398357 w 2630995"/>
                <a:gd name="connsiteY32" fmla="*/ 712051 h 4796828"/>
                <a:gd name="connsiteX33" fmla="*/ 2398357 w 2630995"/>
                <a:gd name="connsiteY33" fmla="*/ 4047249 h 479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30995" h="4796828">
                  <a:moveTo>
                    <a:pt x="2130095" y="0"/>
                  </a:moveTo>
                  <a:lnTo>
                    <a:pt x="509588" y="0"/>
                  </a:lnTo>
                  <a:cubicBezTo>
                    <a:pt x="234086" y="0"/>
                    <a:pt x="0" y="224638"/>
                    <a:pt x="0" y="500063"/>
                  </a:cubicBezTo>
                  <a:lnTo>
                    <a:pt x="0" y="4297337"/>
                  </a:lnTo>
                  <a:cubicBezTo>
                    <a:pt x="0" y="4572762"/>
                    <a:pt x="229133" y="4796828"/>
                    <a:pt x="504634" y="4796828"/>
                  </a:cubicBezTo>
                  <a:lnTo>
                    <a:pt x="2127809" y="4795076"/>
                  </a:lnTo>
                  <a:cubicBezTo>
                    <a:pt x="2403272" y="4795076"/>
                    <a:pt x="2628633" y="4570972"/>
                    <a:pt x="2628633" y="4295508"/>
                  </a:cubicBezTo>
                  <a:lnTo>
                    <a:pt x="2630995" y="499796"/>
                  </a:lnTo>
                  <a:cubicBezTo>
                    <a:pt x="2630957" y="223380"/>
                    <a:pt x="2406701" y="0"/>
                    <a:pt x="2130095" y="0"/>
                  </a:cubicBezTo>
                  <a:close/>
                  <a:moveTo>
                    <a:pt x="1085736" y="299809"/>
                  </a:moveTo>
                  <a:lnTo>
                    <a:pt x="1555890" y="299809"/>
                  </a:lnTo>
                  <a:cubicBezTo>
                    <a:pt x="1597190" y="299809"/>
                    <a:pt x="1630832" y="333337"/>
                    <a:pt x="1630832" y="374752"/>
                  </a:cubicBezTo>
                  <a:cubicBezTo>
                    <a:pt x="1630832" y="416166"/>
                    <a:pt x="1597190" y="449694"/>
                    <a:pt x="1555890" y="449694"/>
                  </a:cubicBezTo>
                  <a:lnTo>
                    <a:pt x="1085736" y="449694"/>
                  </a:lnTo>
                  <a:cubicBezTo>
                    <a:pt x="1044321" y="449694"/>
                    <a:pt x="1010793" y="416166"/>
                    <a:pt x="1010793" y="374752"/>
                  </a:cubicBezTo>
                  <a:cubicBezTo>
                    <a:pt x="1010793" y="333337"/>
                    <a:pt x="1044321" y="299809"/>
                    <a:pt x="1085736" y="299809"/>
                  </a:cubicBezTo>
                  <a:close/>
                  <a:moveTo>
                    <a:pt x="803224" y="323660"/>
                  </a:moveTo>
                  <a:cubicBezTo>
                    <a:pt x="830999" y="295923"/>
                    <a:pt x="881558" y="295542"/>
                    <a:pt x="909295" y="323660"/>
                  </a:cubicBezTo>
                  <a:cubicBezTo>
                    <a:pt x="923201" y="337528"/>
                    <a:pt x="931431" y="356997"/>
                    <a:pt x="931431" y="376885"/>
                  </a:cubicBezTo>
                  <a:cubicBezTo>
                    <a:pt x="931431" y="396392"/>
                    <a:pt x="923201" y="415823"/>
                    <a:pt x="909295" y="429730"/>
                  </a:cubicBezTo>
                  <a:cubicBezTo>
                    <a:pt x="895464" y="443636"/>
                    <a:pt x="875919" y="451828"/>
                    <a:pt x="856450" y="451828"/>
                  </a:cubicBezTo>
                  <a:cubicBezTo>
                    <a:pt x="836600" y="451828"/>
                    <a:pt x="817512" y="443636"/>
                    <a:pt x="803224" y="429730"/>
                  </a:cubicBezTo>
                  <a:cubicBezTo>
                    <a:pt x="789394" y="415862"/>
                    <a:pt x="781507" y="396392"/>
                    <a:pt x="781507" y="376885"/>
                  </a:cubicBezTo>
                  <a:cubicBezTo>
                    <a:pt x="781469" y="356997"/>
                    <a:pt x="789394" y="337528"/>
                    <a:pt x="803224" y="323660"/>
                  </a:cubicBezTo>
                  <a:close/>
                  <a:moveTo>
                    <a:pt x="1305687" y="4648276"/>
                  </a:moveTo>
                  <a:cubicBezTo>
                    <a:pt x="1182014" y="4648276"/>
                    <a:pt x="1081430" y="4547616"/>
                    <a:pt x="1081430" y="4423982"/>
                  </a:cubicBezTo>
                  <a:cubicBezTo>
                    <a:pt x="1081430" y="4300309"/>
                    <a:pt x="1182014" y="4199687"/>
                    <a:pt x="1305687" y="4199687"/>
                  </a:cubicBezTo>
                  <a:cubicBezTo>
                    <a:pt x="1429360" y="4199687"/>
                    <a:pt x="1529944" y="4300309"/>
                    <a:pt x="1529944" y="4423982"/>
                  </a:cubicBezTo>
                  <a:cubicBezTo>
                    <a:pt x="1529944" y="4547616"/>
                    <a:pt x="1429322" y="4648276"/>
                    <a:pt x="1305687" y="4648276"/>
                  </a:cubicBezTo>
                  <a:close/>
                  <a:moveTo>
                    <a:pt x="2398357" y="4047249"/>
                  </a:moveTo>
                  <a:lnTo>
                    <a:pt x="262318" y="4047249"/>
                  </a:lnTo>
                  <a:lnTo>
                    <a:pt x="262318" y="712051"/>
                  </a:lnTo>
                  <a:lnTo>
                    <a:pt x="2398357" y="712051"/>
                  </a:lnTo>
                  <a:lnTo>
                    <a:pt x="2398357" y="404724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sp>
        <p:nvSpPr>
          <p:cNvPr id="72" name="Rectangle 32">
            <a:extLst>
              <a:ext uri="{FF2B5EF4-FFF2-40B4-BE49-F238E27FC236}">
                <a16:creationId xmlns:a16="http://schemas.microsoft.com/office/drawing/2014/main" id="{0E249459-7F53-8D27-2D14-9BCED0B03893}"/>
              </a:ext>
            </a:extLst>
          </p:cNvPr>
          <p:cNvSpPr/>
          <p:nvPr/>
        </p:nvSpPr>
        <p:spPr>
          <a:xfrm>
            <a:off x="929400" y="4978214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01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 animBg="1"/>
      <p:bldP spid="38" grpId="0"/>
      <p:bldP spid="41" grpId="0" animBg="1"/>
      <p:bldP spid="42" grpId="0"/>
      <p:bldP spid="46" grpId="0"/>
      <p:bldP spid="49" grpId="0" animBg="1"/>
      <p:bldP spid="50" grpId="0"/>
      <p:bldP spid="7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408DD-AA3A-AB2F-66E5-2ED12AD6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1660944"/>
            <a:ext cx="3239155" cy="633469"/>
          </a:xfrm>
        </p:spPr>
        <p:txBody>
          <a:bodyPr>
            <a:noAutofit/>
          </a:bodyPr>
          <a:lstStyle/>
          <a:p>
            <a:r>
              <a:rPr lang="pt-BR" dirty="0" err="1">
                <a:solidFill>
                  <a:schemeClr val="tx1"/>
                </a:solidFill>
              </a:rPr>
              <a:t>Bluesnarfing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20C97230-E54D-3BC8-D1D3-D8EA112FE3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oup 3">
            <a:extLst>
              <a:ext uri="{FF2B5EF4-FFF2-40B4-BE49-F238E27FC236}">
                <a16:creationId xmlns:a16="http://schemas.microsoft.com/office/drawing/2014/main" id="{47D2953F-AEEA-0A94-070C-DA81E276153B}"/>
              </a:ext>
            </a:extLst>
          </p:cNvPr>
          <p:cNvGrpSpPr/>
          <p:nvPr/>
        </p:nvGrpSpPr>
        <p:grpSpPr>
          <a:xfrm rot="7064114" flipH="1" flipV="1">
            <a:off x="137683" y="-296816"/>
            <a:ext cx="2668416" cy="1538026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36" name="Straight Connector 4">
              <a:extLst>
                <a:ext uri="{FF2B5EF4-FFF2-40B4-BE49-F238E27FC236}">
                  <a16:creationId xmlns:a16="http://schemas.microsoft.com/office/drawing/2014/main" id="{25D0781A-BF2C-D329-5C45-960E568E6D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">
              <a:extLst>
                <a:ext uri="{FF2B5EF4-FFF2-40B4-BE49-F238E27FC236}">
                  <a16:creationId xmlns:a16="http://schemas.microsoft.com/office/drawing/2014/main" id="{9B8BB155-6A08-919C-B136-DF53BA5E6CB1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6">
              <a:extLst>
                <a:ext uri="{FF2B5EF4-FFF2-40B4-BE49-F238E27FC236}">
                  <a16:creationId xmlns:a16="http://schemas.microsoft.com/office/drawing/2014/main" id="{53F1B698-4CC7-12B6-0E89-ADD6A0EA63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Freeform: Shape 1">
            <a:extLst>
              <a:ext uri="{FF2B5EF4-FFF2-40B4-BE49-F238E27FC236}">
                <a16:creationId xmlns:a16="http://schemas.microsoft.com/office/drawing/2014/main" id="{0B6FF3D1-21CF-2FAF-7867-2F6FD083D7A8}"/>
              </a:ext>
            </a:extLst>
          </p:cNvPr>
          <p:cNvSpPr/>
          <p:nvPr/>
        </p:nvSpPr>
        <p:spPr>
          <a:xfrm rot="21331959" flipH="1">
            <a:off x="9252173" y="911255"/>
            <a:ext cx="5442011" cy="4681553"/>
          </a:xfrm>
          <a:custGeom>
            <a:avLst/>
            <a:gdLst>
              <a:gd name="connsiteX0" fmla="*/ 0 w 5442011"/>
              <a:gd name="connsiteY0" fmla="*/ 0 h 4681553"/>
              <a:gd name="connsiteX1" fmla="*/ 4828587 w 5442011"/>
              <a:gd name="connsiteY1" fmla="*/ 0 h 4681553"/>
              <a:gd name="connsiteX2" fmla="*/ 5442011 w 5442011"/>
              <a:gd name="connsiteY2" fmla="*/ 2340777 h 4681553"/>
              <a:gd name="connsiteX3" fmla="*/ 4828587 w 5442011"/>
              <a:gd name="connsiteY3" fmla="*/ 4681553 h 4681553"/>
              <a:gd name="connsiteX4" fmla="*/ 365762 w 5442011"/>
              <a:gd name="connsiteY4" fmla="*/ 4681553 h 468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2011" h="4681553">
                <a:moveTo>
                  <a:pt x="0" y="0"/>
                </a:moveTo>
                <a:lnTo>
                  <a:pt x="4828587" y="0"/>
                </a:lnTo>
                <a:lnTo>
                  <a:pt x="5442011" y="2340777"/>
                </a:lnTo>
                <a:lnTo>
                  <a:pt x="4828587" y="4681553"/>
                </a:lnTo>
                <a:lnTo>
                  <a:pt x="365762" y="468155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Google Shape;84;p1">
            <a:extLst>
              <a:ext uri="{FF2B5EF4-FFF2-40B4-BE49-F238E27FC236}">
                <a16:creationId xmlns:a16="http://schemas.microsoft.com/office/drawing/2014/main" id="{79BB2A56-896E-D473-2DE7-9A3A35D176BF}"/>
              </a:ext>
            </a:extLst>
          </p:cNvPr>
          <p:cNvSpPr/>
          <p:nvPr/>
        </p:nvSpPr>
        <p:spPr>
          <a:xfrm rot="16200000">
            <a:off x="7940818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15DDE83-1BBE-10A3-EBFE-6C519973045D}"/>
              </a:ext>
            </a:extLst>
          </p:cNvPr>
          <p:cNvSpPr txBox="1"/>
          <p:nvPr/>
        </p:nvSpPr>
        <p:spPr>
          <a:xfrm>
            <a:off x="2453953" y="2784203"/>
            <a:ext cx="4206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Semelhante ao </a:t>
            </a:r>
            <a:r>
              <a:rPr lang="pt-BR" sz="1400" dirty="0" err="1"/>
              <a:t>bluejacking</a:t>
            </a:r>
            <a:r>
              <a:rPr lang="pt-BR" sz="1400" dirty="0"/>
              <a:t>.</a:t>
            </a:r>
          </a:p>
        </p:txBody>
      </p:sp>
      <p:cxnSp>
        <p:nvCxnSpPr>
          <p:cNvPr id="21" name="Straight Connector 82">
            <a:extLst>
              <a:ext uri="{FF2B5EF4-FFF2-40B4-BE49-F238E27FC236}">
                <a16:creationId xmlns:a16="http://schemas.microsoft.com/office/drawing/2014/main" id="{3D3D7173-5D4E-CC0B-355D-0BABA81DA0C9}"/>
              </a:ext>
            </a:extLst>
          </p:cNvPr>
          <p:cNvCxnSpPr>
            <a:cxnSpLocks/>
          </p:cNvCxnSpPr>
          <p:nvPr/>
        </p:nvCxnSpPr>
        <p:spPr>
          <a:xfrm>
            <a:off x="2291725" y="2740091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5D6778D-EF1B-8AE3-BE2A-131E3727D5CB}"/>
              </a:ext>
            </a:extLst>
          </p:cNvPr>
          <p:cNvSpPr txBox="1"/>
          <p:nvPr/>
        </p:nvSpPr>
        <p:spPr>
          <a:xfrm>
            <a:off x="2453953" y="3495453"/>
            <a:ext cx="41686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 invasor copia as informações da vítima.</a:t>
            </a:r>
          </a:p>
        </p:txBody>
      </p:sp>
      <p:cxnSp>
        <p:nvCxnSpPr>
          <p:cNvPr id="23" name="Straight Connector 82">
            <a:extLst>
              <a:ext uri="{FF2B5EF4-FFF2-40B4-BE49-F238E27FC236}">
                <a16:creationId xmlns:a16="http://schemas.microsoft.com/office/drawing/2014/main" id="{C317E18B-ED9C-BD49-1FF5-55DCA18D79DA}"/>
              </a:ext>
            </a:extLst>
          </p:cNvPr>
          <p:cNvCxnSpPr>
            <a:cxnSpLocks/>
          </p:cNvCxnSpPr>
          <p:nvPr/>
        </p:nvCxnSpPr>
        <p:spPr>
          <a:xfrm>
            <a:off x="2291725" y="3451342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2076202-5B04-158D-76A3-97C6EC9AA46C}"/>
              </a:ext>
            </a:extLst>
          </p:cNvPr>
          <p:cNvSpPr txBox="1"/>
          <p:nvPr/>
        </p:nvSpPr>
        <p:spPr>
          <a:xfrm>
            <a:off x="2453953" y="4095019"/>
            <a:ext cx="41005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Os aplicativos de </a:t>
            </a:r>
            <a:r>
              <a:rPr lang="pt-BR" sz="1400" dirty="0" err="1"/>
              <a:t>bluesnarfing</a:t>
            </a:r>
            <a:r>
              <a:rPr lang="pt-BR" sz="1400" dirty="0"/>
              <a:t> estão disponíveis para dispositivos móveis.</a:t>
            </a:r>
          </a:p>
        </p:txBody>
      </p:sp>
      <p:cxnSp>
        <p:nvCxnSpPr>
          <p:cNvPr id="25" name="Straight Connector 82">
            <a:extLst>
              <a:ext uri="{FF2B5EF4-FFF2-40B4-BE49-F238E27FC236}">
                <a16:creationId xmlns:a16="http://schemas.microsoft.com/office/drawing/2014/main" id="{9289450C-5178-5A2E-81A0-2F7E7C9A5EEC}"/>
              </a:ext>
            </a:extLst>
          </p:cNvPr>
          <p:cNvCxnSpPr>
            <a:cxnSpLocks/>
          </p:cNvCxnSpPr>
          <p:nvPr/>
        </p:nvCxnSpPr>
        <p:spPr>
          <a:xfrm>
            <a:off x="2291725" y="4158629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6">
            <a:extLst>
              <a:ext uri="{FF2B5EF4-FFF2-40B4-BE49-F238E27FC236}">
                <a16:creationId xmlns:a16="http://schemas.microsoft.com/office/drawing/2014/main" id="{3CD1BF6C-E972-6E3F-74E6-A13DEC3F2AF7}"/>
              </a:ext>
            </a:extLst>
          </p:cNvPr>
          <p:cNvGrpSpPr/>
          <p:nvPr/>
        </p:nvGrpSpPr>
        <p:grpSpPr>
          <a:xfrm rot="17632490" flipH="1" flipV="1">
            <a:off x="4623043" y="5697956"/>
            <a:ext cx="2025122" cy="1167244"/>
            <a:chOff x="417369" y="5568438"/>
            <a:chExt cx="2237341" cy="1289562"/>
          </a:xfrm>
          <a:solidFill>
            <a:schemeClr val="tx1"/>
          </a:solidFill>
        </p:grpSpPr>
        <p:cxnSp>
          <p:nvCxnSpPr>
            <p:cNvPr id="27" name="Straight Connector 27">
              <a:extLst>
                <a:ext uri="{FF2B5EF4-FFF2-40B4-BE49-F238E27FC236}">
                  <a16:creationId xmlns:a16="http://schemas.microsoft.com/office/drawing/2014/main" id="{5ADB9A26-5ADC-7884-2857-38511C5C47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8">
              <a:extLst>
                <a:ext uri="{FF2B5EF4-FFF2-40B4-BE49-F238E27FC236}">
                  <a16:creationId xmlns:a16="http://schemas.microsoft.com/office/drawing/2014/main" id="{EE34D284-15AA-73E0-6B77-B868B641A348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9">
              <a:extLst>
                <a:ext uri="{FF2B5EF4-FFF2-40B4-BE49-F238E27FC236}">
                  <a16:creationId xmlns:a16="http://schemas.microsoft.com/office/drawing/2014/main" id="{A709CE6D-AC03-71FD-C513-41A882E64A0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4BDE8D21-91AF-5F2A-FF9A-10585A3E156E}"/>
              </a:ext>
            </a:extLst>
          </p:cNvPr>
          <p:cNvSpPr txBox="1"/>
          <p:nvPr/>
        </p:nvSpPr>
        <p:spPr>
          <a:xfrm>
            <a:off x="2453953" y="4808704"/>
            <a:ext cx="43913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Os telefones </a:t>
            </a:r>
            <a:r>
              <a:rPr lang="pt-BR" sz="1400" dirty="0" err="1"/>
              <a:t>bluetooth</a:t>
            </a:r>
            <a:r>
              <a:rPr lang="pt-BR" sz="1400" dirty="0"/>
              <a:t> precisam ser detectáveis para que o ataque </a:t>
            </a:r>
            <a:r>
              <a:rPr lang="pt-BR" sz="1400" dirty="0" err="1"/>
              <a:t>bluesnarf</a:t>
            </a:r>
            <a:r>
              <a:rPr lang="pt-BR" sz="1400" dirty="0"/>
              <a:t> funcione.</a:t>
            </a:r>
          </a:p>
        </p:txBody>
      </p:sp>
      <p:cxnSp>
        <p:nvCxnSpPr>
          <p:cNvPr id="31" name="Straight Connector 82">
            <a:extLst>
              <a:ext uri="{FF2B5EF4-FFF2-40B4-BE49-F238E27FC236}">
                <a16:creationId xmlns:a16="http://schemas.microsoft.com/office/drawing/2014/main" id="{9CA36143-4951-96D7-6205-B99384621678}"/>
              </a:ext>
            </a:extLst>
          </p:cNvPr>
          <p:cNvCxnSpPr>
            <a:cxnSpLocks/>
          </p:cNvCxnSpPr>
          <p:nvPr/>
        </p:nvCxnSpPr>
        <p:spPr>
          <a:xfrm>
            <a:off x="2291722" y="4872314"/>
            <a:ext cx="0" cy="396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E31DA59D-9C71-7043-C034-5E2EAA906761}"/>
              </a:ext>
            </a:extLst>
          </p:cNvPr>
          <p:cNvGrpSpPr/>
          <p:nvPr/>
        </p:nvGrpSpPr>
        <p:grpSpPr>
          <a:xfrm>
            <a:off x="1679392" y="4948048"/>
            <a:ext cx="345952" cy="284028"/>
            <a:chOff x="3657600" y="1427064"/>
            <a:chExt cx="4876800" cy="4003871"/>
          </a:xfrm>
          <a:solidFill>
            <a:schemeClr val="tx1"/>
          </a:soli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ECBCE339-E1A1-DDDC-4C3F-1FA7FDBA0001}"/>
                </a:ext>
              </a:extLst>
            </p:cNvPr>
            <p:cNvSpPr/>
            <p:nvPr/>
          </p:nvSpPr>
          <p:spPr>
            <a:xfrm>
              <a:off x="5027304" y="3752021"/>
              <a:ext cx="276520" cy="502872"/>
            </a:xfrm>
            <a:custGeom>
              <a:avLst/>
              <a:gdLst>
                <a:gd name="connsiteX0" fmla="*/ 0 w 276520"/>
                <a:gd name="connsiteY0" fmla="*/ 502873 h 502872"/>
                <a:gd name="connsiteX1" fmla="*/ 276520 w 276520"/>
                <a:gd name="connsiteY1" fmla="*/ 251441 h 502872"/>
                <a:gd name="connsiteX2" fmla="*/ 0 w 276520"/>
                <a:gd name="connsiteY2" fmla="*/ 0 h 50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20" h="502872">
                  <a:moveTo>
                    <a:pt x="0" y="502873"/>
                  </a:moveTo>
                  <a:lnTo>
                    <a:pt x="276520" y="25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A76566CF-CF90-32B8-7038-28F4A98FADCA}"/>
                </a:ext>
              </a:extLst>
            </p:cNvPr>
            <p:cNvSpPr/>
            <p:nvPr/>
          </p:nvSpPr>
          <p:spPr>
            <a:xfrm>
              <a:off x="5027304" y="2603106"/>
              <a:ext cx="276520" cy="502872"/>
            </a:xfrm>
            <a:custGeom>
              <a:avLst/>
              <a:gdLst>
                <a:gd name="connsiteX0" fmla="*/ 0 w 276520"/>
                <a:gd name="connsiteY0" fmla="*/ 502872 h 502872"/>
                <a:gd name="connsiteX1" fmla="*/ 276520 w 276520"/>
                <a:gd name="connsiteY1" fmla="*/ 251431 h 502872"/>
                <a:gd name="connsiteX2" fmla="*/ 0 w 276520"/>
                <a:gd name="connsiteY2" fmla="*/ 0 h 502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6520" h="502872">
                  <a:moveTo>
                    <a:pt x="0" y="502872"/>
                  </a:moveTo>
                  <a:lnTo>
                    <a:pt x="276520" y="2514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8" name="Forma Livre: Forma 7">
              <a:extLst>
                <a:ext uri="{FF2B5EF4-FFF2-40B4-BE49-F238E27FC236}">
                  <a16:creationId xmlns:a16="http://schemas.microsoft.com/office/drawing/2014/main" id="{6C8DB6F7-86AE-F6ED-4879-36A20CD89FAF}"/>
                </a:ext>
              </a:extLst>
            </p:cNvPr>
            <p:cNvSpPr/>
            <p:nvPr/>
          </p:nvSpPr>
          <p:spPr>
            <a:xfrm>
              <a:off x="3657600" y="1427064"/>
              <a:ext cx="2533573" cy="4003871"/>
            </a:xfrm>
            <a:custGeom>
              <a:avLst/>
              <a:gdLst>
                <a:gd name="connsiteX0" fmla="*/ 1266787 w 2533573"/>
                <a:gd name="connsiteY0" fmla="*/ 0 h 4003871"/>
                <a:gd name="connsiteX1" fmla="*/ 0 w 2533573"/>
                <a:gd name="connsiteY1" fmla="*/ 1266787 h 4003871"/>
                <a:gd name="connsiteX2" fmla="*/ 0 w 2533573"/>
                <a:gd name="connsiteY2" fmla="*/ 2737085 h 4003871"/>
                <a:gd name="connsiteX3" fmla="*/ 1266787 w 2533573"/>
                <a:gd name="connsiteY3" fmla="*/ 4003872 h 4003871"/>
                <a:gd name="connsiteX4" fmla="*/ 2533574 w 2533573"/>
                <a:gd name="connsiteY4" fmla="*/ 2737085 h 4003871"/>
                <a:gd name="connsiteX5" fmla="*/ 2533574 w 2533573"/>
                <a:gd name="connsiteY5" fmla="*/ 1266787 h 4003871"/>
                <a:gd name="connsiteX6" fmla="*/ 1266787 w 2533573"/>
                <a:gd name="connsiteY6" fmla="*/ 0 h 4003871"/>
                <a:gd name="connsiteX7" fmla="*/ 1954721 w 2533573"/>
                <a:gd name="connsiteY7" fmla="*/ 2470690 h 4003871"/>
                <a:gd name="connsiteX8" fmla="*/ 2001479 w 2533573"/>
                <a:gd name="connsiteY8" fmla="*/ 2576398 h 4003871"/>
                <a:gd name="connsiteX9" fmla="*/ 1954721 w 2533573"/>
                <a:gd name="connsiteY9" fmla="*/ 2682107 h 4003871"/>
                <a:gd name="connsiteX10" fmla="*/ 1322956 w 2533573"/>
                <a:gd name="connsiteY10" fmla="*/ 3256569 h 4003871"/>
                <a:gd name="connsiteX11" fmla="*/ 1226810 w 2533573"/>
                <a:gd name="connsiteY11" fmla="*/ 3293736 h 4003871"/>
                <a:gd name="connsiteX12" fmla="*/ 1169051 w 2533573"/>
                <a:gd name="connsiteY12" fmla="*/ 3281524 h 4003871"/>
                <a:gd name="connsiteX13" fmla="*/ 1083964 w 2533573"/>
                <a:gd name="connsiteY13" fmla="*/ 3150861 h 4003871"/>
                <a:gd name="connsiteX14" fmla="*/ 1083964 w 2533573"/>
                <a:gd name="connsiteY14" fmla="*/ 2351018 h 4003871"/>
                <a:gd name="connsiteX15" fmla="*/ 824474 w 2533573"/>
                <a:gd name="connsiteY15" fmla="*/ 2614908 h 4003871"/>
                <a:gd name="connsiteX16" fmla="*/ 722595 w 2533573"/>
                <a:gd name="connsiteY16" fmla="*/ 2657609 h 4003871"/>
                <a:gd name="connsiteX17" fmla="*/ 622430 w 2533573"/>
                <a:gd name="connsiteY17" fmla="*/ 2616603 h 4003871"/>
                <a:gd name="connsiteX18" fmla="*/ 620735 w 2533573"/>
                <a:gd name="connsiteY18" fmla="*/ 2414559 h 4003871"/>
                <a:gd name="connsiteX19" fmla="*/ 1026452 w 2533573"/>
                <a:gd name="connsiteY19" fmla="*/ 2001936 h 4003871"/>
                <a:gd name="connsiteX20" fmla="*/ 620716 w 2533573"/>
                <a:gd name="connsiteY20" fmla="*/ 1589332 h 4003871"/>
                <a:gd name="connsiteX21" fmla="*/ 622411 w 2533573"/>
                <a:gd name="connsiteY21" fmla="*/ 1387288 h 4003871"/>
                <a:gd name="connsiteX22" fmla="*/ 824455 w 2533573"/>
                <a:gd name="connsiteY22" fmla="*/ 1388983 h 4003871"/>
                <a:gd name="connsiteX23" fmla="*/ 1083945 w 2533573"/>
                <a:gd name="connsiteY23" fmla="*/ 1652873 h 4003871"/>
                <a:gd name="connsiteX24" fmla="*/ 1083945 w 2533573"/>
                <a:gd name="connsiteY24" fmla="*/ 853030 h 4003871"/>
                <a:gd name="connsiteX25" fmla="*/ 1169032 w 2533573"/>
                <a:gd name="connsiteY25" fmla="*/ 722367 h 4003871"/>
                <a:gd name="connsiteX26" fmla="*/ 1322946 w 2533573"/>
                <a:gd name="connsiteY26" fmla="*/ 747322 h 4003871"/>
                <a:gd name="connsiteX27" fmla="*/ 1954711 w 2533573"/>
                <a:gd name="connsiteY27" fmla="*/ 1321784 h 4003871"/>
                <a:gd name="connsiteX28" fmla="*/ 2001469 w 2533573"/>
                <a:gd name="connsiteY28" fmla="*/ 1427493 h 4003871"/>
                <a:gd name="connsiteX29" fmla="*/ 1954711 w 2533573"/>
                <a:gd name="connsiteY29" fmla="*/ 1533201 h 4003871"/>
                <a:gd name="connsiteX30" fmla="*/ 1439209 w 2533573"/>
                <a:gd name="connsiteY30" fmla="*/ 2001936 h 400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533573" h="4003871">
                  <a:moveTo>
                    <a:pt x="1266787" y="0"/>
                  </a:moveTo>
                  <a:cubicBezTo>
                    <a:pt x="568281" y="0"/>
                    <a:pt x="0" y="568281"/>
                    <a:pt x="0" y="1266787"/>
                  </a:cubicBezTo>
                  <a:lnTo>
                    <a:pt x="0" y="2737085"/>
                  </a:lnTo>
                  <a:cubicBezTo>
                    <a:pt x="0" y="3435592"/>
                    <a:pt x="568281" y="4003872"/>
                    <a:pt x="1266787" y="4003872"/>
                  </a:cubicBezTo>
                  <a:cubicBezTo>
                    <a:pt x="1965293" y="4003872"/>
                    <a:pt x="2533574" y="3435592"/>
                    <a:pt x="2533574" y="2737085"/>
                  </a:cubicBezTo>
                  <a:lnTo>
                    <a:pt x="2533574" y="1266787"/>
                  </a:lnTo>
                  <a:cubicBezTo>
                    <a:pt x="2533564" y="568281"/>
                    <a:pt x="1965293" y="0"/>
                    <a:pt x="1266787" y="0"/>
                  </a:cubicBezTo>
                  <a:close/>
                  <a:moveTo>
                    <a:pt x="1954721" y="2470690"/>
                  </a:moveTo>
                  <a:cubicBezTo>
                    <a:pt x="1984496" y="2497769"/>
                    <a:pt x="2001479" y="2536146"/>
                    <a:pt x="2001479" y="2576398"/>
                  </a:cubicBezTo>
                  <a:cubicBezTo>
                    <a:pt x="2001479" y="2616651"/>
                    <a:pt x="1984505" y="2655027"/>
                    <a:pt x="1954721" y="2682107"/>
                  </a:cubicBezTo>
                  <a:lnTo>
                    <a:pt x="1322956" y="3256569"/>
                  </a:lnTo>
                  <a:cubicBezTo>
                    <a:pt x="1296133" y="3280963"/>
                    <a:pt x="1261691" y="3293736"/>
                    <a:pt x="1226810" y="3293736"/>
                  </a:cubicBezTo>
                  <a:cubicBezTo>
                    <a:pt x="1207284" y="3293736"/>
                    <a:pt x="1187606" y="3289735"/>
                    <a:pt x="1169051" y="3281524"/>
                  </a:cubicBezTo>
                  <a:cubicBezTo>
                    <a:pt x="1117330" y="3258645"/>
                    <a:pt x="1083964" y="3207410"/>
                    <a:pt x="1083964" y="3150861"/>
                  </a:cubicBezTo>
                  <a:lnTo>
                    <a:pt x="1083964" y="2351018"/>
                  </a:lnTo>
                  <a:lnTo>
                    <a:pt x="824474" y="2614908"/>
                  </a:lnTo>
                  <a:cubicBezTo>
                    <a:pt x="796509" y="2643349"/>
                    <a:pt x="759562" y="2657609"/>
                    <a:pt x="722595" y="2657609"/>
                  </a:cubicBezTo>
                  <a:cubicBezTo>
                    <a:pt x="686438" y="2657609"/>
                    <a:pt x="650253" y="2643969"/>
                    <a:pt x="622430" y="2616603"/>
                  </a:cubicBezTo>
                  <a:cubicBezTo>
                    <a:pt x="566166" y="2561273"/>
                    <a:pt x="565404" y="2470814"/>
                    <a:pt x="620735" y="2414559"/>
                  </a:cubicBezTo>
                  <a:lnTo>
                    <a:pt x="1026452" y="2001936"/>
                  </a:lnTo>
                  <a:lnTo>
                    <a:pt x="620716" y="1589332"/>
                  </a:lnTo>
                  <a:cubicBezTo>
                    <a:pt x="565385" y="1533068"/>
                    <a:pt x="566147" y="1442609"/>
                    <a:pt x="622411" y="1387288"/>
                  </a:cubicBezTo>
                  <a:cubicBezTo>
                    <a:pt x="678675" y="1331957"/>
                    <a:pt x="769144" y="1332729"/>
                    <a:pt x="824455" y="1388983"/>
                  </a:cubicBezTo>
                  <a:lnTo>
                    <a:pt x="1083945" y="1652873"/>
                  </a:lnTo>
                  <a:lnTo>
                    <a:pt x="1083945" y="853030"/>
                  </a:lnTo>
                  <a:cubicBezTo>
                    <a:pt x="1083945" y="796471"/>
                    <a:pt x="1117302" y="745246"/>
                    <a:pt x="1169032" y="722367"/>
                  </a:cubicBezTo>
                  <a:cubicBezTo>
                    <a:pt x="1220734" y="699487"/>
                    <a:pt x="1281094" y="709270"/>
                    <a:pt x="1322946" y="747322"/>
                  </a:cubicBezTo>
                  <a:lnTo>
                    <a:pt x="1954711" y="1321784"/>
                  </a:lnTo>
                  <a:cubicBezTo>
                    <a:pt x="1984486" y="1348864"/>
                    <a:pt x="2001469" y="1387240"/>
                    <a:pt x="2001469" y="1427493"/>
                  </a:cubicBezTo>
                  <a:cubicBezTo>
                    <a:pt x="2001469" y="1467745"/>
                    <a:pt x="1984496" y="1506122"/>
                    <a:pt x="1954711" y="1533201"/>
                  </a:cubicBezTo>
                  <a:lnTo>
                    <a:pt x="1439209" y="20019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25359242-05ED-E2BD-BE6A-5C90DDEC6F86}"/>
                </a:ext>
              </a:extLst>
            </p:cNvPr>
            <p:cNvSpPr/>
            <p:nvPr/>
          </p:nvSpPr>
          <p:spPr>
            <a:xfrm>
              <a:off x="7363679" y="1436431"/>
              <a:ext cx="1170720" cy="3985141"/>
            </a:xfrm>
            <a:custGeom>
              <a:avLst/>
              <a:gdLst>
                <a:gd name="connsiteX0" fmla="*/ 244109 w 1170720"/>
                <a:gd name="connsiteY0" fmla="*/ 32476 h 3985141"/>
                <a:gd name="connsiteX1" fmla="*/ 43027 w 1170720"/>
                <a:gd name="connsiteY1" fmla="*/ 52193 h 3985141"/>
                <a:gd name="connsiteX2" fmla="*/ 62744 w 1170720"/>
                <a:gd name="connsiteY2" fmla="*/ 253285 h 3985141"/>
                <a:gd name="connsiteX3" fmla="*/ 884970 w 1170720"/>
                <a:gd name="connsiteY3" fmla="*/ 1988321 h 3985141"/>
                <a:gd name="connsiteX4" fmla="*/ 52819 w 1170720"/>
                <a:gd name="connsiteY4" fmla="*/ 3731348 h 3985141"/>
                <a:gd name="connsiteX5" fmla="*/ 31968 w 1170720"/>
                <a:gd name="connsiteY5" fmla="*/ 3932326 h 3985141"/>
                <a:gd name="connsiteX6" fmla="*/ 142963 w 1170720"/>
                <a:gd name="connsiteY6" fmla="*/ 3985142 h 3985141"/>
                <a:gd name="connsiteX7" fmla="*/ 232936 w 1170720"/>
                <a:gd name="connsiteY7" fmla="*/ 3953176 h 3985141"/>
                <a:gd name="connsiteX8" fmla="*/ 1170720 w 1170720"/>
                <a:gd name="connsiteY8" fmla="*/ 1988321 h 3985141"/>
                <a:gd name="connsiteX9" fmla="*/ 244109 w 1170720"/>
                <a:gd name="connsiteY9" fmla="*/ 32476 h 398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0720" h="3985141">
                  <a:moveTo>
                    <a:pt x="244109" y="32476"/>
                  </a:moveTo>
                  <a:cubicBezTo>
                    <a:pt x="183130" y="-17616"/>
                    <a:pt x="93100" y="-8777"/>
                    <a:pt x="43027" y="52193"/>
                  </a:cubicBezTo>
                  <a:cubicBezTo>
                    <a:pt x="-7065" y="113172"/>
                    <a:pt x="1764" y="203202"/>
                    <a:pt x="62744" y="253285"/>
                  </a:cubicBezTo>
                  <a:cubicBezTo>
                    <a:pt x="585276" y="682500"/>
                    <a:pt x="884970" y="1314894"/>
                    <a:pt x="884970" y="1988321"/>
                  </a:cubicBezTo>
                  <a:cubicBezTo>
                    <a:pt x="884970" y="2666606"/>
                    <a:pt x="581656" y="3301913"/>
                    <a:pt x="52819" y="3731348"/>
                  </a:cubicBezTo>
                  <a:cubicBezTo>
                    <a:pt x="-8446" y="3781088"/>
                    <a:pt x="-17771" y="3871070"/>
                    <a:pt x="31968" y="3932326"/>
                  </a:cubicBezTo>
                  <a:cubicBezTo>
                    <a:pt x="60210" y="3967101"/>
                    <a:pt x="101405" y="3985142"/>
                    <a:pt x="142963" y="3985142"/>
                  </a:cubicBezTo>
                  <a:cubicBezTo>
                    <a:pt x="174605" y="3985142"/>
                    <a:pt x="206466" y="3974674"/>
                    <a:pt x="232936" y="3953176"/>
                  </a:cubicBezTo>
                  <a:cubicBezTo>
                    <a:pt x="828906" y="3469239"/>
                    <a:pt x="1170720" y="2753073"/>
                    <a:pt x="1170720" y="1988321"/>
                  </a:cubicBezTo>
                  <a:cubicBezTo>
                    <a:pt x="1170720" y="1229054"/>
                    <a:pt x="832983" y="516175"/>
                    <a:pt x="244109" y="32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81875C5D-CC43-08C4-3DB1-1EA3C5AC30D2}"/>
                </a:ext>
              </a:extLst>
            </p:cNvPr>
            <p:cNvSpPr/>
            <p:nvPr/>
          </p:nvSpPr>
          <p:spPr>
            <a:xfrm>
              <a:off x="6920710" y="1980489"/>
              <a:ext cx="909811" cy="2894519"/>
            </a:xfrm>
            <a:custGeom>
              <a:avLst/>
              <a:gdLst>
                <a:gd name="connsiteX0" fmla="*/ 240995 w 909811"/>
                <a:gd name="connsiteY0" fmla="*/ 32476 h 2894519"/>
                <a:gd name="connsiteX1" fmla="*/ 39912 w 909811"/>
                <a:gd name="connsiteY1" fmla="*/ 52193 h 2894519"/>
                <a:gd name="connsiteX2" fmla="*/ 59629 w 909811"/>
                <a:gd name="connsiteY2" fmla="*/ 253285 h 2894519"/>
                <a:gd name="connsiteX3" fmla="*/ 624071 w 909811"/>
                <a:gd name="connsiteY3" fmla="*/ 1444262 h 2894519"/>
                <a:gd name="connsiteX4" fmla="*/ 52819 w 909811"/>
                <a:gd name="connsiteY4" fmla="*/ 2640726 h 2894519"/>
                <a:gd name="connsiteX5" fmla="*/ 31968 w 909811"/>
                <a:gd name="connsiteY5" fmla="*/ 2841704 h 2894519"/>
                <a:gd name="connsiteX6" fmla="*/ 142963 w 909811"/>
                <a:gd name="connsiteY6" fmla="*/ 2894520 h 2894519"/>
                <a:gd name="connsiteX7" fmla="*/ 232936 w 909811"/>
                <a:gd name="connsiteY7" fmla="*/ 2862554 h 2894519"/>
                <a:gd name="connsiteX8" fmla="*/ 909811 w 909811"/>
                <a:gd name="connsiteY8" fmla="*/ 1444262 h 2894519"/>
                <a:gd name="connsiteX9" fmla="*/ 240995 w 909811"/>
                <a:gd name="connsiteY9" fmla="*/ 32476 h 289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9811" h="2894519">
                  <a:moveTo>
                    <a:pt x="240995" y="32476"/>
                  </a:moveTo>
                  <a:cubicBezTo>
                    <a:pt x="180015" y="-17616"/>
                    <a:pt x="89985" y="-8777"/>
                    <a:pt x="39912" y="52193"/>
                  </a:cubicBezTo>
                  <a:cubicBezTo>
                    <a:pt x="-10180" y="113163"/>
                    <a:pt x="-1350" y="203202"/>
                    <a:pt x="59629" y="253285"/>
                  </a:cubicBezTo>
                  <a:cubicBezTo>
                    <a:pt x="418331" y="547931"/>
                    <a:pt x="624071" y="982023"/>
                    <a:pt x="624071" y="1444262"/>
                  </a:cubicBezTo>
                  <a:cubicBezTo>
                    <a:pt x="624071" y="1909835"/>
                    <a:pt x="415864" y="2345937"/>
                    <a:pt x="52819" y="2640726"/>
                  </a:cubicBezTo>
                  <a:cubicBezTo>
                    <a:pt x="-8446" y="2690466"/>
                    <a:pt x="-17771" y="2780448"/>
                    <a:pt x="31968" y="2841704"/>
                  </a:cubicBezTo>
                  <a:cubicBezTo>
                    <a:pt x="60210" y="2876479"/>
                    <a:pt x="101406" y="2894520"/>
                    <a:pt x="142963" y="2894520"/>
                  </a:cubicBezTo>
                  <a:cubicBezTo>
                    <a:pt x="174605" y="2894520"/>
                    <a:pt x="206466" y="2884052"/>
                    <a:pt x="232936" y="2862554"/>
                  </a:cubicBezTo>
                  <a:cubicBezTo>
                    <a:pt x="663104" y="2513253"/>
                    <a:pt x="909811" y="1996312"/>
                    <a:pt x="909811" y="1444262"/>
                  </a:cubicBezTo>
                  <a:cubicBezTo>
                    <a:pt x="909821" y="896184"/>
                    <a:pt x="666038" y="381606"/>
                    <a:pt x="240995" y="324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EBA97C27-55A4-E720-A866-EF464773658E}"/>
                </a:ext>
              </a:extLst>
            </p:cNvPr>
            <p:cNvSpPr/>
            <p:nvPr/>
          </p:nvSpPr>
          <p:spPr>
            <a:xfrm>
              <a:off x="6478007" y="2524209"/>
              <a:ext cx="648645" cy="1804569"/>
            </a:xfrm>
            <a:custGeom>
              <a:avLst/>
              <a:gdLst>
                <a:gd name="connsiteX0" fmla="*/ 237870 w 648645"/>
                <a:gd name="connsiteY0" fmla="*/ 32443 h 1804569"/>
                <a:gd name="connsiteX1" fmla="*/ 36788 w 648645"/>
                <a:gd name="connsiteY1" fmla="*/ 52227 h 1804569"/>
                <a:gd name="connsiteX2" fmla="*/ 56562 w 648645"/>
                <a:gd name="connsiteY2" fmla="*/ 253309 h 1804569"/>
                <a:gd name="connsiteX3" fmla="*/ 362905 w 648645"/>
                <a:gd name="connsiteY3" fmla="*/ 900543 h 1804569"/>
                <a:gd name="connsiteX4" fmla="*/ 52857 w 648645"/>
                <a:gd name="connsiteY4" fmla="*/ 1550747 h 1804569"/>
                <a:gd name="connsiteX5" fmla="*/ 31940 w 648645"/>
                <a:gd name="connsiteY5" fmla="*/ 1751715 h 1804569"/>
                <a:gd name="connsiteX6" fmla="*/ 142963 w 648645"/>
                <a:gd name="connsiteY6" fmla="*/ 1804570 h 1804569"/>
                <a:gd name="connsiteX7" fmla="*/ 232898 w 648645"/>
                <a:gd name="connsiteY7" fmla="*/ 1772632 h 1804569"/>
                <a:gd name="connsiteX8" fmla="*/ 648645 w 648645"/>
                <a:gd name="connsiteY8" fmla="*/ 900533 h 1804569"/>
                <a:gd name="connsiteX9" fmla="*/ 237870 w 648645"/>
                <a:gd name="connsiteY9" fmla="*/ 32443 h 1804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645" h="1804569">
                  <a:moveTo>
                    <a:pt x="237870" y="32443"/>
                  </a:moveTo>
                  <a:cubicBezTo>
                    <a:pt x="176863" y="-17620"/>
                    <a:pt x="86861" y="-8762"/>
                    <a:pt x="36788" y="52227"/>
                  </a:cubicBezTo>
                  <a:cubicBezTo>
                    <a:pt x="-13285" y="113216"/>
                    <a:pt x="-4427" y="203246"/>
                    <a:pt x="56562" y="253309"/>
                  </a:cubicBezTo>
                  <a:cubicBezTo>
                    <a:pt x="251243" y="413120"/>
                    <a:pt x="362905" y="649025"/>
                    <a:pt x="362905" y="900543"/>
                  </a:cubicBezTo>
                  <a:cubicBezTo>
                    <a:pt x="362905" y="1153869"/>
                    <a:pt x="249900" y="1390861"/>
                    <a:pt x="52857" y="1550747"/>
                  </a:cubicBezTo>
                  <a:cubicBezTo>
                    <a:pt x="-8427" y="1600468"/>
                    <a:pt x="-17781" y="1690451"/>
                    <a:pt x="31940" y="1751715"/>
                  </a:cubicBezTo>
                  <a:cubicBezTo>
                    <a:pt x="60181" y="1786510"/>
                    <a:pt x="101396" y="1804570"/>
                    <a:pt x="142963" y="1804570"/>
                  </a:cubicBezTo>
                  <a:cubicBezTo>
                    <a:pt x="174596" y="1804570"/>
                    <a:pt x="206428" y="1794121"/>
                    <a:pt x="232898" y="1772632"/>
                  </a:cubicBezTo>
                  <a:cubicBezTo>
                    <a:pt x="497112" y="1558234"/>
                    <a:pt x="648645" y="1240366"/>
                    <a:pt x="648645" y="900533"/>
                  </a:cubicBezTo>
                  <a:cubicBezTo>
                    <a:pt x="648655" y="563157"/>
                    <a:pt x="498922" y="246747"/>
                    <a:pt x="237870" y="324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AE165F89-B0C5-6E33-B8EE-90057EFEC95C}"/>
              </a:ext>
            </a:extLst>
          </p:cNvPr>
          <p:cNvGrpSpPr/>
          <p:nvPr/>
        </p:nvGrpSpPr>
        <p:grpSpPr>
          <a:xfrm>
            <a:off x="1643481" y="4175923"/>
            <a:ext cx="425840" cy="361411"/>
            <a:chOff x="1769822" y="3832595"/>
            <a:chExt cx="425840" cy="361411"/>
          </a:xfrm>
        </p:grpSpPr>
        <p:sp>
          <p:nvSpPr>
            <p:cNvPr id="14" name="Gráfico 12">
              <a:extLst>
                <a:ext uri="{FF2B5EF4-FFF2-40B4-BE49-F238E27FC236}">
                  <a16:creationId xmlns:a16="http://schemas.microsoft.com/office/drawing/2014/main" id="{4CDF9693-C3B4-A29B-30A3-7BBA28467BFF}"/>
                </a:ext>
              </a:extLst>
            </p:cNvPr>
            <p:cNvSpPr/>
            <p:nvPr/>
          </p:nvSpPr>
          <p:spPr>
            <a:xfrm>
              <a:off x="1769822" y="3855575"/>
              <a:ext cx="185625" cy="338431"/>
            </a:xfrm>
            <a:custGeom>
              <a:avLst/>
              <a:gdLst>
                <a:gd name="connsiteX0" fmla="*/ 2130095 w 2630995"/>
                <a:gd name="connsiteY0" fmla="*/ 0 h 4796828"/>
                <a:gd name="connsiteX1" fmla="*/ 509588 w 2630995"/>
                <a:gd name="connsiteY1" fmla="*/ 0 h 4796828"/>
                <a:gd name="connsiteX2" fmla="*/ 0 w 2630995"/>
                <a:gd name="connsiteY2" fmla="*/ 500063 h 4796828"/>
                <a:gd name="connsiteX3" fmla="*/ 0 w 2630995"/>
                <a:gd name="connsiteY3" fmla="*/ 4297337 h 4796828"/>
                <a:gd name="connsiteX4" fmla="*/ 504634 w 2630995"/>
                <a:gd name="connsiteY4" fmla="*/ 4796828 h 4796828"/>
                <a:gd name="connsiteX5" fmla="*/ 2127809 w 2630995"/>
                <a:gd name="connsiteY5" fmla="*/ 4795076 h 4796828"/>
                <a:gd name="connsiteX6" fmla="*/ 2628633 w 2630995"/>
                <a:gd name="connsiteY6" fmla="*/ 4295508 h 4796828"/>
                <a:gd name="connsiteX7" fmla="*/ 2630995 w 2630995"/>
                <a:gd name="connsiteY7" fmla="*/ 499796 h 4796828"/>
                <a:gd name="connsiteX8" fmla="*/ 2130095 w 2630995"/>
                <a:gd name="connsiteY8" fmla="*/ 0 h 4796828"/>
                <a:gd name="connsiteX9" fmla="*/ 1085736 w 2630995"/>
                <a:gd name="connsiteY9" fmla="*/ 299809 h 4796828"/>
                <a:gd name="connsiteX10" fmla="*/ 1555890 w 2630995"/>
                <a:gd name="connsiteY10" fmla="*/ 299809 h 4796828"/>
                <a:gd name="connsiteX11" fmla="*/ 1630832 w 2630995"/>
                <a:gd name="connsiteY11" fmla="*/ 374752 h 4796828"/>
                <a:gd name="connsiteX12" fmla="*/ 1555890 w 2630995"/>
                <a:gd name="connsiteY12" fmla="*/ 449694 h 4796828"/>
                <a:gd name="connsiteX13" fmla="*/ 1085736 w 2630995"/>
                <a:gd name="connsiteY13" fmla="*/ 449694 h 4796828"/>
                <a:gd name="connsiteX14" fmla="*/ 1010793 w 2630995"/>
                <a:gd name="connsiteY14" fmla="*/ 374752 h 4796828"/>
                <a:gd name="connsiteX15" fmla="*/ 1085736 w 2630995"/>
                <a:gd name="connsiteY15" fmla="*/ 299809 h 4796828"/>
                <a:gd name="connsiteX16" fmla="*/ 803224 w 2630995"/>
                <a:gd name="connsiteY16" fmla="*/ 323660 h 4796828"/>
                <a:gd name="connsiteX17" fmla="*/ 909295 w 2630995"/>
                <a:gd name="connsiteY17" fmla="*/ 323660 h 4796828"/>
                <a:gd name="connsiteX18" fmla="*/ 931431 w 2630995"/>
                <a:gd name="connsiteY18" fmla="*/ 376885 h 4796828"/>
                <a:gd name="connsiteX19" fmla="*/ 909295 w 2630995"/>
                <a:gd name="connsiteY19" fmla="*/ 429730 h 4796828"/>
                <a:gd name="connsiteX20" fmla="*/ 856450 w 2630995"/>
                <a:gd name="connsiteY20" fmla="*/ 451828 h 4796828"/>
                <a:gd name="connsiteX21" fmla="*/ 803224 w 2630995"/>
                <a:gd name="connsiteY21" fmla="*/ 429730 h 4796828"/>
                <a:gd name="connsiteX22" fmla="*/ 781507 w 2630995"/>
                <a:gd name="connsiteY22" fmla="*/ 376885 h 4796828"/>
                <a:gd name="connsiteX23" fmla="*/ 803224 w 2630995"/>
                <a:gd name="connsiteY23" fmla="*/ 323660 h 4796828"/>
                <a:gd name="connsiteX24" fmla="*/ 1305687 w 2630995"/>
                <a:gd name="connsiteY24" fmla="*/ 4648276 h 4796828"/>
                <a:gd name="connsiteX25" fmla="*/ 1081430 w 2630995"/>
                <a:gd name="connsiteY25" fmla="*/ 4423982 h 4796828"/>
                <a:gd name="connsiteX26" fmla="*/ 1305687 w 2630995"/>
                <a:gd name="connsiteY26" fmla="*/ 4199687 h 4796828"/>
                <a:gd name="connsiteX27" fmla="*/ 1529944 w 2630995"/>
                <a:gd name="connsiteY27" fmla="*/ 4423982 h 4796828"/>
                <a:gd name="connsiteX28" fmla="*/ 1305687 w 2630995"/>
                <a:gd name="connsiteY28" fmla="*/ 4648276 h 4796828"/>
                <a:gd name="connsiteX29" fmla="*/ 2398357 w 2630995"/>
                <a:gd name="connsiteY29" fmla="*/ 4047249 h 4796828"/>
                <a:gd name="connsiteX30" fmla="*/ 262318 w 2630995"/>
                <a:gd name="connsiteY30" fmla="*/ 4047249 h 4796828"/>
                <a:gd name="connsiteX31" fmla="*/ 262318 w 2630995"/>
                <a:gd name="connsiteY31" fmla="*/ 712051 h 4796828"/>
                <a:gd name="connsiteX32" fmla="*/ 2398357 w 2630995"/>
                <a:gd name="connsiteY32" fmla="*/ 712051 h 4796828"/>
                <a:gd name="connsiteX33" fmla="*/ 2398357 w 2630995"/>
                <a:gd name="connsiteY33" fmla="*/ 4047249 h 479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30995" h="4796828">
                  <a:moveTo>
                    <a:pt x="2130095" y="0"/>
                  </a:moveTo>
                  <a:lnTo>
                    <a:pt x="509588" y="0"/>
                  </a:lnTo>
                  <a:cubicBezTo>
                    <a:pt x="234086" y="0"/>
                    <a:pt x="0" y="224638"/>
                    <a:pt x="0" y="500063"/>
                  </a:cubicBezTo>
                  <a:lnTo>
                    <a:pt x="0" y="4297337"/>
                  </a:lnTo>
                  <a:cubicBezTo>
                    <a:pt x="0" y="4572762"/>
                    <a:pt x="229133" y="4796828"/>
                    <a:pt x="504634" y="4796828"/>
                  </a:cubicBezTo>
                  <a:lnTo>
                    <a:pt x="2127809" y="4795076"/>
                  </a:lnTo>
                  <a:cubicBezTo>
                    <a:pt x="2403272" y="4795076"/>
                    <a:pt x="2628633" y="4570972"/>
                    <a:pt x="2628633" y="4295508"/>
                  </a:cubicBezTo>
                  <a:lnTo>
                    <a:pt x="2630995" y="499796"/>
                  </a:lnTo>
                  <a:cubicBezTo>
                    <a:pt x="2630957" y="223380"/>
                    <a:pt x="2406701" y="0"/>
                    <a:pt x="2130095" y="0"/>
                  </a:cubicBezTo>
                  <a:close/>
                  <a:moveTo>
                    <a:pt x="1085736" y="299809"/>
                  </a:moveTo>
                  <a:lnTo>
                    <a:pt x="1555890" y="299809"/>
                  </a:lnTo>
                  <a:cubicBezTo>
                    <a:pt x="1597190" y="299809"/>
                    <a:pt x="1630832" y="333337"/>
                    <a:pt x="1630832" y="374752"/>
                  </a:cubicBezTo>
                  <a:cubicBezTo>
                    <a:pt x="1630832" y="416166"/>
                    <a:pt x="1597190" y="449694"/>
                    <a:pt x="1555890" y="449694"/>
                  </a:cubicBezTo>
                  <a:lnTo>
                    <a:pt x="1085736" y="449694"/>
                  </a:lnTo>
                  <a:cubicBezTo>
                    <a:pt x="1044321" y="449694"/>
                    <a:pt x="1010793" y="416166"/>
                    <a:pt x="1010793" y="374752"/>
                  </a:cubicBezTo>
                  <a:cubicBezTo>
                    <a:pt x="1010793" y="333337"/>
                    <a:pt x="1044321" y="299809"/>
                    <a:pt x="1085736" y="299809"/>
                  </a:cubicBezTo>
                  <a:close/>
                  <a:moveTo>
                    <a:pt x="803224" y="323660"/>
                  </a:moveTo>
                  <a:cubicBezTo>
                    <a:pt x="830999" y="295923"/>
                    <a:pt x="881558" y="295542"/>
                    <a:pt x="909295" y="323660"/>
                  </a:cubicBezTo>
                  <a:cubicBezTo>
                    <a:pt x="923201" y="337528"/>
                    <a:pt x="931431" y="356997"/>
                    <a:pt x="931431" y="376885"/>
                  </a:cubicBezTo>
                  <a:cubicBezTo>
                    <a:pt x="931431" y="396392"/>
                    <a:pt x="923201" y="415823"/>
                    <a:pt x="909295" y="429730"/>
                  </a:cubicBezTo>
                  <a:cubicBezTo>
                    <a:pt x="895464" y="443636"/>
                    <a:pt x="875919" y="451828"/>
                    <a:pt x="856450" y="451828"/>
                  </a:cubicBezTo>
                  <a:cubicBezTo>
                    <a:pt x="836600" y="451828"/>
                    <a:pt x="817512" y="443636"/>
                    <a:pt x="803224" y="429730"/>
                  </a:cubicBezTo>
                  <a:cubicBezTo>
                    <a:pt x="789394" y="415862"/>
                    <a:pt x="781507" y="396392"/>
                    <a:pt x="781507" y="376885"/>
                  </a:cubicBezTo>
                  <a:cubicBezTo>
                    <a:pt x="781469" y="356997"/>
                    <a:pt x="789394" y="337528"/>
                    <a:pt x="803224" y="323660"/>
                  </a:cubicBezTo>
                  <a:close/>
                  <a:moveTo>
                    <a:pt x="1305687" y="4648276"/>
                  </a:moveTo>
                  <a:cubicBezTo>
                    <a:pt x="1182014" y="4648276"/>
                    <a:pt x="1081430" y="4547616"/>
                    <a:pt x="1081430" y="4423982"/>
                  </a:cubicBezTo>
                  <a:cubicBezTo>
                    <a:pt x="1081430" y="4300309"/>
                    <a:pt x="1182014" y="4199687"/>
                    <a:pt x="1305687" y="4199687"/>
                  </a:cubicBezTo>
                  <a:cubicBezTo>
                    <a:pt x="1429360" y="4199687"/>
                    <a:pt x="1529944" y="4300309"/>
                    <a:pt x="1529944" y="4423982"/>
                  </a:cubicBezTo>
                  <a:cubicBezTo>
                    <a:pt x="1529944" y="4547616"/>
                    <a:pt x="1429322" y="4648276"/>
                    <a:pt x="1305687" y="4648276"/>
                  </a:cubicBezTo>
                  <a:close/>
                  <a:moveTo>
                    <a:pt x="2398357" y="4047249"/>
                  </a:moveTo>
                  <a:lnTo>
                    <a:pt x="262318" y="4047249"/>
                  </a:lnTo>
                  <a:lnTo>
                    <a:pt x="262318" y="712051"/>
                  </a:lnTo>
                  <a:lnTo>
                    <a:pt x="2398357" y="712051"/>
                  </a:lnTo>
                  <a:lnTo>
                    <a:pt x="2398357" y="404724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Gráfico 12">
              <a:extLst>
                <a:ext uri="{FF2B5EF4-FFF2-40B4-BE49-F238E27FC236}">
                  <a16:creationId xmlns:a16="http://schemas.microsoft.com/office/drawing/2014/main" id="{BD53EBE3-E1A6-E243-4999-3666BCD5244E}"/>
                </a:ext>
              </a:extLst>
            </p:cNvPr>
            <p:cNvSpPr/>
            <p:nvPr/>
          </p:nvSpPr>
          <p:spPr>
            <a:xfrm rot="20194578">
              <a:off x="2010037" y="3832595"/>
              <a:ext cx="185625" cy="338431"/>
            </a:xfrm>
            <a:custGeom>
              <a:avLst/>
              <a:gdLst>
                <a:gd name="connsiteX0" fmla="*/ 2130095 w 2630995"/>
                <a:gd name="connsiteY0" fmla="*/ 0 h 4796828"/>
                <a:gd name="connsiteX1" fmla="*/ 509588 w 2630995"/>
                <a:gd name="connsiteY1" fmla="*/ 0 h 4796828"/>
                <a:gd name="connsiteX2" fmla="*/ 0 w 2630995"/>
                <a:gd name="connsiteY2" fmla="*/ 500063 h 4796828"/>
                <a:gd name="connsiteX3" fmla="*/ 0 w 2630995"/>
                <a:gd name="connsiteY3" fmla="*/ 4297337 h 4796828"/>
                <a:gd name="connsiteX4" fmla="*/ 504634 w 2630995"/>
                <a:gd name="connsiteY4" fmla="*/ 4796828 h 4796828"/>
                <a:gd name="connsiteX5" fmla="*/ 2127809 w 2630995"/>
                <a:gd name="connsiteY5" fmla="*/ 4795076 h 4796828"/>
                <a:gd name="connsiteX6" fmla="*/ 2628633 w 2630995"/>
                <a:gd name="connsiteY6" fmla="*/ 4295508 h 4796828"/>
                <a:gd name="connsiteX7" fmla="*/ 2630995 w 2630995"/>
                <a:gd name="connsiteY7" fmla="*/ 499796 h 4796828"/>
                <a:gd name="connsiteX8" fmla="*/ 2130095 w 2630995"/>
                <a:gd name="connsiteY8" fmla="*/ 0 h 4796828"/>
                <a:gd name="connsiteX9" fmla="*/ 1085736 w 2630995"/>
                <a:gd name="connsiteY9" fmla="*/ 299809 h 4796828"/>
                <a:gd name="connsiteX10" fmla="*/ 1555890 w 2630995"/>
                <a:gd name="connsiteY10" fmla="*/ 299809 h 4796828"/>
                <a:gd name="connsiteX11" fmla="*/ 1630832 w 2630995"/>
                <a:gd name="connsiteY11" fmla="*/ 374752 h 4796828"/>
                <a:gd name="connsiteX12" fmla="*/ 1555890 w 2630995"/>
                <a:gd name="connsiteY12" fmla="*/ 449694 h 4796828"/>
                <a:gd name="connsiteX13" fmla="*/ 1085736 w 2630995"/>
                <a:gd name="connsiteY13" fmla="*/ 449694 h 4796828"/>
                <a:gd name="connsiteX14" fmla="*/ 1010793 w 2630995"/>
                <a:gd name="connsiteY14" fmla="*/ 374752 h 4796828"/>
                <a:gd name="connsiteX15" fmla="*/ 1085736 w 2630995"/>
                <a:gd name="connsiteY15" fmla="*/ 299809 h 4796828"/>
                <a:gd name="connsiteX16" fmla="*/ 803224 w 2630995"/>
                <a:gd name="connsiteY16" fmla="*/ 323660 h 4796828"/>
                <a:gd name="connsiteX17" fmla="*/ 909295 w 2630995"/>
                <a:gd name="connsiteY17" fmla="*/ 323660 h 4796828"/>
                <a:gd name="connsiteX18" fmla="*/ 931431 w 2630995"/>
                <a:gd name="connsiteY18" fmla="*/ 376885 h 4796828"/>
                <a:gd name="connsiteX19" fmla="*/ 909295 w 2630995"/>
                <a:gd name="connsiteY19" fmla="*/ 429730 h 4796828"/>
                <a:gd name="connsiteX20" fmla="*/ 856450 w 2630995"/>
                <a:gd name="connsiteY20" fmla="*/ 451828 h 4796828"/>
                <a:gd name="connsiteX21" fmla="*/ 803224 w 2630995"/>
                <a:gd name="connsiteY21" fmla="*/ 429730 h 4796828"/>
                <a:gd name="connsiteX22" fmla="*/ 781507 w 2630995"/>
                <a:gd name="connsiteY22" fmla="*/ 376885 h 4796828"/>
                <a:gd name="connsiteX23" fmla="*/ 803224 w 2630995"/>
                <a:gd name="connsiteY23" fmla="*/ 323660 h 4796828"/>
                <a:gd name="connsiteX24" fmla="*/ 1305687 w 2630995"/>
                <a:gd name="connsiteY24" fmla="*/ 4648276 h 4796828"/>
                <a:gd name="connsiteX25" fmla="*/ 1081430 w 2630995"/>
                <a:gd name="connsiteY25" fmla="*/ 4423982 h 4796828"/>
                <a:gd name="connsiteX26" fmla="*/ 1305687 w 2630995"/>
                <a:gd name="connsiteY26" fmla="*/ 4199687 h 4796828"/>
                <a:gd name="connsiteX27" fmla="*/ 1529944 w 2630995"/>
                <a:gd name="connsiteY27" fmla="*/ 4423982 h 4796828"/>
                <a:gd name="connsiteX28" fmla="*/ 1305687 w 2630995"/>
                <a:gd name="connsiteY28" fmla="*/ 4648276 h 4796828"/>
                <a:gd name="connsiteX29" fmla="*/ 2398357 w 2630995"/>
                <a:gd name="connsiteY29" fmla="*/ 4047249 h 4796828"/>
                <a:gd name="connsiteX30" fmla="*/ 262318 w 2630995"/>
                <a:gd name="connsiteY30" fmla="*/ 4047249 h 4796828"/>
                <a:gd name="connsiteX31" fmla="*/ 262318 w 2630995"/>
                <a:gd name="connsiteY31" fmla="*/ 712051 h 4796828"/>
                <a:gd name="connsiteX32" fmla="*/ 2398357 w 2630995"/>
                <a:gd name="connsiteY32" fmla="*/ 712051 h 4796828"/>
                <a:gd name="connsiteX33" fmla="*/ 2398357 w 2630995"/>
                <a:gd name="connsiteY33" fmla="*/ 4047249 h 4796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30995" h="4796828">
                  <a:moveTo>
                    <a:pt x="2130095" y="0"/>
                  </a:moveTo>
                  <a:lnTo>
                    <a:pt x="509588" y="0"/>
                  </a:lnTo>
                  <a:cubicBezTo>
                    <a:pt x="234086" y="0"/>
                    <a:pt x="0" y="224638"/>
                    <a:pt x="0" y="500063"/>
                  </a:cubicBezTo>
                  <a:lnTo>
                    <a:pt x="0" y="4297337"/>
                  </a:lnTo>
                  <a:cubicBezTo>
                    <a:pt x="0" y="4572762"/>
                    <a:pt x="229133" y="4796828"/>
                    <a:pt x="504634" y="4796828"/>
                  </a:cubicBezTo>
                  <a:lnTo>
                    <a:pt x="2127809" y="4795076"/>
                  </a:lnTo>
                  <a:cubicBezTo>
                    <a:pt x="2403272" y="4795076"/>
                    <a:pt x="2628633" y="4570972"/>
                    <a:pt x="2628633" y="4295508"/>
                  </a:cubicBezTo>
                  <a:lnTo>
                    <a:pt x="2630995" y="499796"/>
                  </a:lnTo>
                  <a:cubicBezTo>
                    <a:pt x="2630957" y="223380"/>
                    <a:pt x="2406701" y="0"/>
                    <a:pt x="2130095" y="0"/>
                  </a:cubicBezTo>
                  <a:close/>
                  <a:moveTo>
                    <a:pt x="1085736" y="299809"/>
                  </a:moveTo>
                  <a:lnTo>
                    <a:pt x="1555890" y="299809"/>
                  </a:lnTo>
                  <a:cubicBezTo>
                    <a:pt x="1597190" y="299809"/>
                    <a:pt x="1630832" y="333337"/>
                    <a:pt x="1630832" y="374752"/>
                  </a:cubicBezTo>
                  <a:cubicBezTo>
                    <a:pt x="1630832" y="416166"/>
                    <a:pt x="1597190" y="449694"/>
                    <a:pt x="1555890" y="449694"/>
                  </a:cubicBezTo>
                  <a:lnTo>
                    <a:pt x="1085736" y="449694"/>
                  </a:lnTo>
                  <a:cubicBezTo>
                    <a:pt x="1044321" y="449694"/>
                    <a:pt x="1010793" y="416166"/>
                    <a:pt x="1010793" y="374752"/>
                  </a:cubicBezTo>
                  <a:cubicBezTo>
                    <a:pt x="1010793" y="333337"/>
                    <a:pt x="1044321" y="299809"/>
                    <a:pt x="1085736" y="299809"/>
                  </a:cubicBezTo>
                  <a:close/>
                  <a:moveTo>
                    <a:pt x="803224" y="323660"/>
                  </a:moveTo>
                  <a:cubicBezTo>
                    <a:pt x="830999" y="295923"/>
                    <a:pt x="881558" y="295542"/>
                    <a:pt x="909295" y="323660"/>
                  </a:cubicBezTo>
                  <a:cubicBezTo>
                    <a:pt x="923201" y="337528"/>
                    <a:pt x="931431" y="356997"/>
                    <a:pt x="931431" y="376885"/>
                  </a:cubicBezTo>
                  <a:cubicBezTo>
                    <a:pt x="931431" y="396392"/>
                    <a:pt x="923201" y="415823"/>
                    <a:pt x="909295" y="429730"/>
                  </a:cubicBezTo>
                  <a:cubicBezTo>
                    <a:pt x="895464" y="443636"/>
                    <a:pt x="875919" y="451828"/>
                    <a:pt x="856450" y="451828"/>
                  </a:cubicBezTo>
                  <a:cubicBezTo>
                    <a:pt x="836600" y="451828"/>
                    <a:pt x="817512" y="443636"/>
                    <a:pt x="803224" y="429730"/>
                  </a:cubicBezTo>
                  <a:cubicBezTo>
                    <a:pt x="789394" y="415862"/>
                    <a:pt x="781507" y="396392"/>
                    <a:pt x="781507" y="376885"/>
                  </a:cubicBezTo>
                  <a:cubicBezTo>
                    <a:pt x="781469" y="356997"/>
                    <a:pt x="789394" y="337528"/>
                    <a:pt x="803224" y="323660"/>
                  </a:cubicBezTo>
                  <a:close/>
                  <a:moveTo>
                    <a:pt x="1305687" y="4648276"/>
                  </a:moveTo>
                  <a:cubicBezTo>
                    <a:pt x="1182014" y="4648276"/>
                    <a:pt x="1081430" y="4547616"/>
                    <a:pt x="1081430" y="4423982"/>
                  </a:cubicBezTo>
                  <a:cubicBezTo>
                    <a:pt x="1081430" y="4300309"/>
                    <a:pt x="1182014" y="4199687"/>
                    <a:pt x="1305687" y="4199687"/>
                  </a:cubicBezTo>
                  <a:cubicBezTo>
                    <a:pt x="1429360" y="4199687"/>
                    <a:pt x="1529944" y="4300309"/>
                    <a:pt x="1529944" y="4423982"/>
                  </a:cubicBezTo>
                  <a:cubicBezTo>
                    <a:pt x="1529944" y="4547616"/>
                    <a:pt x="1429322" y="4648276"/>
                    <a:pt x="1305687" y="4648276"/>
                  </a:cubicBezTo>
                  <a:close/>
                  <a:moveTo>
                    <a:pt x="2398357" y="4047249"/>
                  </a:moveTo>
                  <a:lnTo>
                    <a:pt x="262318" y="4047249"/>
                  </a:lnTo>
                  <a:lnTo>
                    <a:pt x="262318" y="712051"/>
                  </a:lnTo>
                  <a:lnTo>
                    <a:pt x="2398357" y="712051"/>
                  </a:lnTo>
                  <a:lnTo>
                    <a:pt x="2398357" y="404724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27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48" name="Gráfico 17">
            <a:extLst>
              <a:ext uri="{FF2B5EF4-FFF2-40B4-BE49-F238E27FC236}">
                <a16:creationId xmlns:a16="http://schemas.microsoft.com/office/drawing/2014/main" id="{AE0DF1F7-7EA1-F927-9260-1BA91C0AB4E9}"/>
              </a:ext>
            </a:extLst>
          </p:cNvPr>
          <p:cNvGrpSpPr/>
          <p:nvPr/>
        </p:nvGrpSpPr>
        <p:grpSpPr>
          <a:xfrm>
            <a:off x="1674951" y="3440237"/>
            <a:ext cx="357107" cy="357114"/>
            <a:chOff x="3657647" y="990601"/>
            <a:chExt cx="4874129" cy="4874232"/>
          </a:xfrm>
          <a:solidFill>
            <a:schemeClr val="tx1"/>
          </a:solidFill>
        </p:grpSpPr>
        <p:grpSp>
          <p:nvGrpSpPr>
            <p:cNvPr id="49" name="Gráfico 17">
              <a:extLst>
                <a:ext uri="{FF2B5EF4-FFF2-40B4-BE49-F238E27FC236}">
                  <a16:creationId xmlns:a16="http://schemas.microsoft.com/office/drawing/2014/main" id="{8EB1BAF7-A26B-F1A7-BB60-13860C2BADB2}"/>
                </a:ext>
              </a:extLst>
            </p:cNvPr>
            <p:cNvGrpSpPr/>
            <p:nvPr/>
          </p:nvGrpSpPr>
          <p:grpSpPr>
            <a:xfrm>
              <a:off x="4440981" y="1545905"/>
              <a:ext cx="3967724" cy="4195849"/>
              <a:chOff x="4440981" y="1545905"/>
              <a:chExt cx="3967724" cy="4195849"/>
            </a:xfrm>
            <a:solidFill>
              <a:schemeClr val="tx1"/>
            </a:solidFill>
          </p:grpSpPr>
          <p:sp>
            <p:nvSpPr>
              <p:cNvPr id="54" name="Forma Livre: Forma 53">
                <a:extLst>
                  <a:ext uri="{FF2B5EF4-FFF2-40B4-BE49-F238E27FC236}">
                    <a16:creationId xmlns:a16="http://schemas.microsoft.com/office/drawing/2014/main" id="{778C5D1F-7879-654D-9415-D1CA14D43E4A}"/>
                  </a:ext>
                </a:extLst>
              </p:cNvPr>
              <p:cNvSpPr/>
              <p:nvPr/>
            </p:nvSpPr>
            <p:spPr>
              <a:xfrm>
                <a:off x="7922513" y="5255561"/>
                <a:ext cx="486193" cy="486193"/>
              </a:xfrm>
              <a:custGeom>
                <a:avLst/>
                <a:gdLst>
                  <a:gd name="connsiteX0" fmla="*/ 87039 w 486193"/>
                  <a:gd name="connsiteY0" fmla="*/ -1 h 486193"/>
                  <a:gd name="connsiteX1" fmla="*/ 0 w 486193"/>
                  <a:gd name="connsiteY1" fmla="*/ 87038 h 486193"/>
                  <a:gd name="connsiteX2" fmla="*/ 0 w 486193"/>
                  <a:gd name="connsiteY2" fmla="*/ 486192 h 486193"/>
                  <a:gd name="connsiteX3" fmla="*/ 486193 w 486193"/>
                  <a:gd name="connsiteY3" fmla="*/ -1 h 486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6193" h="486193">
                    <a:moveTo>
                      <a:pt x="87039" y="-1"/>
                    </a:moveTo>
                    <a:cubicBezTo>
                      <a:pt x="38967" y="-1"/>
                      <a:pt x="0" y="38966"/>
                      <a:pt x="0" y="87038"/>
                    </a:cubicBezTo>
                    <a:lnTo>
                      <a:pt x="0" y="486192"/>
                    </a:lnTo>
                    <a:lnTo>
                      <a:pt x="486193" y="-1"/>
                    </a:lnTo>
                    <a:close/>
                  </a:path>
                </a:pathLst>
              </a:custGeom>
              <a:solidFill>
                <a:schemeClr val="tx1"/>
              </a:solidFill>
              <a:ln w="7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5" name="Forma Livre: Forma 54">
                <a:extLst>
                  <a:ext uri="{FF2B5EF4-FFF2-40B4-BE49-F238E27FC236}">
                    <a16:creationId xmlns:a16="http://schemas.microsoft.com/office/drawing/2014/main" id="{3B633865-1D23-58EE-E170-478A55E44BA2}"/>
                  </a:ext>
                </a:extLst>
              </p:cNvPr>
              <p:cNvSpPr/>
              <p:nvPr/>
            </p:nvSpPr>
            <p:spPr>
              <a:xfrm>
                <a:off x="4440981" y="4820894"/>
                <a:ext cx="1044487" cy="434666"/>
              </a:xfrm>
              <a:custGeom>
                <a:avLst/>
                <a:gdLst>
                  <a:gd name="connsiteX0" fmla="*/ 809461 w 1044487"/>
                  <a:gd name="connsiteY0" fmla="*/ -1 h 434666"/>
                  <a:gd name="connsiteX1" fmla="*/ 235006 w 1044487"/>
                  <a:gd name="connsiteY1" fmla="*/ -1 h 434666"/>
                  <a:gd name="connsiteX2" fmla="*/ 0 w 1044487"/>
                  <a:gd name="connsiteY2" fmla="*/ 434665 h 434666"/>
                  <a:gd name="connsiteX3" fmla="*/ 1044459 w 1044487"/>
                  <a:gd name="connsiteY3" fmla="*/ 434665 h 434666"/>
                  <a:gd name="connsiteX4" fmla="*/ 809461 w 1044487"/>
                  <a:gd name="connsiteY4" fmla="*/ -1 h 43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4487" h="434666">
                    <a:moveTo>
                      <a:pt x="809461" y="-1"/>
                    </a:moveTo>
                    <a:cubicBezTo>
                      <a:pt x="635367" y="115395"/>
                      <a:pt x="409108" y="115395"/>
                      <a:pt x="235006" y="-1"/>
                    </a:cubicBezTo>
                    <a:cubicBezTo>
                      <a:pt x="88446" y="96048"/>
                      <a:pt x="104" y="259437"/>
                      <a:pt x="0" y="434665"/>
                    </a:cubicBezTo>
                    <a:lnTo>
                      <a:pt x="1044459" y="434665"/>
                    </a:lnTo>
                    <a:cubicBezTo>
                      <a:pt x="1046313" y="258949"/>
                      <a:pt x="957500" y="94681"/>
                      <a:pt x="809461" y="-1"/>
                    </a:cubicBezTo>
                    <a:close/>
                  </a:path>
                </a:pathLst>
              </a:custGeom>
              <a:solidFill>
                <a:schemeClr val="tx1"/>
              </a:solidFill>
              <a:ln w="7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  <p:sp>
            <p:nvSpPr>
              <p:cNvPr id="56" name="Forma Livre: Forma 55">
                <a:extLst>
                  <a:ext uri="{FF2B5EF4-FFF2-40B4-BE49-F238E27FC236}">
                    <a16:creationId xmlns:a16="http://schemas.microsoft.com/office/drawing/2014/main" id="{37F3B9DF-A7F2-D47E-AC10-C69DFAECB9E3}"/>
                  </a:ext>
                </a:extLst>
              </p:cNvPr>
              <p:cNvSpPr/>
              <p:nvPr/>
            </p:nvSpPr>
            <p:spPr>
              <a:xfrm>
                <a:off x="5485448" y="1545905"/>
                <a:ext cx="1217489" cy="1359652"/>
              </a:xfrm>
              <a:custGeom>
                <a:avLst/>
                <a:gdLst>
                  <a:gd name="connsiteX0" fmla="*/ 261117 w 1217489"/>
                  <a:gd name="connsiteY0" fmla="*/ 315163 h 1359652"/>
                  <a:gd name="connsiteX1" fmla="*/ 399506 w 1217489"/>
                  <a:gd name="connsiteY1" fmla="*/ 315163 h 1359652"/>
                  <a:gd name="connsiteX2" fmla="*/ 287228 w 1217489"/>
                  <a:gd name="connsiteY2" fmla="*/ 202884 h 1359652"/>
                  <a:gd name="connsiteX3" fmla="*/ 286356 w 1217489"/>
                  <a:gd name="connsiteY3" fmla="*/ 202013 h 1359652"/>
                  <a:gd name="connsiteX4" fmla="*/ 102093 w 1217489"/>
                  <a:gd name="connsiteY4" fmla="*/ 18190 h 1359652"/>
                  <a:gd name="connsiteX5" fmla="*/ 35337 w 1217489"/>
                  <a:gd name="connsiteY5" fmla="*/ 3391 h 1359652"/>
                  <a:gd name="connsiteX6" fmla="*/ 1479 w 1217489"/>
                  <a:gd name="connsiteY6" fmla="*/ 40031 h 1359652"/>
                  <a:gd name="connsiteX7" fmla="*/ 0 w 1217489"/>
                  <a:gd name="connsiteY7" fmla="*/ 54046 h 1359652"/>
                  <a:gd name="connsiteX8" fmla="*/ 0 w 1217489"/>
                  <a:gd name="connsiteY8" fmla="*/ 750349 h 1359652"/>
                  <a:gd name="connsiteX9" fmla="*/ 194009 w 1217489"/>
                  <a:gd name="connsiteY9" fmla="*/ 1195809 h 1359652"/>
                  <a:gd name="connsiteX10" fmla="*/ 651133 w 1217489"/>
                  <a:gd name="connsiteY10" fmla="*/ 1358047 h 1359652"/>
                  <a:gd name="connsiteX11" fmla="*/ 1217489 w 1217489"/>
                  <a:gd name="connsiteY11" fmla="*/ 750349 h 1359652"/>
                  <a:gd name="connsiteX12" fmla="*/ 1044459 w 1217489"/>
                  <a:gd name="connsiteY12" fmla="*/ 750349 h 1359652"/>
                  <a:gd name="connsiteX13" fmla="*/ 901649 w 1217489"/>
                  <a:gd name="connsiteY13" fmla="*/ 1072666 h 1359652"/>
                  <a:gd name="connsiteX14" fmla="*/ 566972 w 1217489"/>
                  <a:gd name="connsiteY14" fmla="*/ 1183449 h 1359652"/>
                  <a:gd name="connsiteX15" fmla="*/ 175301 w 1217489"/>
                  <a:gd name="connsiteY15" fmla="*/ 757920 h 1359652"/>
                  <a:gd name="connsiteX16" fmla="*/ 174086 w 1217489"/>
                  <a:gd name="connsiteY16" fmla="*/ 735639 h 1359652"/>
                  <a:gd name="connsiteX17" fmla="*/ 174086 w 1217489"/>
                  <a:gd name="connsiteY17" fmla="*/ 402194 h 1359652"/>
                  <a:gd name="connsiteX18" fmla="*/ 261117 w 1217489"/>
                  <a:gd name="connsiteY18" fmla="*/ 315163 h 1359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217489" h="1359652">
                    <a:moveTo>
                      <a:pt x="261117" y="315163"/>
                    </a:moveTo>
                    <a:lnTo>
                      <a:pt x="399506" y="315163"/>
                    </a:lnTo>
                    <a:lnTo>
                      <a:pt x="287228" y="202884"/>
                    </a:lnTo>
                    <a:lnTo>
                      <a:pt x="286356" y="202013"/>
                    </a:lnTo>
                    <a:lnTo>
                      <a:pt x="102093" y="18190"/>
                    </a:lnTo>
                    <a:cubicBezTo>
                      <a:pt x="84257" y="1353"/>
                      <a:pt x="58618" y="-4332"/>
                      <a:pt x="35337" y="3391"/>
                    </a:cubicBezTo>
                    <a:cubicBezTo>
                      <a:pt x="17828" y="7884"/>
                      <a:pt x="4573" y="22227"/>
                      <a:pt x="1479" y="40031"/>
                    </a:cubicBezTo>
                    <a:cubicBezTo>
                      <a:pt x="488" y="44636"/>
                      <a:pt x="-8" y="49337"/>
                      <a:pt x="0" y="54046"/>
                    </a:cubicBezTo>
                    <a:lnTo>
                      <a:pt x="0" y="750349"/>
                    </a:lnTo>
                    <a:cubicBezTo>
                      <a:pt x="392" y="919254"/>
                      <a:pt x="70610" y="1080477"/>
                      <a:pt x="194009" y="1195809"/>
                    </a:cubicBezTo>
                    <a:cubicBezTo>
                      <a:pt x="316952" y="1311501"/>
                      <a:pt x="482763" y="1370351"/>
                      <a:pt x="651133" y="1358047"/>
                    </a:cubicBezTo>
                    <a:cubicBezTo>
                      <a:pt x="966766" y="1328538"/>
                      <a:pt x="1210254" y="1067277"/>
                      <a:pt x="1217489" y="750349"/>
                    </a:cubicBezTo>
                    <a:lnTo>
                      <a:pt x="1044459" y="750349"/>
                    </a:lnTo>
                    <a:cubicBezTo>
                      <a:pt x="1044451" y="873125"/>
                      <a:pt x="992581" y="990184"/>
                      <a:pt x="901649" y="1072666"/>
                    </a:cubicBezTo>
                    <a:cubicBezTo>
                      <a:pt x="810708" y="1155148"/>
                      <a:pt x="689164" y="1195385"/>
                      <a:pt x="566972" y="1183449"/>
                    </a:cubicBezTo>
                    <a:cubicBezTo>
                      <a:pt x="348835" y="1158601"/>
                      <a:pt x="182017" y="977368"/>
                      <a:pt x="175301" y="757920"/>
                    </a:cubicBezTo>
                    <a:cubicBezTo>
                      <a:pt x="174454" y="750525"/>
                      <a:pt x="174046" y="743082"/>
                      <a:pt x="174086" y="735639"/>
                    </a:cubicBezTo>
                    <a:lnTo>
                      <a:pt x="174086" y="402194"/>
                    </a:lnTo>
                    <a:cubicBezTo>
                      <a:pt x="174078" y="354137"/>
                      <a:pt x="213044" y="315163"/>
                      <a:pt x="261117" y="315163"/>
                    </a:cubicBezTo>
                    <a:close/>
                  </a:path>
                </a:pathLst>
              </a:custGeom>
              <a:solidFill>
                <a:schemeClr val="tx1"/>
              </a:solidFill>
              <a:ln w="79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pt-BR"/>
              </a:p>
            </p:txBody>
          </p:sp>
        </p:grpSp>
        <p:sp>
          <p:nvSpPr>
            <p:cNvPr id="50" name="Forma Livre: Forma 49">
              <a:extLst>
                <a:ext uri="{FF2B5EF4-FFF2-40B4-BE49-F238E27FC236}">
                  <a16:creationId xmlns:a16="http://schemas.microsoft.com/office/drawing/2014/main" id="{E95676CA-F7ED-E5A5-57EE-42B8446A33D8}"/>
                </a:ext>
              </a:extLst>
            </p:cNvPr>
            <p:cNvSpPr/>
            <p:nvPr/>
          </p:nvSpPr>
          <p:spPr>
            <a:xfrm>
              <a:off x="3657647" y="1774037"/>
              <a:ext cx="4874129" cy="4090795"/>
            </a:xfrm>
            <a:custGeom>
              <a:avLst/>
              <a:gdLst>
                <a:gd name="connsiteX0" fmla="*/ 4787099 w 4874129"/>
                <a:gd name="connsiteY0" fmla="*/ -1 h 4090795"/>
                <a:gd name="connsiteX1" fmla="*/ 2376665 w 4874129"/>
                <a:gd name="connsiteY1" fmla="*/ -1 h 4090795"/>
                <a:gd name="connsiteX2" fmla="*/ 2377776 w 4874129"/>
                <a:gd name="connsiteY2" fmla="*/ 173909 h 4090795"/>
                <a:gd name="connsiteX3" fmla="*/ 2227307 w 4874129"/>
                <a:gd name="connsiteY3" fmla="*/ 261116 h 4090795"/>
                <a:gd name="connsiteX4" fmla="*/ 2175956 w 4874129"/>
                <a:gd name="connsiteY4" fmla="*/ 261116 h 4090795"/>
                <a:gd name="connsiteX5" fmla="*/ 2175956 w 4874129"/>
                <a:gd name="connsiteY5" fmla="*/ 507434 h 4090795"/>
                <a:gd name="connsiteX6" fmla="*/ 2176740 w 4874129"/>
                <a:gd name="connsiteY6" fmla="*/ 519186 h 4090795"/>
                <a:gd name="connsiteX7" fmla="*/ 2411746 w 4874129"/>
                <a:gd name="connsiteY7" fmla="*/ 781958 h 4090795"/>
                <a:gd name="connsiteX8" fmla="*/ 2612981 w 4874129"/>
                <a:gd name="connsiteY8" fmla="*/ 715633 h 4090795"/>
                <a:gd name="connsiteX9" fmla="*/ 2698190 w 4874129"/>
                <a:gd name="connsiteY9" fmla="*/ 522232 h 4090795"/>
                <a:gd name="connsiteX10" fmla="*/ 2611151 w 4874129"/>
                <a:gd name="connsiteY10" fmla="*/ 522232 h 4090795"/>
                <a:gd name="connsiteX11" fmla="*/ 2524112 w 4874129"/>
                <a:gd name="connsiteY11" fmla="*/ 435193 h 4090795"/>
                <a:gd name="connsiteX12" fmla="*/ 2611151 w 4874129"/>
                <a:gd name="connsiteY12" fmla="*/ 348155 h 4090795"/>
                <a:gd name="connsiteX13" fmla="*/ 3307454 w 4874129"/>
                <a:gd name="connsiteY13" fmla="*/ 348155 h 4090795"/>
                <a:gd name="connsiteX14" fmla="*/ 3394493 w 4874129"/>
                <a:gd name="connsiteY14" fmla="*/ 435193 h 4090795"/>
                <a:gd name="connsiteX15" fmla="*/ 3307454 w 4874129"/>
                <a:gd name="connsiteY15" fmla="*/ 522232 h 4090795"/>
                <a:gd name="connsiteX16" fmla="*/ 3219544 w 4874129"/>
                <a:gd name="connsiteY16" fmla="*/ 522232 h 4090795"/>
                <a:gd name="connsiteX17" fmla="*/ 2490598 w 4874129"/>
                <a:gd name="connsiteY17" fmla="*/ 1303664 h 4090795"/>
                <a:gd name="connsiteX18" fmla="*/ 2435242 w 4874129"/>
                <a:gd name="connsiteY18" fmla="*/ 1305494 h 4090795"/>
                <a:gd name="connsiteX19" fmla="*/ 1903007 w 4874129"/>
                <a:gd name="connsiteY19" fmla="*/ 1094953 h 4090795"/>
                <a:gd name="connsiteX20" fmla="*/ 1653731 w 4874129"/>
                <a:gd name="connsiteY20" fmla="*/ 522240 h 4090795"/>
                <a:gd name="connsiteX21" fmla="*/ 1653731 w 4874129"/>
                <a:gd name="connsiteY21" fmla="*/ -1 h 4090795"/>
                <a:gd name="connsiteX22" fmla="*/ 87039 w 4874129"/>
                <a:gd name="connsiteY22" fmla="*/ -1 h 4090795"/>
                <a:gd name="connsiteX23" fmla="*/ 0 w 4874129"/>
                <a:gd name="connsiteY23" fmla="*/ 87038 h 4090795"/>
                <a:gd name="connsiteX24" fmla="*/ 0 w 4874129"/>
                <a:gd name="connsiteY24" fmla="*/ 4003756 h 4090795"/>
                <a:gd name="connsiteX25" fmla="*/ 87039 w 4874129"/>
                <a:gd name="connsiteY25" fmla="*/ 4090795 h 4090795"/>
                <a:gd name="connsiteX26" fmla="*/ 4090788 w 4874129"/>
                <a:gd name="connsiteY26" fmla="*/ 4090795 h 4090795"/>
                <a:gd name="connsiteX27" fmla="*/ 4090788 w 4874129"/>
                <a:gd name="connsiteY27" fmla="*/ 3568569 h 4090795"/>
                <a:gd name="connsiteX28" fmla="*/ 4351905 w 4874129"/>
                <a:gd name="connsiteY28" fmla="*/ 3307453 h 4090795"/>
                <a:gd name="connsiteX29" fmla="*/ 4874130 w 4874129"/>
                <a:gd name="connsiteY29" fmla="*/ 3307453 h 4090795"/>
                <a:gd name="connsiteX30" fmla="*/ 4874130 w 4874129"/>
                <a:gd name="connsiteY30" fmla="*/ 87030 h 4090795"/>
                <a:gd name="connsiteX31" fmla="*/ 4787099 w 4874129"/>
                <a:gd name="connsiteY31" fmla="*/ -1 h 4090795"/>
                <a:gd name="connsiteX32" fmla="*/ 2350026 w 4874129"/>
                <a:gd name="connsiteY32" fmla="*/ 3481522 h 4090795"/>
                <a:gd name="connsiteX33" fmla="*/ 2175948 w 4874129"/>
                <a:gd name="connsiteY33" fmla="*/ 3655601 h 4090795"/>
                <a:gd name="connsiteX34" fmla="*/ 435186 w 4874129"/>
                <a:gd name="connsiteY34" fmla="*/ 3655601 h 4090795"/>
                <a:gd name="connsiteX35" fmla="*/ 261109 w 4874129"/>
                <a:gd name="connsiteY35" fmla="*/ 3481522 h 4090795"/>
                <a:gd name="connsiteX36" fmla="*/ 261109 w 4874129"/>
                <a:gd name="connsiteY36" fmla="*/ 1914839 h 4090795"/>
                <a:gd name="connsiteX37" fmla="*/ 435186 w 4874129"/>
                <a:gd name="connsiteY37" fmla="*/ 1740761 h 4090795"/>
                <a:gd name="connsiteX38" fmla="*/ 2175948 w 4874129"/>
                <a:gd name="connsiteY38" fmla="*/ 1740761 h 4090795"/>
                <a:gd name="connsiteX39" fmla="*/ 2350026 w 4874129"/>
                <a:gd name="connsiteY39" fmla="*/ 1914839 h 4090795"/>
                <a:gd name="connsiteX40" fmla="*/ 3568562 w 4874129"/>
                <a:gd name="connsiteY40" fmla="*/ 3481522 h 4090795"/>
                <a:gd name="connsiteX41" fmla="*/ 2611143 w 4874129"/>
                <a:gd name="connsiteY41" fmla="*/ 3481522 h 4090795"/>
                <a:gd name="connsiteX42" fmla="*/ 2524104 w 4874129"/>
                <a:gd name="connsiteY42" fmla="*/ 3394484 h 4090795"/>
                <a:gd name="connsiteX43" fmla="*/ 2611143 w 4874129"/>
                <a:gd name="connsiteY43" fmla="*/ 3307445 h 4090795"/>
                <a:gd name="connsiteX44" fmla="*/ 3568562 w 4874129"/>
                <a:gd name="connsiteY44" fmla="*/ 3307445 h 4090795"/>
                <a:gd name="connsiteX45" fmla="*/ 3655602 w 4874129"/>
                <a:gd name="connsiteY45" fmla="*/ 3394484 h 4090795"/>
                <a:gd name="connsiteX46" fmla="*/ 3568562 w 4874129"/>
                <a:gd name="connsiteY46" fmla="*/ 3481522 h 4090795"/>
                <a:gd name="connsiteX47" fmla="*/ 4525982 w 4874129"/>
                <a:gd name="connsiteY47" fmla="*/ 3046328 h 4090795"/>
                <a:gd name="connsiteX48" fmla="*/ 2611143 w 4874129"/>
                <a:gd name="connsiteY48" fmla="*/ 3046328 h 4090795"/>
                <a:gd name="connsiteX49" fmla="*/ 2524104 w 4874129"/>
                <a:gd name="connsiteY49" fmla="*/ 2959289 h 4090795"/>
                <a:gd name="connsiteX50" fmla="*/ 2611143 w 4874129"/>
                <a:gd name="connsiteY50" fmla="*/ 2872250 h 4090795"/>
                <a:gd name="connsiteX51" fmla="*/ 4525982 w 4874129"/>
                <a:gd name="connsiteY51" fmla="*/ 2872250 h 4090795"/>
                <a:gd name="connsiteX52" fmla="*/ 4613022 w 4874129"/>
                <a:gd name="connsiteY52" fmla="*/ 2959289 h 4090795"/>
                <a:gd name="connsiteX53" fmla="*/ 4525982 w 4874129"/>
                <a:gd name="connsiteY53" fmla="*/ 3046328 h 4090795"/>
                <a:gd name="connsiteX54" fmla="*/ 4525982 w 4874129"/>
                <a:gd name="connsiteY54" fmla="*/ 2611142 h 4090795"/>
                <a:gd name="connsiteX55" fmla="*/ 2611143 w 4874129"/>
                <a:gd name="connsiteY55" fmla="*/ 2611142 h 4090795"/>
                <a:gd name="connsiteX56" fmla="*/ 2524104 w 4874129"/>
                <a:gd name="connsiteY56" fmla="*/ 2524103 h 4090795"/>
                <a:gd name="connsiteX57" fmla="*/ 2611143 w 4874129"/>
                <a:gd name="connsiteY57" fmla="*/ 2437064 h 4090795"/>
                <a:gd name="connsiteX58" fmla="*/ 4525982 w 4874129"/>
                <a:gd name="connsiteY58" fmla="*/ 2437064 h 4090795"/>
                <a:gd name="connsiteX59" fmla="*/ 4613022 w 4874129"/>
                <a:gd name="connsiteY59" fmla="*/ 2524103 h 4090795"/>
                <a:gd name="connsiteX60" fmla="*/ 4525982 w 4874129"/>
                <a:gd name="connsiteY60" fmla="*/ 2611142 h 4090795"/>
                <a:gd name="connsiteX61" fmla="*/ 4525982 w 4874129"/>
                <a:gd name="connsiteY61" fmla="*/ 2175947 h 4090795"/>
                <a:gd name="connsiteX62" fmla="*/ 2611143 w 4874129"/>
                <a:gd name="connsiteY62" fmla="*/ 2175947 h 4090795"/>
                <a:gd name="connsiteX63" fmla="*/ 2524104 w 4874129"/>
                <a:gd name="connsiteY63" fmla="*/ 2088908 h 4090795"/>
                <a:gd name="connsiteX64" fmla="*/ 2611143 w 4874129"/>
                <a:gd name="connsiteY64" fmla="*/ 2001869 h 4090795"/>
                <a:gd name="connsiteX65" fmla="*/ 4525982 w 4874129"/>
                <a:gd name="connsiteY65" fmla="*/ 2001869 h 4090795"/>
                <a:gd name="connsiteX66" fmla="*/ 4613022 w 4874129"/>
                <a:gd name="connsiteY66" fmla="*/ 2088908 h 4090795"/>
                <a:gd name="connsiteX67" fmla="*/ 4525982 w 4874129"/>
                <a:gd name="connsiteY67" fmla="*/ 2175947 h 409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4874129" h="4090795">
                  <a:moveTo>
                    <a:pt x="4787099" y="-1"/>
                  </a:moveTo>
                  <a:lnTo>
                    <a:pt x="2376665" y="-1"/>
                  </a:lnTo>
                  <a:cubicBezTo>
                    <a:pt x="2408220" y="53572"/>
                    <a:pt x="2408644" y="119936"/>
                    <a:pt x="2377776" y="173909"/>
                  </a:cubicBezTo>
                  <a:cubicBezTo>
                    <a:pt x="2346908" y="227873"/>
                    <a:pt x="2289482" y="261156"/>
                    <a:pt x="2227307" y="261116"/>
                  </a:cubicBezTo>
                  <a:lnTo>
                    <a:pt x="2175956" y="261116"/>
                  </a:lnTo>
                  <a:lnTo>
                    <a:pt x="2175956" y="507434"/>
                  </a:lnTo>
                  <a:cubicBezTo>
                    <a:pt x="2176484" y="511327"/>
                    <a:pt x="2176740" y="515253"/>
                    <a:pt x="2176740" y="519186"/>
                  </a:cubicBezTo>
                  <a:cubicBezTo>
                    <a:pt x="2178179" y="653282"/>
                    <a:pt x="2278641" y="765609"/>
                    <a:pt x="2411746" y="781958"/>
                  </a:cubicBezTo>
                  <a:cubicBezTo>
                    <a:pt x="2485217" y="789633"/>
                    <a:pt x="2558465" y="765489"/>
                    <a:pt x="2612981" y="715633"/>
                  </a:cubicBezTo>
                  <a:cubicBezTo>
                    <a:pt x="2667290" y="665994"/>
                    <a:pt x="2698214" y="595808"/>
                    <a:pt x="2698190" y="522232"/>
                  </a:cubicBezTo>
                  <a:lnTo>
                    <a:pt x="2611151" y="522232"/>
                  </a:lnTo>
                  <a:cubicBezTo>
                    <a:pt x="2563078" y="522232"/>
                    <a:pt x="2524112" y="483266"/>
                    <a:pt x="2524112" y="435193"/>
                  </a:cubicBezTo>
                  <a:cubicBezTo>
                    <a:pt x="2524112" y="387121"/>
                    <a:pt x="2563078" y="348155"/>
                    <a:pt x="2611151" y="348155"/>
                  </a:cubicBezTo>
                  <a:lnTo>
                    <a:pt x="3307454" y="348155"/>
                  </a:lnTo>
                  <a:cubicBezTo>
                    <a:pt x="3355526" y="348155"/>
                    <a:pt x="3394493" y="387121"/>
                    <a:pt x="3394493" y="435193"/>
                  </a:cubicBezTo>
                  <a:cubicBezTo>
                    <a:pt x="3394493" y="483266"/>
                    <a:pt x="3355526" y="522232"/>
                    <a:pt x="3307454" y="522232"/>
                  </a:cubicBezTo>
                  <a:lnTo>
                    <a:pt x="3219544" y="522232"/>
                  </a:lnTo>
                  <a:cubicBezTo>
                    <a:pt x="3211325" y="930461"/>
                    <a:pt x="2897275" y="1267128"/>
                    <a:pt x="2490598" y="1303664"/>
                  </a:cubicBezTo>
                  <a:cubicBezTo>
                    <a:pt x="2472058" y="1304967"/>
                    <a:pt x="2453606" y="1305494"/>
                    <a:pt x="2435242" y="1305494"/>
                  </a:cubicBezTo>
                  <a:cubicBezTo>
                    <a:pt x="2237444" y="1305910"/>
                    <a:pt x="2046985" y="1230576"/>
                    <a:pt x="1903007" y="1094953"/>
                  </a:cubicBezTo>
                  <a:cubicBezTo>
                    <a:pt x="1744431" y="946634"/>
                    <a:pt x="1654211" y="739370"/>
                    <a:pt x="1653731" y="522240"/>
                  </a:cubicBezTo>
                  <a:lnTo>
                    <a:pt x="1653731" y="-1"/>
                  </a:lnTo>
                  <a:lnTo>
                    <a:pt x="87039" y="-1"/>
                  </a:lnTo>
                  <a:cubicBezTo>
                    <a:pt x="38966" y="-1"/>
                    <a:pt x="0" y="38965"/>
                    <a:pt x="0" y="87038"/>
                  </a:cubicBezTo>
                  <a:lnTo>
                    <a:pt x="0" y="4003756"/>
                  </a:lnTo>
                  <a:cubicBezTo>
                    <a:pt x="0" y="4051828"/>
                    <a:pt x="38966" y="4090795"/>
                    <a:pt x="87039" y="4090795"/>
                  </a:cubicBezTo>
                  <a:lnTo>
                    <a:pt x="4090788" y="4090795"/>
                  </a:lnTo>
                  <a:lnTo>
                    <a:pt x="4090788" y="3568569"/>
                  </a:lnTo>
                  <a:cubicBezTo>
                    <a:pt x="4090788" y="3424360"/>
                    <a:pt x="4207695" y="3307453"/>
                    <a:pt x="4351905" y="3307453"/>
                  </a:cubicBezTo>
                  <a:lnTo>
                    <a:pt x="4874130" y="3307453"/>
                  </a:lnTo>
                  <a:lnTo>
                    <a:pt x="4874130" y="87030"/>
                  </a:lnTo>
                  <a:cubicBezTo>
                    <a:pt x="4874138" y="38965"/>
                    <a:pt x="4835163" y="-1"/>
                    <a:pt x="4787099" y="-1"/>
                  </a:cubicBezTo>
                  <a:close/>
                  <a:moveTo>
                    <a:pt x="2350026" y="3481522"/>
                  </a:moveTo>
                  <a:cubicBezTo>
                    <a:pt x="2350026" y="3577660"/>
                    <a:pt x="2272093" y="3655601"/>
                    <a:pt x="2175948" y="3655601"/>
                  </a:cubicBezTo>
                  <a:lnTo>
                    <a:pt x="435186" y="3655601"/>
                  </a:lnTo>
                  <a:cubicBezTo>
                    <a:pt x="339050" y="3655601"/>
                    <a:pt x="261109" y="3577667"/>
                    <a:pt x="261109" y="3481522"/>
                  </a:cubicBezTo>
                  <a:lnTo>
                    <a:pt x="261109" y="1914839"/>
                  </a:lnTo>
                  <a:cubicBezTo>
                    <a:pt x="261109" y="1818702"/>
                    <a:pt x="339042" y="1740761"/>
                    <a:pt x="435186" y="1740761"/>
                  </a:cubicBezTo>
                  <a:lnTo>
                    <a:pt x="2175948" y="1740761"/>
                  </a:lnTo>
                  <a:cubicBezTo>
                    <a:pt x="2272085" y="1740761"/>
                    <a:pt x="2350026" y="1818694"/>
                    <a:pt x="2350026" y="1914839"/>
                  </a:cubicBezTo>
                  <a:close/>
                  <a:moveTo>
                    <a:pt x="3568562" y="3481522"/>
                  </a:moveTo>
                  <a:lnTo>
                    <a:pt x="2611143" y="3481522"/>
                  </a:lnTo>
                  <a:cubicBezTo>
                    <a:pt x="2563070" y="3481522"/>
                    <a:pt x="2524104" y="3442556"/>
                    <a:pt x="2524104" y="3394484"/>
                  </a:cubicBezTo>
                  <a:cubicBezTo>
                    <a:pt x="2524104" y="3346411"/>
                    <a:pt x="2563070" y="3307445"/>
                    <a:pt x="2611143" y="3307445"/>
                  </a:cubicBezTo>
                  <a:lnTo>
                    <a:pt x="3568562" y="3307445"/>
                  </a:lnTo>
                  <a:cubicBezTo>
                    <a:pt x="3616635" y="3307445"/>
                    <a:pt x="3655602" y="3346411"/>
                    <a:pt x="3655602" y="3394484"/>
                  </a:cubicBezTo>
                  <a:cubicBezTo>
                    <a:pt x="3655602" y="3442556"/>
                    <a:pt x="3616635" y="3481522"/>
                    <a:pt x="3568562" y="3481522"/>
                  </a:cubicBezTo>
                  <a:close/>
                  <a:moveTo>
                    <a:pt x="4525982" y="3046328"/>
                  </a:moveTo>
                  <a:lnTo>
                    <a:pt x="2611143" y="3046328"/>
                  </a:lnTo>
                  <a:cubicBezTo>
                    <a:pt x="2563070" y="3046328"/>
                    <a:pt x="2524104" y="3007362"/>
                    <a:pt x="2524104" y="2959289"/>
                  </a:cubicBezTo>
                  <a:cubicBezTo>
                    <a:pt x="2524104" y="2911217"/>
                    <a:pt x="2563070" y="2872250"/>
                    <a:pt x="2611143" y="2872250"/>
                  </a:cubicBezTo>
                  <a:lnTo>
                    <a:pt x="4525982" y="2872250"/>
                  </a:lnTo>
                  <a:cubicBezTo>
                    <a:pt x="4574055" y="2872250"/>
                    <a:pt x="4613022" y="2911217"/>
                    <a:pt x="4613022" y="2959289"/>
                  </a:cubicBezTo>
                  <a:cubicBezTo>
                    <a:pt x="4613022" y="3007362"/>
                    <a:pt x="4574055" y="3046328"/>
                    <a:pt x="4525982" y="3046328"/>
                  </a:cubicBezTo>
                  <a:close/>
                  <a:moveTo>
                    <a:pt x="4525982" y="2611142"/>
                  </a:moveTo>
                  <a:lnTo>
                    <a:pt x="2611143" y="2611142"/>
                  </a:lnTo>
                  <a:cubicBezTo>
                    <a:pt x="2563070" y="2611142"/>
                    <a:pt x="2524104" y="2572175"/>
                    <a:pt x="2524104" y="2524103"/>
                  </a:cubicBezTo>
                  <a:cubicBezTo>
                    <a:pt x="2524104" y="2476030"/>
                    <a:pt x="2563070" y="2437064"/>
                    <a:pt x="2611143" y="2437064"/>
                  </a:cubicBezTo>
                  <a:lnTo>
                    <a:pt x="4525982" y="2437064"/>
                  </a:lnTo>
                  <a:cubicBezTo>
                    <a:pt x="4574055" y="2437064"/>
                    <a:pt x="4613022" y="2476030"/>
                    <a:pt x="4613022" y="2524103"/>
                  </a:cubicBezTo>
                  <a:cubicBezTo>
                    <a:pt x="4613022" y="2572175"/>
                    <a:pt x="4574055" y="2611142"/>
                    <a:pt x="4525982" y="2611142"/>
                  </a:cubicBezTo>
                  <a:close/>
                  <a:moveTo>
                    <a:pt x="4525982" y="2175947"/>
                  </a:moveTo>
                  <a:lnTo>
                    <a:pt x="2611143" y="2175947"/>
                  </a:lnTo>
                  <a:cubicBezTo>
                    <a:pt x="2563070" y="2175947"/>
                    <a:pt x="2524104" y="2136981"/>
                    <a:pt x="2524104" y="2088908"/>
                  </a:cubicBezTo>
                  <a:cubicBezTo>
                    <a:pt x="2524104" y="2040836"/>
                    <a:pt x="2563070" y="2001869"/>
                    <a:pt x="2611143" y="2001869"/>
                  </a:cubicBezTo>
                  <a:lnTo>
                    <a:pt x="4525982" y="2001869"/>
                  </a:lnTo>
                  <a:cubicBezTo>
                    <a:pt x="4574055" y="2001869"/>
                    <a:pt x="4613022" y="2040836"/>
                    <a:pt x="4613022" y="2088908"/>
                  </a:cubicBezTo>
                  <a:cubicBezTo>
                    <a:pt x="4613022" y="2136981"/>
                    <a:pt x="4574055" y="2175947"/>
                    <a:pt x="4525982" y="2175947"/>
                  </a:cubicBezTo>
                  <a:close/>
                </a:path>
              </a:pathLst>
            </a:custGeom>
            <a:solidFill>
              <a:schemeClr val="tx1"/>
            </a:solidFill>
            <a:ln w="7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1" name="Forma Livre: Forma 50">
              <a:extLst>
                <a:ext uri="{FF2B5EF4-FFF2-40B4-BE49-F238E27FC236}">
                  <a16:creationId xmlns:a16="http://schemas.microsoft.com/office/drawing/2014/main" id="{F0E9B327-4EAF-C21F-D871-6DDE6C02B646}"/>
                </a:ext>
              </a:extLst>
            </p:cNvPr>
            <p:cNvSpPr/>
            <p:nvPr/>
          </p:nvSpPr>
          <p:spPr>
            <a:xfrm>
              <a:off x="4092834" y="3688877"/>
              <a:ext cx="1740769" cy="1566683"/>
            </a:xfrm>
            <a:custGeom>
              <a:avLst/>
              <a:gdLst>
                <a:gd name="connsiteX0" fmla="*/ 0 w 1740769"/>
                <a:gd name="connsiteY0" fmla="*/ -1 h 1566683"/>
                <a:gd name="connsiteX1" fmla="*/ 0 w 1740769"/>
                <a:gd name="connsiteY1" fmla="*/ 1566683 h 1566683"/>
                <a:gd name="connsiteX2" fmla="*/ 174078 w 1740769"/>
                <a:gd name="connsiteY2" fmla="*/ 1566683 h 1566683"/>
                <a:gd name="connsiteX3" fmla="*/ 453734 w 1740769"/>
                <a:gd name="connsiteY3" fmla="*/ 1009640 h 1566683"/>
                <a:gd name="connsiteX4" fmla="*/ 518708 w 1740769"/>
                <a:gd name="connsiteY4" fmla="*/ 309028 h 1566683"/>
                <a:gd name="connsiteX5" fmla="*/ 1222326 w 1740769"/>
                <a:gd name="connsiteY5" fmla="*/ 309028 h 1566683"/>
                <a:gd name="connsiteX6" fmla="*/ 1287299 w 1740769"/>
                <a:gd name="connsiteY6" fmla="*/ 1009640 h 1566683"/>
                <a:gd name="connsiteX7" fmla="*/ 1566692 w 1740769"/>
                <a:gd name="connsiteY7" fmla="*/ 1566683 h 1566683"/>
                <a:gd name="connsiteX8" fmla="*/ 1740770 w 1740769"/>
                <a:gd name="connsiteY8" fmla="*/ 1566683 h 1566683"/>
                <a:gd name="connsiteX9" fmla="*/ 1740770 w 1740769"/>
                <a:gd name="connsiteY9" fmla="*/ -1 h 1566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0769" h="1566683">
                  <a:moveTo>
                    <a:pt x="0" y="-1"/>
                  </a:moveTo>
                  <a:lnTo>
                    <a:pt x="0" y="1566683"/>
                  </a:lnTo>
                  <a:lnTo>
                    <a:pt x="174078" y="1566683"/>
                  </a:lnTo>
                  <a:cubicBezTo>
                    <a:pt x="173886" y="1347211"/>
                    <a:pt x="277610" y="1140602"/>
                    <a:pt x="453734" y="1009640"/>
                  </a:cubicBezTo>
                  <a:cubicBezTo>
                    <a:pt x="291209" y="794366"/>
                    <a:pt x="319366" y="490741"/>
                    <a:pt x="518708" y="309028"/>
                  </a:cubicBezTo>
                  <a:cubicBezTo>
                    <a:pt x="718049" y="127315"/>
                    <a:pt x="1022985" y="127315"/>
                    <a:pt x="1222326" y="309028"/>
                  </a:cubicBezTo>
                  <a:cubicBezTo>
                    <a:pt x="1421667" y="490741"/>
                    <a:pt x="1449825" y="794366"/>
                    <a:pt x="1287299" y="1009640"/>
                  </a:cubicBezTo>
                  <a:cubicBezTo>
                    <a:pt x="1463680" y="1140355"/>
                    <a:pt x="1567404" y="1347147"/>
                    <a:pt x="1566692" y="1566683"/>
                  </a:cubicBezTo>
                  <a:lnTo>
                    <a:pt x="1740770" y="1566683"/>
                  </a:lnTo>
                  <a:lnTo>
                    <a:pt x="1740770" y="-1"/>
                  </a:lnTo>
                  <a:close/>
                </a:path>
              </a:pathLst>
            </a:custGeom>
            <a:solidFill>
              <a:schemeClr val="tx1"/>
            </a:solidFill>
            <a:ln w="7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2" name="Forma Livre: Forma 51">
              <a:extLst>
                <a:ext uri="{FF2B5EF4-FFF2-40B4-BE49-F238E27FC236}">
                  <a16:creationId xmlns:a16="http://schemas.microsoft.com/office/drawing/2014/main" id="{DF40DEA1-FCA3-5914-8E4C-5263F935B191}"/>
                </a:ext>
              </a:extLst>
            </p:cNvPr>
            <p:cNvSpPr/>
            <p:nvPr/>
          </p:nvSpPr>
          <p:spPr>
            <a:xfrm>
              <a:off x="6529766" y="990601"/>
              <a:ext cx="174210" cy="609358"/>
            </a:xfrm>
            <a:custGeom>
              <a:avLst/>
              <a:gdLst>
                <a:gd name="connsiteX0" fmla="*/ 143143 w 174210"/>
                <a:gd name="connsiteY0" fmla="*/ 20632 h 609358"/>
                <a:gd name="connsiteX1" fmla="*/ 72030 w 174210"/>
                <a:gd name="connsiteY1" fmla="*/ 1396 h 609358"/>
                <a:gd name="connsiteX2" fmla="*/ 133 w 174210"/>
                <a:gd name="connsiteY2" fmla="*/ 97485 h 609358"/>
                <a:gd name="connsiteX3" fmla="*/ 133 w 174210"/>
                <a:gd name="connsiteY3" fmla="*/ 609357 h 609358"/>
                <a:gd name="connsiteX4" fmla="*/ 174211 w 174210"/>
                <a:gd name="connsiteY4" fmla="*/ 609357 h 609358"/>
                <a:gd name="connsiteX5" fmla="*/ 174211 w 174210"/>
                <a:gd name="connsiteY5" fmla="*/ 87124 h 609358"/>
                <a:gd name="connsiteX6" fmla="*/ 143143 w 174210"/>
                <a:gd name="connsiteY6" fmla="*/ 20632 h 609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210" h="609358">
                  <a:moveTo>
                    <a:pt x="143143" y="20632"/>
                  </a:moveTo>
                  <a:cubicBezTo>
                    <a:pt x="123556" y="3819"/>
                    <a:pt x="97421" y="-3249"/>
                    <a:pt x="72030" y="1396"/>
                  </a:cubicBezTo>
                  <a:cubicBezTo>
                    <a:pt x="27995" y="11845"/>
                    <a:pt x="-2266" y="52291"/>
                    <a:pt x="133" y="97485"/>
                  </a:cubicBezTo>
                  <a:lnTo>
                    <a:pt x="133" y="609357"/>
                  </a:lnTo>
                  <a:lnTo>
                    <a:pt x="174211" y="609357"/>
                  </a:lnTo>
                  <a:lnTo>
                    <a:pt x="174211" y="87124"/>
                  </a:lnTo>
                  <a:cubicBezTo>
                    <a:pt x="174171" y="61461"/>
                    <a:pt x="162794" y="37133"/>
                    <a:pt x="143143" y="20632"/>
                  </a:cubicBezTo>
                  <a:close/>
                </a:path>
              </a:pathLst>
            </a:custGeom>
            <a:solidFill>
              <a:schemeClr val="tx1"/>
            </a:solidFill>
            <a:ln w="7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53" name="Forma Livre: Forma 52">
              <a:extLst>
                <a:ext uri="{FF2B5EF4-FFF2-40B4-BE49-F238E27FC236}">
                  <a16:creationId xmlns:a16="http://schemas.microsoft.com/office/drawing/2014/main" id="{32C9F0EC-591E-2293-E649-F63E0354046A}"/>
                </a:ext>
              </a:extLst>
            </p:cNvPr>
            <p:cNvSpPr/>
            <p:nvPr/>
          </p:nvSpPr>
          <p:spPr>
            <a:xfrm>
              <a:off x="4615059" y="4037025"/>
              <a:ext cx="696311" cy="696311"/>
            </a:xfrm>
            <a:custGeom>
              <a:avLst/>
              <a:gdLst>
                <a:gd name="connsiteX0" fmla="*/ 696311 w 696311"/>
                <a:gd name="connsiteY0" fmla="*/ 348155 h 696311"/>
                <a:gd name="connsiteX1" fmla="*/ 348155 w 696311"/>
                <a:gd name="connsiteY1" fmla="*/ 696310 h 696311"/>
                <a:gd name="connsiteX2" fmla="*/ 0 w 696311"/>
                <a:gd name="connsiteY2" fmla="*/ 348155 h 696311"/>
                <a:gd name="connsiteX3" fmla="*/ 348155 w 696311"/>
                <a:gd name="connsiteY3" fmla="*/ -1 h 696311"/>
                <a:gd name="connsiteX4" fmla="*/ 696311 w 696311"/>
                <a:gd name="connsiteY4" fmla="*/ 348155 h 696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311" h="696311">
                  <a:moveTo>
                    <a:pt x="696311" y="348155"/>
                  </a:moveTo>
                  <a:cubicBezTo>
                    <a:pt x="696311" y="540436"/>
                    <a:pt x="540437" y="696310"/>
                    <a:pt x="348155" y="696310"/>
                  </a:cubicBezTo>
                  <a:cubicBezTo>
                    <a:pt x="155874" y="696310"/>
                    <a:pt x="0" y="540436"/>
                    <a:pt x="0" y="348155"/>
                  </a:cubicBezTo>
                  <a:cubicBezTo>
                    <a:pt x="0" y="155874"/>
                    <a:pt x="155875" y="-1"/>
                    <a:pt x="348155" y="-1"/>
                  </a:cubicBezTo>
                  <a:cubicBezTo>
                    <a:pt x="540437" y="-1"/>
                    <a:pt x="696311" y="155874"/>
                    <a:pt x="696311" y="348155"/>
                  </a:cubicBezTo>
                  <a:close/>
                </a:path>
              </a:pathLst>
            </a:custGeom>
            <a:solidFill>
              <a:schemeClr val="tx1"/>
            </a:solidFill>
            <a:ln w="79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68" name="Gráfico 66">
            <a:extLst>
              <a:ext uri="{FF2B5EF4-FFF2-40B4-BE49-F238E27FC236}">
                <a16:creationId xmlns:a16="http://schemas.microsoft.com/office/drawing/2014/main" id="{0A472021-7808-8AC2-53D6-0466A0ED6147}"/>
              </a:ext>
            </a:extLst>
          </p:cNvPr>
          <p:cNvGrpSpPr/>
          <p:nvPr/>
        </p:nvGrpSpPr>
        <p:grpSpPr>
          <a:xfrm>
            <a:off x="1725161" y="2755797"/>
            <a:ext cx="273435" cy="364588"/>
            <a:chOff x="1725161" y="2414006"/>
            <a:chExt cx="273435" cy="364588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69" name="Forma Livre: Forma 68">
              <a:extLst>
                <a:ext uri="{FF2B5EF4-FFF2-40B4-BE49-F238E27FC236}">
                  <a16:creationId xmlns:a16="http://schemas.microsoft.com/office/drawing/2014/main" id="{BD64259B-B64B-F609-B359-B730A4BE2FE6}"/>
                </a:ext>
              </a:extLst>
            </p:cNvPr>
            <p:cNvSpPr/>
            <p:nvPr/>
          </p:nvSpPr>
          <p:spPr>
            <a:xfrm>
              <a:off x="1761013" y="2767097"/>
              <a:ext cx="201845" cy="11497"/>
            </a:xfrm>
            <a:custGeom>
              <a:avLst/>
              <a:gdLst>
                <a:gd name="connsiteX0" fmla="*/ 0 w 201845"/>
                <a:gd name="connsiteY0" fmla="*/ 5737 h 11497"/>
                <a:gd name="connsiteX1" fmla="*/ 5737 w 201845"/>
                <a:gd name="connsiteY1" fmla="*/ 11498 h 11497"/>
                <a:gd name="connsiteX2" fmla="*/ 196108 w 201845"/>
                <a:gd name="connsiteY2" fmla="*/ 11498 h 11497"/>
                <a:gd name="connsiteX3" fmla="*/ 201845 w 201845"/>
                <a:gd name="connsiteY3" fmla="*/ 5737 h 11497"/>
                <a:gd name="connsiteX4" fmla="*/ 201845 w 201845"/>
                <a:gd name="connsiteY4" fmla="*/ 0 h 11497"/>
                <a:gd name="connsiteX5" fmla="*/ 0 w 201845"/>
                <a:gd name="connsiteY5" fmla="*/ 0 h 11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845" h="11497">
                  <a:moveTo>
                    <a:pt x="0" y="5737"/>
                  </a:moveTo>
                  <a:cubicBezTo>
                    <a:pt x="0" y="8910"/>
                    <a:pt x="2565" y="11484"/>
                    <a:pt x="5737" y="11498"/>
                  </a:cubicBezTo>
                  <a:lnTo>
                    <a:pt x="196108" y="11498"/>
                  </a:lnTo>
                  <a:cubicBezTo>
                    <a:pt x="199281" y="11484"/>
                    <a:pt x="201845" y="8910"/>
                    <a:pt x="201845" y="5737"/>
                  </a:cubicBezTo>
                  <a:lnTo>
                    <a:pt x="20184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0" name="Forma Livre: Forma 69">
              <a:extLst>
                <a:ext uri="{FF2B5EF4-FFF2-40B4-BE49-F238E27FC236}">
                  <a16:creationId xmlns:a16="http://schemas.microsoft.com/office/drawing/2014/main" id="{A1AEC7B6-C538-E11D-4EAB-2F480A43B2CD}"/>
                </a:ext>
              </a:extLst>
            </p:cNvPr>
            <p:cNvSpPr/>
            <p:nvPr/>
          </p:nvSpPr>
          <p:spPr>
            <a:xfrm>
              <a:off x="1813107" y="2511184"/>
              <a:ext cx="98416" cy="63391"/>
            </a:xfrm>
            <a:custGeom>
              <a:avLst/>
              <a:gdLst>
                <a:gd name="connsiteX0" fmla="*/ 49013 w 98416"/>
                <a:gd name="connsiteY0" fmla="*/ 63353 h 63391"/>
                <a:gd name="connsiteX1" fmla="*/ 49474 w 98416"/>
                <a:gd name="connsiteY1" fmla="*/ 63353 h 63391"/>
                <a:gd name="connsiteX2" fmla="*/ 95557 w 98416"/>
                <a:gd name="connsiteY2" fmla="*/ 30104 h 63391"/>
                <a:gd name="connsiteX3" fmla="*/ 98414 w 98416"/>
                <a:gd name="connsiteY3" fmla="*/ 20634 h 63391"/>
                <a:gd name="connsiteX4" fmla="*/ 98414 w 98416"/>
                <a:gd name="connsiteY4" fmla="*/ 5012 h 63391"/>
                <a:gd name="connsiteX5" fmla="*/ 3 w 98416"/>
                <a:gd name="connsiteY5" fmla="*/ 5012 h 63391"/>
                <a:gd name="connsiteX6" fmla="*/ 3 w 98416"/>
                <a:gd name="connsiteY6" fmla="*/ 20634 h 63391"/>
                <a:gd name="connsiteX7" fmla="*/ 2838 w 98416"/>
                <a:gd name="connsiteY7" fmla="*/ 30104 h 63391"/>
                <a:gd name="connsiteX8" fmla="*/ 49013 w 98416"/>
                <a:gd name="connsiteY8" fmla="*/ 63353 h 63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8416" h="63391">
                  <a:moveTo>
                    <a:pt x="49013" y="63353"/>
                  </a:moveTo>
                  <a:lnTo>
                    <a:pt x="49474" y="63353"/>
                  </a:lnTo>
                  <a:cubicBezTo>
                    <a:pt x="65027" y="64137"/>
                    <a:pt x="80534" y="52939"/>
                    <a:pt x="95557" y="30104"/>
                  </a:cubicBezTo>
                  <a:cubicBezTo>
                    <a:pt x="97464" y="27318"/>
                    <a:pt x="98462" y="24010"/>
                    <a:pt x="98414" y="20634"/>
                  </a:cubicBezTo>
                  <a:lnTo>
                    <a:pt x="98414" y="5012"/>
                  </a:lnTo>
                  <a:cubicBezTo>
                    <a:pt x="65951" y="-1671"/>
                    <a:pt x="32467" y="-1671"/>
                    <a:pt x="3" y="5012"/>
                  </a:cubicBezTo>
                  <a:lnTo>
                    <a:pt x="3" y="20634"/>
                  </a:lnTo>
                  <a:cubicBezTo>
                    <a:pt x="-66" y="24010"/>
                    <a:pt x="925" y="27322"/>
                    <a:pt x="2838" y="30104"/>
                  </a:cubicBezTo>
                  <a:cubicBezTo>
                    <a:pt x="18045" y="52962"/>
                    <a:pt x="33483" y="64114"/>
                    <a:pt x="49013" y="63353"/>
                  </a:cubicBez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1" name="Forma Livre: Forma 70">
              <a:extLst>
                <a:ext uri="{FF2B5EF4-FFF2-40B4-BE49-F238E27FC236}">
                  <a16:creationId xmlns:a16="http://schemas.microsoft.com/office/drawing/2014/main" id="{B969B633-7A3A-F0BE-E264-45DE6842396E}"/>
                </a:ext>
              </a:extLst>
            </p:cNvPr>
            <p:cNvSpPr/>
            <p:nvPr/>
          </p:nvSpPr>
          <p:spPr>
            <a:xfrm>
              <a:off x="1768640" y="2518246"/>
              <a:ext cx="188066" cy="103137"/>
            </a:xfrm>
            <a:custGeom>
              <a:avLst/>
              <a:gdLst>
                <a:gd name="connsiteX0" fmla="*/ 0 w 188066"/>
                <a:gd name="connsiteY0" fmla="*/ 11728 h 103137"/>
                <a:gd name="connsiteX1" fmla="*/ 96383 w 188066"/>
                <a:gd name="connsiteY1" fmla="*/ 103135 h 103137"/>
                <a:gd name="connsiteX2" fmla="*/ 188066 w 188066"/>
                <a:gd name="connsiteY2" fmla="*/ 12051 h 103137"/>
                <a:gd name="connsiteX3" fmla="*/ 151891 w 188066"/>
                <a:gd name="connsiteY3" fmla="*/ 69 h 103137"/>
                <a:gd name="connsiteX4" fmla="*/ 151891 w 188066"/>
                <a:gd name="connsiteY4" fmla="*/ 13641 h 103137"/>
                <a:gd name="connsiteX5" fmla="*/ 147559 w 188066"/>
                <a:gd name="connsiteY5" fmla="*/ 28042 h 103137"/>
                <a:gd name="connsiteX6" fmla="*/ 95485 w 188066"/>
                <a:gd name="connsiteY6" fmla="*/ 65369 h 103137"/>
                <a:gd name="connsiteX7" fmla="*/ 93711 w 188066"/>
                <a:gd name="connsiteY7" fmla="*/ 65369 h 103137"/>
                <a:gd name="connsiteX8" fmla="*/ 39862 w 188066"/>
                <a:gd name="connsiteY8" fmla="*/ 28088 h 103137"/>
                <a:gd name="connsiteX9" fmla="*/ 35530 w 188066"/>
                <a:gd name="connsiteY9" fmla="*/ 13687 h 103137"/>
                <a:gd name="connsiteX10" fmla="*/ 35530 w 188066"/>
                <a:gd name="connsiteY10" fmla="*/ 0 h 103137"/>
                <a:gd name="connsiteX11" fmla="*/ 0 w 188066"/>
                <a:gd name="connsiteY11" fmla="*/ 11728 h 103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8066" h="103137">
                  <a:moveTo>
                    <a:pt x="0" y="11728"/>
                  </a:moveTo>
                  <a:cubicBezTo>
                    <a:pt x="33042" y="72720"/>
                    <a:pt x="65438" y="103480"/>
                    <a:pt x="96383" y="103135"/>
                  </a:cubicBezTo>
                  <a:cubicBezTo>
                    <a:pt x="126891" y="102789"/>
                    <a:pt x="157697" y="72144"/>
                    <a:pt x="188066" y="12051"/>
                  </a:cubicBezTo>
                  <a:cubicBezTo>
                    <a:pt x="176339" y="7119"/>
                    <a:pt x="164243" y="3113"/>
                    <a:pt x="151891" y="69"/>
                  </a:cubicBezTo>
                  <a:lnTo>
                    <a:pt x="151891" y="13641"/>
                  </a:lnTo>
                  <a:cubicBezTo>
                    <a:pt x="151928" y="18767"/>
                    <a:pt x="150419" y="23786"/>
                    <a:pt x="147559" y="28042"/>
                  </a:cubicBezTo>
                  <a:cubicBezTo>
                    <a:pt x="131222" y="52812"/>
                    <a:pt x="113711" y="65369"/>
                    <a:pt x="95485" y="65369"/>
                  </a:cubicBezTo>
                  <a:lnTo>
                    <a:pt x="93711" y="65369"/>
                  </a:lnTo>
                  <a:cubicBezTo>
                    <a:pt x="74839" y="66222"/>
                    <a:pt x="56844" y="53664"/>
                    <a:pt x="39862" y="28088"/>
                  </a:cubicBezTo>
                  <a:cubicBezTo>
                    <a:pt x="37002" y="23832"/>
                    <a:pt x="35493" y="18814"/>
                    <a:pt x="35530" y="13687"/>
                  </a:cubicBezTo>
                  <a:lnTo>
                    <a:pt x="35530" y="0"/>
                  </a:lnTo>
                  <a:cubicBezTo>
                    <a:pt x="23398" y="2973"/>
                    <a:pt x="11518" y="6894"/>
                    <a:pt x="0" y="11728"/>
                  </a:cubicBez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2" name="Forma Livre: Forma 71">
              <a:extLst>
                <a:ext uri="{FF2B5EF4-FFF2-40B4-BE49-F238E27FC236}">
                  <a16:creationId xmlns:a16="http://schemas.microsoft.com/office/drawing/2014/main" id="{93A9B65E-1132-2129-744D-428FCC280E7A}"/>
                </a:ext>
              </a:extLst>
            </p:cNvPr>
            <p:cNvSpPr/>
            <p:nvPr/>
          </p:nvSpPr>
          <p:spPr>
            <a:xfrm>
              <a:off x="1766036" y="2414006"/>
              <a:ext cx="190416" cy="107328"/>
            </a:xfrm>
            <a:custGeom>
              <a:avLst/>
              <a:gdLst>
                <a:gd name="connsiteX0" fmla="*/ 190416 w 190416"/>
                <a:gd name="connsiteY0" fmla="*/ 106430 h 107328"/>
                <a:gd name="connsiteX1" fmla="*/ 98135 w 190416"/>
                <a:gd name="connsiteY1" fmla="*/ 0 h 107328"/>
                <a:gd name="connsiteX2" fmla="*/ 97374 w 190416"/>
                <a:gd name="connsiteY2" fmla="*/ 0 h 107328"/>
                <a:gd name="connsiteX3" fmla="*/ 0 w 190416"/>
                <a:gd name="connsiteY3" fmla="*/ 107328 h 107328"/>
                <a:gd name="connsiteX4" fmla="*/ 190416 w 190416"/>
                <a:gd name="connsiteY4" fmla="*/ 106430 h 107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416" h="107328">
                  <a:moveTo>
                    <a:pt x="190416" y="106430"/>
                  </a:moveTo>
                  <a:cubicBezTo>
                    <a:pt x="159886" y="36337"/>
                    <a:pt x="128849" y="553"/>
                    <a:pt x="98135" y="0"/>
                  </a:cubicBezTo>
                  <a:lnTo>
                    <a:pt x="97374" y="0"/>
                  </a:lnTo>
                  <a:cubicBezTo>
                    <a:pt x="66314" y="0"/>
                    <a:pt x="33549" y="36106"/>
                    <a:pt x="0" y="107328"/>
                  </a:cubicBezTo>
                  <a:cubicBezTo>
                    <a:pt x="60922" y="82189"/>
                    <a:pt x="129259" y="81866"/>
                    <a:pt x="190416" y="106430"/>
                  </a:cubicBez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3" name="Forma Livre: Forma 72">
              <a:extLst>
                <a:ext uri="{FF2B5EF4-FFF2-40B4-BE49-F238E27FC236}">
                  <a16:creationId xmlns:a16="http://schemas.microsoft.com/office/drawing/2014/main" id="{69871D7C-1533-09D4-BC20-C01F5D3A1B70}"/>
                </a:ext>
              </a:extLst>
            </p:cNvPr>
            <p:cNvSpPr/>
            <p:nvPr/>
          </p:nvSpPr>
          <p:spPr>
            <a:xfrm>
              <a:off x="1772511" y="2648132"/>
              <a:ext cx="178849" cy="109978"/>
            </a:xfrm>
            <a:custGeom>
              <a:avLst/>
              <a:gdLst>
                <a:gd name="connsiteX0" fmla="*/ 178850 w 178849"/>
                <a:gd name="connsiteY0" fmla="*/ 2304 h 109978"/>
                <a:gd name="connsiteX1" fmla="*/ 176545 w 178849"/>
                <a:gd name="connsiteY1" fmla="*/ 0 h 109978"/>
                <a:gd name="connsiteX2" fmla="*/ 2304 w 178849"/>
                <a:gd name="connsiteY2" fmla="*/ 0 h 109978"/>
                <a:gd name="connsiteX3" fmla="*/ 0 w 178849"/>
                <a:gd name="connsiteY3" fmla="*/ 2304 h 109978"/>
                <a:gd name="connsiteX4" fmla="*/ 0 w 178849"/>
                <a:gd name="connsiteY4" fmla="*/ 109978 h 109978"/>
                <a:gd name="connsiteX5" fmla="*/ 178850 w 178849"/>
                <a:gd name="connsiteY5" fmla="*/ 109978 h 109978"/>
                <a:gd name="connsiteX6" fmla="*/ 178850 w 178849"/>
                <a:gd name="connsiteY6" fmla="*/ 2304 h 109978"/>
                <a:gd name="connsiteX7" fmla="*/ 114333 w 178849"/>
                <a:gd name="connsiteY7" fmla="*/ 73388 h 109978"/>
                <a:gd name="connsiteX8" fmla="*/ 90231 w 178849"/>
                <a:gd name="connsiteY8" fmla="*/ 97489 h 109978"/>
                <a:gd name="connsiteX9" fmla="*/ 66130 w 178849"/>
                <a:gd name="connsiteY9" fmla="*/ 73388 h 109978"/>
                <a:gd name="connsiteX10" fmla="*/ 66130 w 178849"/>
                <a:gd name="connsiteY10" fmla="*/ 45484 h 109978"/>
                <a:gd name="connsiteX11" fmla="*/ 90231 w 178849"/>
                <a:gd name="connsiteY11" fmla="*/ 21383 h 109978"/>
                <a:gd name="connsiteX12" fmla="*/ 114333 w 178849"/>
                <a:gd name="connsiteY12" fmla="*/ 45484 h 109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8849" h="109978">
                  <a:moveTo>
                    <a:pt x="178850" y="2304"/>
                  </a:moveTo>
                  <a:cubicBezTo>
                    <a:pt x="178850" y="1032"/>
                    <a:pt x="177818" y="0"/>
                    <a:pt x="176545" y="0"/>
                  </a:cubicBezTo>
                  <a:lnTo>
                    <a:pt x="2304" y="0"/>
                  </a:lnTo>
                  <a:cubicBezTo>
                    <a:pt x="1032" y="0"/>
                    <a:pt x="0" y="1032"/>
                    <a:pt x="0" y="2304"/>
                  </a:cubicBezTo>
                  <a:lnTo>
                    <a:pt x="0" y="109978"/>
                  </a:lnTo>
                  <a:lnTo>
                    <a:pt x="178850" y="109978"/>
                  </a:lnTo>
                  <a:lnTo>
                    <a:pt x="178850" y="2304"/>
                  </a:lnTo>
                  <a:close/>
                  <a:moveTo>
                    <a:pt x="114333" y="73388"/>
                  </a:moveTo>
                  <a:cubicBezTo>
                    <a:pt x="114333" y="86699"/>
                    <a:pt x="103542" y="97489"/>
                    <a:pt x="90231" y="97489"/>
                  </a:cubicBezTo>
                  <a:cubicBezTo>
                    <a:pt x="76920" y="97489"/>
                    <a:pt x="66130" y="86699"/>
                    <a:pt x="66130" y="73388"/>
                  </a:cubicBezTo>
                  <a:lnTo>
                    <a:pt x="66130" y="45484"/>
                  </a:lnTo>
                  <a:cubicBezTo>
                    <a:pt x="66130" y="32173"/>
                    <a:pt x="76920" y="21383"/>
                    <a:pt x="90231" y="21383"/>
                  </a:cubicBezTo>
                  <a:cubicBezTo>
                    <a:pt x="103542" y="21383"/>
                    <a:pt x="114333" y="32173"/>
                    <a:pt x="114333" y="45484"/>
                  </a:cubicBez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4" name="Forma Livre: Forma 73">
              <a:extLst>
                <a:ext uri="{FF2B5EF4-FFF2-40B4-BE49-F238E27FC236}">
                  <a16:creationId xmlns:a16="http://schemas.microsoft.com/office/drawing/2014/main" id="{1558895E-E91E-C565-0405-4B42C8FC2E7D}"/>
                </a:ext>
              </a:extLst>
            </p:cNvPr>
            <p:cNvSpPr/>
            <p:nvPr/>
          </p:nvSpPr>
          <p:spPr>
            <a:xfrm>
              <a:off x="1725161" y="2592786"/>
              <a:ext cx="273435" cy="167743"/>
            </a:xfrm>
            <a:custGeom>
              <a:avLst/>
              <a:gdLst>
                <a:gd name="connsiteX0" fmla="*/ 256362 w 273435"/>
                <a:gd name="connsiteY0" fmla="*/ 46130 h 167743"/>
                <a:gd name="connsiteX1" fmla="*/ 201292 w 273435"/>
                <a:gd name="connsiteY1" fmla="*/ 1774 h 167743"/>
                <a:gd name="connsiteX2" fmla="*/ 192905 w 273435"/>
                <a:gd name="connsiteY2" fmla="*/ 10991 h 167743"/>
                <a:gd name="connsiteX3" fmla="*/ 139909 w 273435"/>
                <a:gd name="connsiteY3" fmla="*/ 37535 h 167743"/>
                <a:gd name="connsiteX4" fmla="*/ 139241 w 273435"/>
                <a:gd name="connsiteY4" fmla="*/ 37535 h 167743"/>
                <a:gd name="connsiteX5" fmla="*/ 84701 w 273435"/>
                <a:gd name="connsiteY5" fmla="*/ 10991 h 167743"/>
                <a:gd name="connsiteX6" fmla="*/ 74448 w 273435"/>
                <a:gd name="connsiteY6" fmla="*/ 0 h 167743"/>
                <a:gd name="connsiteX7" fmla="*/ 17120 w 273435"/>
                <a:gd name="connsiteY7" fmla="*/ 46083 h 167743"/>
                <a:gd name="connsiteX8" fmla="*/ 0 w 273435"/>
                <a:gd name="connsiteY8" fmla="*/ 132536 h 167743"/>
                <a:gd name="connsiteX9" fmla="*/ 27397 w 273435"/>
                <a:gd name="connsiteY9" fmla="*/ 167744 h 167743"/>
                <a:gd name="connsiteX10" fmla="*/ 31360 w 273435"/>
                <a:gd name="connsiteY10" fmla="*/ 165439 h 167743"/>
                <a:gd name="connsiteX11" fmla="*/ 38387 w 273435"/>
                <a:gd name="connsiteY11" fmla="*/ 165439 h 167743"/>
                <a:gd name="connsiteX12" fmla="*/ 38387 w 273435"/>
                <a:gd name="connsiteY12" fmla="*/ 57650 h 167743"/>
                <a:gd name="connsiteX13" fmla="*/ 49655 w 273435"/>
                <a:gd name="connsiteY13" fmla="*/ 46406 h 167743"/>
                <a:gd name="connsiteX14" fmla="*/ 223896 w 273435"/>
                <a:gd name="connsiteY14" fmla="*/ 46406 h 167743"/>
                <a:gd name="connsiteX15" fmla="*/ 235163 w 273435"/>
                <a:gd name="connsiteY15" fmla="*/ 57650 h 167743"/>
                <a:gd name="connsiteX16" fmla="*/ 235163 w 273435"/>
                <a:gd name="connsiteY16" fmla="*/ 165324 h 167743"/>
                <a:gd name="connsiteX17" fmla="*/ 242076 w 273435"/>
                <a:gd name="connsiteY17" fmla="*/ 165324 h 167743"/>
                <a:gd name="connsiteX18" fmla="*/ 246039 w 273435"/>
                <a:gd name="connsiteY18" fmla="*/ 167628 h 167743"/>
                <a:gd name="connsiteX19" fmla="*/ 273436 w 273435"/>
                <a:gd name="connsiteY19" fmla="*/ 132421 h 16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73435" h="167743">
                  <a:moveTo>
                    <a:pt x="256362" y="46130"/>
                  </a:moveTo>
                  <a:lnTo>
                    <a:pt x="201292" y="1774"/>
                  </a:lnTo>
                  <a:cubicBezTo>
                    <a:pt x="198481" y="5069"/>
                    <a:pt x="195693" y="8111"/>
                    <a:pt x="192905" y="10991"/>
                  </a:cubicBezTo>
                  <a:cubicBezTo>
                    <a:pt x="175670" y="28387"/>
                    <a:pt x="157859" y="37328"/>
                    <a:pt x="139909" y="37535"/>
                  </a:cubicBezTo>
                  <a:lnTo>
                    <a:pt x="139241" y="37535"/>
                  </a:lnTo>
                  <a:cubicBezTo>
                    <a:pt x="121130" y="37535"/>
                    <a:pt x="102789" y="28618"/>
                    <a:pt x="84701" y="10991"/>
                  </a:cubicBezTo>
                  <a:cubicBezTo>
                    <a:pt x="81291" y="7650"/>
                    <a:pt x="77789" y="4078"/>
                    <a:pt x="74448" y="0"/>
                  </a:cubicBezTo>
                  <a:lnTo>
                    <a:pt x="17120" y="46083"/>
                  </a:lnTo>
                  <a:lnTo>
                    <a:pt x="0" y="132536"/>
                  </a:lnTo>
                  <a:lnTo>
                    <a:pt x="27397" y="167744"/>
                  </a:lnTo>
                  <a:cubicBezTo>
                    <a:pt x="28215" y="166327"/>
                    <a:pt x="29723" y="165449"/>
                    <a:pt x="31360" y="165439"/>
                  </a:cubicBezTo>
                  <a:lnTo>
                    <a:pt x="38387" y="165439"/>
                  </a:lnTo>
                  <a:lnTo>
                    <a:pt x="38387" y="57650"/>
                  </a:lnTo>
                  <a:cubicBezTo>
                    <a:pt x="38400" y="51436"/>
                    <a:pt x="43441" y="46406"/>
                    <a:pt x="49655" y="46406"/>
                  </a:cubicBezTo>
                  <a:lnTo>
                    <a:pt x="223896" y="46406"/>
                  </a:lnTo>
                  <a:cubicBezTo>
                    <a:pt x="230110" y="46406"/>
                    <a:pt x="235150" y="51436"/>
                    <a:pt x="235163" y="57650"/>
                  </a:cubicBezTo>
                  <a:lnTo>
                    <a:pt x="235163" y="165324"/>
                  </a:lnTo>
                  <a:lnTo>
                    <a:pt x="242076" y="165324"/>
                  </a:lnTo>
                  <a:cubicBezTo>
                    <a:pt x="243712" y="165333"/>
                    <a:pt x="245221" y="166211"/>
                    <a:pt x="246039" y="167628"/>
                  </a:cubicBezTo>
                  <a:lnTo>
                    <a:pt x="273436" y="132421"/>
                  </a:ln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5" name="Forma Livre: Forma 74">
              <a:extLst>
                <a:ext uri="{FF2B5EF4-FFF2-40B4-BE49-F238E27FC236}">
                  <a16:creationId xmlns:a16="http://schemas.microsoft.com/office/drawing/2014/main" id="{2252E7C6-C67F-ACB0-7E31-B404789EB99B}"/>
                </a:ext>
              </a:extLst>
            </p:cNvPr>
            <p:cNvSpPr/>
            <p:nvPr/>
          </p:nvSpPr>
          <p:spPr>
            <a:xfrm>
              <a:off x="1848672" y="2683230"/>
              <a:ext cx="25438" cy="48593"/>
            </a:xfrm>
            <a:custGeom>
              <a:avLst/>
              <a:gdLst>
                <a:gd name="connsiteX0" fmla="*/ 25084 w 25438"/>
                <a:gd name="connsiteY0" fmla="*/ 12069 h 48593"/>
                <a:gd name="connsiteX1" fmla="*/ 14946 w 25438"/>
                <a:gd name="connsiteY1" fmla="*/ 548 h 48593"/>
                <a:gd name="connsiteX2" fmla="*/ 13184 w 25438"/>
                <a:gd name="connsiteY2" fmla="*/ 223 h 48593"/>
                <a:gd name="connsiteX3" fmla="*/ 12642 w 25438"/>
                <a:gd name="connsiteY3" fmla="*/ 1401 h 48593"/>
                <a:gd name="connsiteX4" fmla="*/ 12642 w 25438"/>
                <a:gd name="connsiteY4" fmla="*/ 21101 h 48593"/>
                <a:gd name="connsiteX5" fmla="*/ 2181 w 25438"/>
                <a:gd name="connsiteY5" fmla="*/ 9581 h 48593"/>
                <a:gd name="connsiteX6" fmla="*/ 389 w 25438"/>
                <a:gd name="connsiteY6" fmla="*/ 9576 h 48593"/>
                <a:gd name="connsiteX7" fmla="*/ 384 w 25438"/>
                <a:gd name="connsiteY7" fmla="*/ 9581 h 48593"/>
                <a:gd name="connsiteX8" fmla="*/ 346 w 25438"/>
                <a:gd name="connsiteY8" fmla="*/ 11339 h 48593"/>
                <a:gd name="connsiteX9" fmla="*/ 384 w 25438"/>
                <a:gd name="connsiteY9" fmla="*/ 11378 h 48593"/>
                <a:gd name="connsiteX10" fmla="*/ 12181 w 25438"/>
                <a:gd name="connsiteY10" fmla="*/ 24465 h 48593"/>
                <a:gd name="connsiteX11" fmla="*/ 384 w 25438"/>
                <a:gd name="connsiteY11" fmla="*/ 37576 h 48593"/>
                <a:gd name="connsiteX12" fmla="*/ 346 w 25438"/>
                <a:gd name="connsiteY12" fmla="*/ 39334 h 48593"/>
                <a:gd name="connsiteX13" fmla="*/ 384 w 25438"/>
                <a:gd name="connsiteY13" fmla="*/ 39373 h 48593"/>
                <a:gd name="connsiteX14" fmla="*/ 2173 w 25438"/>
                <a:gd name="connsiteY14" fmla="*/ 39267 h 48593"/>
                <a:gd name="connsiteX15" fmla="*/ 2181 w 25438"/>
                <a:gd name="connsiteY15" fmla="*/ 39258 h 48593"/>
                <a:gd name="connsiteX16" fmla="*/ 12642 w 25438"/>
                <a:gd name="connsiteY16" fmla="*/ 27737 h 48593"/>
                <a:gd name="connsiteX17" fmla="*/ 12642 w 25438"/>
                <a:gd name="connsiteY17" fmla="*/ 47392 h 48593"/>
                <a:gd name="connsiteX18" fmla="*/ 13471 w 25438"/>
                <a:gd name="connsiteY18" fmla="*/ 48567 h 48593"/>
                <a:gd name="connsiteX19" fmla="*/ 13909 w 25438"/>
                <a:gd name="connsiteY19" fmla="*/ 48567 h 48593"/>
                <a:gd name="connsiteX20" fmla="*/ 14854 w 25438"/>
                <a:gd name="connsiteY20" fmla="*/ 48129 h 48593"/>
                <a:gd name="connsiteX21" fmla="*/ 24992 w 25438"/>
                <a:gd name="connsiteY21" fmla="*/ 36724 h 48593"/>
                <a:gd name="connsiteX22" fmla="*/ 24992 w 25438"/>
                <a:gd name="connsiteY22" fmla="*/ 35042 h 48593"/>
                <a:gd name="connsiteX23" fmla="*/ 15499 w 25438"/>
                <a:gd name="connsiteY23" fmla="*/ 24465 h 48593"/>
                <a:gd name="connsiteX24" fmla="*/ 24992 w 25438"/>
                <a:gd name="connsiteY24" fmla="*/ 13912 h 48593"/>
                <a:gd name="connsiteX25" fmla="*/ 25136 w 25438"/>
                <a:gd name="connsiteY25" fmla="*/ 12127 h 48593"/>
                <a:gd name="connsiteX26" fmla="*/ 25084 w 25438"/>
                <a:gd name="connsiteY26" fmla="*/ 12069 h 48593"/>
                <a:gd name="connsiteX27" fmla="*/ 22435 w 25438"/>
                <a:gd name="connsiteY27" fmla="*/ 35756 h 48593"/>
                <a:gd name="connsiteX28" fmla="*/ 15269 w 25438"/>
                <a:gd name="connsiteY28" fmla="*/ 43821 h 48593"/>
                <a:gd name="connsiteX29" fmla="*/ 15269 w 25438"/>
                <a:gd name="connsiteY29" fmla="*/ 27691 h 48593"/>
                <a:gd name="connsiteX30" fmla="*/ 15269 w 25438"/>
                <a:gd name="connsiteY30" fmla="*/ 20894 h 48593"/>
                <a:gd name="connsiteX31" fmla="*/ 15269 w 25438"/>
                <a:gd name="connsiteY31" fmla="*/ 4765 h 48593"/>
                <a:gd name="connsiteX32" fmla="*/ 22435 w 25438"/>
                <a:gd name="connsiteY32" fmla="*/ 12852 h 4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5438" h="48593">
                  <a:moveTo>
                    <a:pt x="25084" y="12069"/>
                  </a:moveTo>
                  <a:lnTo>
                    <a:pt x="14946" y="548"/>
                  </a:lnTo>
                  <a:cubicBezTo>
                    <a:pt x="14549" y="-28"/>
                    <a:pt x="13760" y="-173"/>
                    <a:pt x="13184" y="223"/>
                  </a:cubicBezTo>
                  <a:cubicBezTo>
                    <a:pt x="12801" y="486"/>
                    <a:pt x="12593" y="938"/>
                    <a:pt x="12642" y="1401"/>
                  </a:cubicBezTo>
                  <a:lnTo>
                    <a:pt x="12642" y="21101"/>
                  </a:lnTo>
                  <a:lnTo>
                    <a:pt x="2181" y="9581"/>
                  </a:lnTo>
                  <a:cubicBezTo>
                    <a:pt x="1687" y="9085"/>
                    <a:pt x="885" y="9083"/>
                    <a:pt x="389" y="9576"/>
                  </a:cubicBezTo>
                  <a:cubicBezTo>
                    <a:pt x="387" y="9578"/>
                    <a:pt x="385" y="9578"/>
                    <a:pt x="384" y="9581"/>
                  </a:cubicBezTo>
                  <a:cubicBezTo>
                    <a:pt x="-113" y="10055"/>
                    <a:pt x="-130" y="10843"/>
                    <a:pt x="346" y="11339"/>
                  </a:cubicBezTo>
                  <a:cubicBezTo>
                    <a:pt x="358" y="11352"/>
                    <a:pt x="371" y="11366"/>
                    <a:pt x="384" y="11378"/>
                  </a:cubicBezTo>
                  <a:lnTo>
                    <a:pt x="12181" y="24465"/>
                  </a:lnTo>
                  <a:lnTo>
                    <a:pt x="384" y="37576"/>
                  </a:lnTo>
                  <a:cubicBezTo>
                    <a:pt x="-113" y="38051"/>
                    <a:pt x="-130" y="38839"/>
                    <a:pt x="346" y="39334"/>
                  </a:cubicBezTo>
                  <a:cubicBezTo>
                    <a:pt x="358" y="39348"/>
                    <a:pt x="371" y="39362"/>
                    <a:pt x="384" y="39373"/>
                  </a:cubicBezTo>
                  <a:cubicBezTo>
                    <a:pt x="907" y="39839"/>
                    <a:pt x="1708" y="39791"/>
                    <a:pt x="2173" y="39267"/>
                  </a:cubicBezTo>
                  <a:cubicBezTo>
                    <a:pt x="2175" y="39265"/>
                    <a:pt x="2178" y="39261"/>
                    <a:pt x="2181" y="39258"/>
                  </a:cubicBezTo>
                  <a:lnTo>
                    <a:pt x="12642" y="27737"/>
                  </a:lnTo>
                  <a:lnTo>
                    <a:pt x="12642" y="47392"/>
                  </a:lnTo>
                  <a:cubicBezTo>
                    <a:pt x="12641" y="47920"/>
                    <a:pt x="12973" y="48392"/>
                    <a:pt x="13471" y="48567"/>
                  </a:cubicBezTo>
                  <a:cubicBezTo>
                    <a:pt x="13615" y="48602"/>
                    <a:pt x="13765" y="48602"/>
                    <a:pt x="13909" y="48567"/>
                  </a:cubicBezTo>
                  <a:cubicBezTo>
                    <a:pt x="14272" y="48563"/>
                    <a:pt x="14616" y="48404"/>
                    <a:pt x="14854" y="48129"/>
                  </a:cubicBezTo>
                  <a:lnTo>
                    <a:pt x="24992" y="36724"/>
                  </a:lnTo>
                  <a:cubicBezTo>
                    <a:pt x="25429" y="36249"/>
                    <a:pt x="25429" y="35516"/>
                    <a:pt x="24992" y="35042"/>
                  </a:cubicBezTo>
                  <a:lnTo>
                    <a:pt x="15499" y="24465"/>
                  </a:lnTo>
                  <a:lnTo>
                    <a:pt x="24992" y="13912"/>
                  </a:lnTo>
                  <a:cubicBezTo>
                    <a:pt x="25525" y="13458"/>
                    <a:pt x="25589" y="12659"/>
                    <a:pt x="25136" y="12127"/>
                  </a:cubicBezTo>
                  <a:cubicBezTo>
                    <a:pt x="25119" y="12106"/>
                    <a:pt x="25102" y="12087"/>
                    <a:pt x="25084" y="12069"/>
                  </a:cubicBezTo>
                  <a:close/>
                  <a:moveTo>
                    <a:pt x="22435" y="35756"/>
                  </a:moveTo>
                  <a:lnTo>
                    <a:pt x="15269" y="43821"/>
                  </a:lnTo>
                  <a:lnTo>
                    <a:pt x="15269" y="27691"/>
                  </a:lnTo>
                  <a:close/>
                  <a:moveTo>
                    <a:pt x="15269" y="20894"/>
                  </a:moveTo>
                  <a:lnTo>
                    <a:pt x="15269" y="4765"/>
                  </a:lnTo>
                  <a:lnTo>
                    <a:pt x="22435" y="12852"/>
                  </a:lnTo>
                  <a:close/>
                </a:path>
              </a:pathLst>
            </a:custGeom>
            <a:grpFill/>
            <a:ln w="22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5800626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4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7408DD-AA3A-AB2F-66E5-2ED12AD60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56" y="1313026"/>
            <a:ext cx="5895364" cy="726877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Ataques de </a:t>
            </a:r>
            <a:r>
              <a:rPr lang="pt-BR" dirty="0"/>
              <a:t>Desassociação</a:t>
            </a:r>
          </a:p>
        </p:txBody>
      </p:sp>
      <p:pic>
        <p:nvPicPr>
          <p:cNvPr id="16" name="Google Shape;83;p1">
            <a:extLst>
              <a:ext uri="{FF2B5EF4-FFF2-40B4-BE49-F238E27FC236}">
                <a16:creationId xmlns:a16="http://schemas.microsoft.com/office/drawing/2014/main" id="{20C97230-E54D-3BC8-D1D3-D8EA112FE3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Freeform: Shape 1">
            <a:extLst>
              <a:ext uri="{FF2B5EF4-FFF2-40B4-BE49-F238E27FC236}">
                <a16:creationId xmlns:a16="http://schemas.microsoft.com/office/drawing/2014/main" id="{73327FB3-9B04-63FE-ABFE-25BED2B6F79A}"/>
              </a:ext>
            </a:extLst>
          </p:cNvPr>
          <p:cNvSpPr/>
          <p:nvPr/>
        </p:nvSpPr>
        <p:spPr>
          <a:xfrm rot="15282470">
            <a:off x="7038458" y="1717141"/>
            <a:ext cx="6516633" cy="4562276"/>
          </a:xfrm>
          <a:custGeom>
            <a:avLst/>
            <a:gdLst>
              <a:gd name="connsiteX0" fmla="*/ 5793048 w 6516633"/>
              <a:gd name="connsiteY0" fmla="*/ 4562276 h 4562276"/>
              <a:gd name="connsiteX1" fmla="*/ 2512215 w 6516633"/>
              <a:gd name="connsiteY1" fmla="*/ 4041930 h 4562276"/>
              <a:gd name="connsiteX2" fmla="*/ 0 w 6516633"/>
              <a:gd name="connsiteY2" fmla="*/ 3355035 h 4562276"/>
              <a:gd name="connsiteX3" fmla="*/ 356743 w 6516633"/>
              <a:gd name="connsiteY3" fmla="*/ 2050301 h 4562276"/>
              <a:gd name="connsiteX4" fmla="*/ 1381893 w 6516633"/>
              <a:gd name="connsiteY4" fmla="*/ 1 h 4562276"/>
              <a:gd name="connsiteX5" fmla="*/ 6516633 w 6516633"/>
              <a:gd name="connsiteY5" fmla="*/ 0 h 4562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16633" h="4562276">
                <a:moveTo>
                  <a:pt x="5793048" y="4562276"/>
                </a:moveTo>
                <a:lnTo>
                  <a:pt x="2512215" y="4041930"/>
                </a:lnTo>
                <a:lnTo>
                  <a:pt x="0" y="3355035"/>
                </a:lnTo>
                <a:lnTo>
                  <a:pt x="356743" y="2050301"/>
                </a:lnTo>
                <a:lnTo>
                  <a:pt x="1381893" y="1"/>
                </a:lnTo>
                <a:lnTo>
                  <a:pt x="651663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4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Freeform: Shape 2">
            <a:extLst>
              <a:ext uri="{FF2B5EF4-FFF2-40B4-BE49-F238E27FC236}">
                <a16:creationId xmlns:a16="http://schemas.microsoft.com/office/drawing/2014/main" id="{94063801-EB18-7504-0914-7300BE895C6F}"/>
              </a:ext>
            </a:extLst>
          </p:cNvPr>
          <p:cNvSpPr/>
          <p:nvPr/>
        </p:nvSpPr>
        <p:spPr>
          <a:xfrm rot="5400000" flipH="1" flipV="1">
            <a:off x="344232" y="-344232"/>
            <a:ext cx="891458" cy="1579922"/>
          </a:xfrm>
          <a:custGeom>
            <a:avLst/>
            <a:gdLst>
              <a:gd name="connsiteX0" fmla="*/ 0 w 1337188"/>
              <a:gd name="connsiteY0" fmla="*/ 0 h 2369884"/>
              <a:gd name="connsiteX1" fmla="*/ 1337188 w 1337188"/>
              <a:gd name="connsiteY1" fmla="*/ 0 h 2369884"/>
              <a:gd name="connsiteX2" fmla="*/ 1337188 w 1337188"/>
              <a:gd name="connsiteY2" fmla="*/ 2369884 h 2369884"/>
              <a:gd name="connsiteX3" fmla="*/ 0 w 1337188"/>
              <a:gd name="connsiteY3" fmla="*/ 1032696 h 2369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37188" h="2369884">
                <a:moveTo>
                  <a:pt x="0" y="0"/>
                </a:moveTo>
                <a:lnTo>
                  <a:pt x="1337188" y="0"/>
                </a:lnTo>
                <a:lnTo>
                  <a:pt x="1337188" y="2369884"/>
                </a:lnTo>
                <a:lnTo>
                  <a:pt x="0" y="1032696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91000">
                <a:schemeClr val="accent4">
                  <a:alpha val="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5E437F39-F4E1-C65A-0672-C720D15CDE4A}"/>
              </a:ext>
            </a:extLst>
          </p:cNvPr>
          <p:cNvSpPr txBox="1"/>
          <p:nvPr/>
        </p:nvSpPr>
        <p:spPr>
          <a:xfrm>
            <a:off x="1877311" y="2261845"/>
            <a:ext cx="43796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Ataques projetados para desassociar um host do ponto de acesso e rede sem fio.</a:t>
            </a:r>
          </a:p>
        </p:txBody>
      </p:sp>
      <p:sp>
        <p:nvSpPr>
          <p:cNvPr id="47" name="Isosceles Triangle 35">
            <a:extLst>
              <a:ext uri="{FF2B5EF4-FFF2-40B4-BE49-F238E27FC236}">
                <a16:creationId xmlns:a16="http://schemas.microsoft.com/office/drawing/2014/main" id="{C4EF12EC-7403-D601-814A-B5638E068C06}"/>
              </a:ext>
            </a:extLst>
          </p:cNvPr>
          <p:cNvSpPr/>
          <p:nvPr/>
        </p:nvSpPr>
        <p:spPr>
          <a:xfrm rot="5400000">
            <a:off x="1583192" y="2486726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9E51546A-60E2-4709-881B-1B07F7858F1F}"/>
              </a:ext>
            </a:extLst>
          </p:cNvPr>
          <p:cNvSpPr txBox="1"/>
          <p:nvPr/>
        </p:nvSpPr>
        <p:spPr>
          <a:xfrm>
            <a:off x="1873183" y="3042008"/>
            <a:ext cx="16868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Características:</a:t>
            </a:r>
          </a:p>
        </p:txBody>
      </p:sp>
      <p:sp>
        <p:nvSpPr>
          <p:cNvPr id="49" name="Isosceles Triangle 35">
            <a:extLst>
              <a:ext uri="{FF2B5EF4-FFF2-40B4-BE49-F238E27FC236}">
                <a16:creationId xmlns:a16="http://schemas.microsoft.com/office/drawing/2014/main" id="{1BD44BEA-7E2E-86B2-2398-151CC5560E46}"/>
              </a:ext>
            </a:extLst>
          </p:cNvPr>
          <p:cNvSpPr/>
          <p:nvPr/>
        </p:nvSpPr>
        <p:spPr>
          <a:xfrm rot="5400000">
            <a:off x="1579065" y="3159138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3">
            <a:extLst>
              <a:ext uri="{FF2B5EF4-FFF2-40B4-BE49-F238E27FC236}">
                <a16:creationId xmlns:a16="http://schemas.microsoft.com/office/drawing/2014/main" id="{17B5B351-BD7E-25BB-83CD-19ADE0E57FD0}"/>
              </a:ext>
            </a:extLst>
          </p:cNvPr>
          <p:cNvGrpSpPr/>
          <p:nvPr/>
        </p:nvGrpSpPr>
        <p:grpSpPr>
          <a:xfrm flipV="1">
            <a:off x="278246" y="0"/>
            <a:ext cx="1491560" cy="859707"/>
            <a:chOff x="417369" y="5568438"/>
            <a:chExt cx="2237341" cy="1289562"/>
          </a:xfrm>
        </p:grpSpPr>
        <p:cxnSp>
          <p:nvCxnSpPr>
            <p:cNvPr id="53" name="Straight Connector 4">
              <a:extLst>
                <a:ext uri="{FF2B5EF4-FFF2-40B4-BE49-F238E27FC236}">
                  <a16:creationId xmlns:a16="http://schemas.microsoft.com/office/drawing/2014/main" id="{529597FD-584E-9127-AA7A-34AD7765F1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433" y="5571612"/>
              <a:ext cx="801052" cy="3084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">
              <a:extLst>
                <a:ext uri="{FF2B5EF4-FFF2-40B4-BE49-F238E27FC236}">
                  <a16:creationId xmlns:a16="http://schemas.microsoft.com/office/drawing/2014/main" id="{8A320749-A6A3-B957-3E42-532B0A5E7439}"/>
                </a:ext>
              </a:extLst>
            </p:cNvPr>
            <p:cNvSpPr/>
            <p:nvPr/>
          </p:nvSpPr>
          <p:spPr>
            <a:xfrm>
              <a:off x="417369" y="5846875"/>
              <a:ext cx="122064" cy="12206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6">
              <a:extLst>
                <a:ext uri="{FF2B5EF4-FFF2-40B4-BE49-F238E27FC236}">
                  <a16:creationId xmlns:a16="http://schemas.microsoft.com/office/drawing/2014/main" id="{B05A3AE8-3D3C-FED0-0CBE-1E01D9E5589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329966" y="5568438"/>
              <a:ext cx="1324744" cy="128956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Google Shape;84;p1">
            <a:extLst>
              <a:ext uri="{FF2B5EF4-FFF2-40B4-BE49-F238E27FC236}">
                <a16:creationId xmlns:a16="http://schemas.microsoft.com/office/drawing/2014/main" id="{EA78077A-2107-1274-248F-2FBB6D6A5BB2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Espaço Reservado para Texto 9">
            <a:extLst>
              <a:ext uri="{FF2B5EF4-FFF2-40B4-BE49-F238E27FC236}">
                <a16:creationId xmlns:a16="http://schemas.microsoft.com/office/drawing/2014/main" id="{AA10A8BE-3443-D7D6-5989-B859FEF49031}"/>
              </a:ext>
            </a:extLst>
          </p:cNvPr>
          <p:cNvSpPr txBox="1">
            <a:spLocks/>
          </p:cNvSpPr>
          <p:nvPr/>
        </p:nvSpPr>
        <p:spPr>
          <a:xfrm>
            <a:off x="1720892" y="4175826"/>
            <a:ext cx="1938167" cy="7337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Sempre em sintonia com outro tipo de ataque.</a:t>
            </a:r>
          </a:p>
        </p:txBody>
      </p:sp>
      <p:cxnSp>
        <p:nvCxnSpPr>
          <p:cNvPr id="27" name="Straight Connector 82">
            <a:extLst>
              <a:ext uri="{FF2B5EF4-FFF2-40B4-BE49-F238E27FC236}">
                <a16:creationId xmlns:a16="http://schemas.microsoft.com/office/drawing/2014/main" id="{13855B0E-BD91-6346-71D0-99A33B8A6366}"/>
              </a:ext>
            </a:extLst>
          </p:cNvPr>
          <p:cNvCxnSpPr>
            <a:cxnSpLocks/>
          </p:cNvCxnSpPr>
          <p:nvPr/>
        </p:nvCxnSpPr>
        <p:spPr>
          <a:xfrm flipH="1">
            <a:off x="2279176" y="4114746"/>
            <a:ext cx="821598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spaço Reservado para Texto 9">
            <a:extLst>
              <a:ext uri="{FF2B5EF4-FFF2-40B4-BE49-F238E27FC236}">
                <a16:creationId xmlns:a16="http://schemas.microsoft.com/office/drawing/2014/main" id="{A34FBD84-1182-9A6C-825B-E826B594891A}"/>
              </a:ext>
            </a:extLst>
          </p:cNvPr>
          <p:cNvSpPr txBox="1">
            <a:spLocks/>
          </p:cNvSpPr>
          <p:nvPr/>
        </p:nvSpPr>
        <p:spPr>
          <a:xfrm>
            <a:off x="4026004" y="4194188"/>
            <a:ext cx="2583140" cy="715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Oferece ao hacker a chance de dar o primeiro passo na coleta de informações.</a:t>
            </a:r>
          </a:p>
        </p:txBody>
      </p:sp>
      <p:cxnSp>
        <p:nvCxnSpPr>
          <p:cNvPr id="57" name="Straight Connector 82">
            <a:extLst>
              <a:ext uri="{FF2B5EF4-FFF2-40B4-BE49-F238E27FC236}">
                <a16:creationId xmlns:a16="http://schemas.microsoft.com/office/drawing/2014/main" id="{96C0DE5E-A86D-A5EF-A9F5-B1C36F1CC8B0}"/>
              </a:ext>
            </a:extLst>
          </p:cNvPr>
          <p:cNvCxnSpPr>
            <a:cxnSpLocks/>
          </p:cNvCxnSpPr>
          <p:nvPr/>
        </p:nvCxnSpPr>
        <p:spPr>
          <a:xfrm flipH="1">
            <a:off x="4906775" y="4121052"/>
            <a:ext cx="821598" cy="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9066FAA-1C6E-8D94-0C3B-9E0B2B46CAF4}"/>
              </a:ext>
            </a:extLst>
          </p:cNvPr>
          <p:cNvSpPr txBox="1"/>
          <p:nvPr/>
        </p:nvSpPr>
        <p:spPr>
          <a:xfrm>
            <a:off x="1873183" y="5162208"/>
            <a:ext cx="2152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Exemplo: </a:t>
            </a:r>
            <a:r>
              <a:rPr lang="pt-BR" sz="1400" dirty="0" err="1"/>
              <a:t>Wifiphisher</a:t>
            </a:r>
            <a:r>
              <a:rPr lang="pt-BR" sz="1400" dirty="0"/>
              <a:t> (usado por </a:t>
            </a:r>
            <a:r>
              <a:rPr lang="pt-BR" sz="1400" dirty="0" err="1"/>
              <a:t>Red</a:t>
            </a:r>
            <a:r>
              <a:rPr lang="pt-BR" sz="1400" dirty="0"/>
              <a:t> Team)</a:t>
            </a:r>
          </a:p>
        </p:txBody>
      </p:sp>
      <p:sp>
        <p:nvSpPr>
          <p:cNvPr id="77" name="Isosceles Triangle 35">
            <a:extLst>
              <a:ext uri="{FF2B5EF4-FFF2-40B4-BE49-F238E27FC236}">
                <a16:creationId xmlns:a16="http://schemas.microsoft.com/office/drawing/2014/main" id="{1C7752D4-80F5-EC31-8A56-BF64A9A004A3}"/>
              </a:ext>
            </a:extLst>
          </p:cNvPr>
          <p:cNvSpPr/>
          <p:nvPr/>
        </p:nvSpPr>
        <p:spPr>
          <a:xfrm rot="5400000">
            <a:off x="1579065" y="5279338"/>
            <a:ext cx="187530" cy="73519"/>
          </a:xfrm>
          <a:prstGeom prst="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Gráfico 3">
            <a:extLst>
              <a:ext uri="{FF2B5EF4-FFF2-40B4-BE49-F238E27FC236}">
                <a16:creationId xmlns:a16="http://schemas.microsoft.com/office/drawing/2014/main" id="{9AA940E1-09DC-149C-8DAF-EF9730C801A5}"/>
              </a:ext>
            </a:extLst>
          </p:cNvPr>
          <p:cNvSpPr/>
          <p:nvPr/>
        </p:nvSpPr>
        <p:spPr>
          <a:xfrm>
            <a:off x="5168501" y="3617375"/>
            <a:ext cx="301093" cy="383211"/>
          </a:xfrm>
          <a:custGeom>
            <a:avLst/>
            <a:gdLst>
              <a:gd name="connsiteX0" fmla="*/ 3200400 w 3352800"/>
              <a:gd name="connsiteY0" fmla="*/ 0 h 4267228"/>
              <a:gd name="connsiteX1" fmla="*/ 152400 w 3352800"/>
              <a:gd name="connsiteY1" fmla="*/ 0 h 4267228"/>
              <a:gd name="connsiteX2" fmla="*/ 0 w 3352800"/>
              <a:gd name="connsiteY2" fmla="*/ 152199 h 4267228"/>
              <a:gd name="connsiteX3" fmla="*/ 0 w 3352800"/>
              <a:gd name="connsiteY3" fmla="*/ 152400 h 4267228"/>
              <a:gd name="connsiteX4" fmla="*/ 0 w 3352800"/>
              <a:gd name="connsiteY4" fmla="*/ 3667125 h 4267228"/>
              <a:gd name="connsiteX5" fmla="*/ 120998 w 3352800"/>
              <a:gd name="connsiteY5" fmla="*/ 3816252 h 4267228"/>
              <a:gd name="connsiteX6" fmla="*/ 2276475 w 3352800"/>
              <a:gd name="connsiteY6" fmla="*/ 4267200 h 4267228"/>
              <a:gd name="connsiteX7" fmla="*/ 2428875 w 3352800"/>
              <a:gd name="connsiteY7" fmla="*/ 4120590 h 4267228"/>
              <a:gd name="connsiteX8" fmla="*/ 2428875 w 3352800"/>
              <a:gd name="connsiteY8" fmla="*/ 4114800 h 4267228"/>
              <a:gd name="connsiteX9" fmla="*/ 2428875 w 3352800"/>
              <a:gd name="connsiteY9" fmla="*/ 3819525 h 4267228"/>
              <a:gd name="connsiteX10" fmla="*/ 3200400 w 3352800"/>
              <a:gd name="connsiteY10" fmla="*/ 3819525 h 4267228"/>
              <a:gd name="connsiteX11" fmla="*/ 3352800 w 3352800"/>
              <a:gd name="connsiteY11" fmla="*/ 3667302 h 4267228"/>
              <a:gd name="connsiteX12" fmla="*/ 3352800 w 3352800"/>
              <a:gd name="connsiteY12" fmla="*/ 3667125 h 4267228"/>
              <a:gd name="connsiteX13" fmla="*/ 3352800 w 3352800"/>
              <a:gd name="connsiteY13" fmla="*/ 152400 h 4267228"/>
              <a:gd name="connsiteX14" fmla="*/ 3200577 w 3352800"/>
              <a:gd name="connsiteY14" fmla="*/ 0 h 4267228"/>
              <a:gd name="connsiteX15" fmla="*/ 3200400 w 3352800"/>
              <a:gd name="connsiteY15" fmla="*/ 0 h 4267228"/>
              <a:gd name="connsiteX16" fmla="*/ 1829544 w 3352800"/>
              <a:gd name="connsiteY16" fmla="*/ 2433200 h 4267228"/>
              <a:gd name="connsiteX17" fmla="*/ 1677144 w 3352800"/>
              <a:gd name="connsiteY17" fmla="*/ 2585600 h 4267228"/>
              <a:gd name="connsiteX18" fmla="*/ 1524744 w 3352800"/>
              <a:gd name="connsiteY18" fmla="*/ 2433200 h 4267228"/>
              <a:gd name="connsiteX19" fmla="*/ 1524744 w 3352800"/>
              <a:gd name="connsiteY19" fmla="*/ 1831767 h 4267228"/>
              <a:gd name="connsiteX20" fmla="*/ 1677144 w 3352800"/>
              <a:gd name="connsiteY20" fmla="*/ 1679367 h 4267228"/>
              <a:gd name="connsiteX21" fmla="*/ 1829544 w 3352800"/>
              <a:gd name="connsiteY21" fmla="*/ 1831767 h 4267228"/>
              <a:gd name="connsiteX22" fmla="*/ 3048000 w 3352800"/>
              <a:gd name="connsiteY22" fmla="*/ 3514725 h 4267228"/>
              <a:gd name="connsiteX23" fmla="*/ 2428875 w 3352800"/>
              <a:gd name="connsiteY23" fmla="*/ 3514725 h 4267228"/>
              <a:gd name="connsiteX24" fmla="*/ 2428875 w 3352800"/>
              <a:gd name="connsiteY24" fmla="*/ 562272 h 4267228"/>
              <a:gd name="connsiteX25" fmla="*/ 2305355 w 3352800"/>
              <a:gd name="connsiteY25" fmla="*/ 412699 h 4267228"/>
              <a:gd name="connsiteX26" fmla="*/ 1746182 w 3352800"/>
              <a:gd name="connsiteY26" fmla="*/ 304800 h 4267228"/>
              <a:gd name="connsiteX27" fmla="*/ 3048000 w 3352800"/>
              <a:gd name="connsiteY27" fmla="*/ 304800 h 426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52800" h="4267228">
                <a:moveTo>
                  <a:pt x="3200400" y="0"/>
                </a:moveTo>
                <a:lnTo>
                  <a:pt x="152400" y="0"/>
                </a:lnTo>
                <a:cubicBezTo>
                  <a:pt x="68287" y="-56"/>
                  <a:pt x="56" y="68086"/>
                  <a:pt x="0" y="152199"/>
                </a:cubicBezTo>
                <a:cubicBezTo>
                  <a:pt x="0" y="152266"/>
                  <a:pt x="0" y="152333"/>
                  <a:pt x="0" y="152400"/>
                </a:cubicBezTo>
                <a:lnTo>
                  <a:pt x="0" y="3667125"/>
                </a:lnTo>
                <a:cubicBezTo>
                  <a:pt x="211" y="3739115"/>
                  <a:pt x="50596" y="3801213"/>
                  <a:pt x="120998" y="3816252"/>
                </a:cubicBezTo>
                <a:cubicBezTo>
                  <a:pt x="120998" y="3816252"/>
                  <a:pt x="2266057" y="4267505"/>
                  <a:pt x="2276475" y="4267200"/>
                </a:cubicBezTo>
                <a:cubicBezTo>
                  <a:pt x="2359045" y="4268799"/>
                  <a:pt x="2427276" y="4203159"/>
                  <a:pt x="2428875" y="4120590"/>
                </a:cubicBezTo>
                <a:cubicBezTo>
                  <a:pt x="2428913" y="4118660"/>
                  <a:pt x="2428913" y="4116730"/>
                  <a:pt x="2428875" y="4114800"/>
                </a:cubicBezTo>
                <a:lnTo>
                  <a:pt x="2428875" y="3819525"/>
                </a:lnTo>
                <a:lnTo>
                  <a:pt x="3200400" y="3819525"/>
                </a:lnTo>
                <a:cubicBezTo>
                  <a:pt x="3284519" y="3819574"/>
                  <a:pt x="3352751" y="3751421"/>
                  <a:pt x="3352800" y="3667302"/>
                </a:cubicBezTo>
                <a:cubicBezTo>
                  <a:pt x="3352800" y="3667243"/>
                  <a:pt x="3352800" y="3667184"/>
                  <a:pt x="3352800" y="3667125"/>
                </a:cubicBezTo>
                <a:lnTo>
                  <a:pt x="3352800" y="152400"/>
                </a:lnTo>
                <a:cubicBezTo>
                  <a:pt x="3352849" y="68281"/>
                  <a:pt x="3284696" y="49"/>
                  <a:pt x="3200577" y="0"/>
                </a:cubicBezTo>
                <a:cubicBezTo>
                  <a:pt x="3200518" y="0"/>
                  <a:pt x="3200459" y="0"/>
                  <a:pt x="3200400" y="0"/>
                </a:cubicBezTo>
                <a:close/>
                <a:moveTo>
                  <a:pt x="1829544" y="2433200"/>
                </a:moveTo>
                <a:cubicBezTo>
                  <a:pt x="1829544" y="2517368"/>
                  <a:pt x="1761312" y="2585600"/>
                  <a:pt x="1677144" y="2585600"/>
                </a:cubicBezTo>
                <a:cubicBezTo>
                  <a:pt x="1592976" y="2585600"/>
                  <a:pt x="1524744" y="2517368"/>
                  <a:pt x="1524744" y="2433200"/>
                </a:cubicBezTo>
                <a:lnTo>
                  <a:pt x="1524744" y="1831767"/>
                </a:lnTo>
                <a:cubicBezTo>
                  <a:pt x="1524744" y="1747599"/>
                  <a:pt x="1592976" y="1679367"/>
                  <a:pt x="1677144" y="1679367"/>
                </a:cubicBezTo>
                <a:cubicBezTo>
                  <a:pt x="1761312" y="1679367"/>
                  <a:pt x="1829544" y="1747599"/>
                  <a:pt x="1829544" y="1831767"/>
                </a:cubicBezTo>
                <a:close/>
                <a:moveTo>
                  <a:pt x="3048000" y="3514725"/>
                </a:moveTo>
                <a:lnTo>
                  <a:pt x="2428875" y="3514725"/>
                </a:lnTo>
                <a:lnTo>
                  <a:pt x="2428875" y="562272"/>
                </a:lnTo>
                <a:cubicBezTo>
                  <a:pt x="2428893" y="489247"/>
                  <a:pt x="2377067" y="426490"/>
                  <a:pt x="2305355" y="412699"/>
                </a:cubicBezTo>
                <a:lnTo>
                  <a:pt x="1746182" y="304800"/>
                </a:lnTo>
                <a:lnTo>
                  <a:pt x="3048000" y="3048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  <a:ln w="15240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522181AD-1EDA-D059-854D-F8D76FDA6455}"/>
              </a:ext>
            </a:extLst>
          </p:cNvPr>
          <p:cNvGrpSpPr/>
          <p:nvPr/>
        </p:nvGrpSpPr>
        <p:grpSpPr>
          <a:xfrm>
            <a:off x="2512748" y="3632231"/>
            <a:ext cx="354454" cy="368619"/>
            <a:chOff x="4044564" y="1295586"/>
            <a:chExt cx="4102856" cy="4266821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9" name="Forma Livre: Forma 8">
              <a:extLst>
                <a:ext uri="{FF2B5EF4-FFF2-40B4-BE49-F238E27FC236}">
                  <a16:creationId xmlns:a16="http://schemas.microsoft.com/office/drawing/2014/main" id="{BB81D2B4-4DCC-9D84-C063-281B23A7A48B}"/>
                </a:ext>
              </a:extLst>
            </p:cNvPr>
            <p:cNvSpPr/>
            <p:nvPr/>
          </p:nvSpPr>
          <p:spPr>
            <a:xfrm>
              <a:off x="5171045" y="1295586"/>
              <a:ext cx="1850898" cy="1048895"/>
            </a:xfrm>
            <a:custGeom>
              <a:avLst/>
              <a:gdLst>
                <a:gd name="connsiteX0" fmla="*/ 927354 w 1850898"/>
                <a:gd name="connsiteY0" fmla="*/ 884303 h 1048895"/>
                <a:gd name="connsiteX1" fmla="*/ 1675634 w 1850898"/>
                <a:gd name="connsiteY1" fmla="*/ 993269 h 1048895"/>
                <a:gd name="connsiteX2" fmla="*/ 1850898 w 1850898"/>
                <a:gd name="connsiteY2" fmla="*/ 1048896 h 1048895"/>
                <a:gd name="connsiteX3" fmla="*/ 1212342 w 1850898"/>
                <a:gd name="connsiteY3" fmla="*/ 92582 h 1048895"/>
                <a:gd name="connsiteX4" fmla="*/ 638556 w 1850898"/>
                <a:gd name="connsiteY4" fmla="*/ 92582 h 1048895"/>
                <a:gd name="connsiteX5" fmla="*/ 0 w 1850898"/>
                <a:gd name="connsiteY5" fmla="*/ 1048896 h 1048895"/>
                <a:gd name="connsiteX6" fmla="*/ 175260 w 1850898"/>
                <a:gd name="connsiteY6" fmla="*/ 993269 h 1048895"/>
                <a:gd name="connsiteX7" fmla="*/ 927354 w 1850898"/>
                <a:gd name="connsiteY7" fmla="*/ 884303 h 104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50898" h="1048895">
                  <a:moveTo>
                    <a:pt x="927354" y="884303"/>
                  </a:moveTo>
                  <a:cubicBezTo>
                    <a:pt x="1180926" y="881552"/>
                    <a:pt x="1433379" y="918315"/>
                    <a:pt x="1675634" y="993269"/>
                  </a:cubicBezTo>
                  <a:cubicBezTo>
                    <a:pt x="1740404" y="1011561"/>
                    <a:pt x="1799078" y="1031369"/>
                    <a:pt x="1850898" y="1048896"/>
                  </a:cubicBezTo>
                  <a:cubicBezTo>
                    <a:pt x="1758147" y="664504"/>
                    <a:pt x="1531833" y="325573"/>
                    <a:pt x="1212342" y="92582"/>
                  </a:cubicBezTo>
                  <a:cubicBezTo>
                    <a:pt x="1040998" y="-30861"/>
                    <a:pt x="809900" y="-30861"/>
                    <a:pt x="638556" y="92582"/>
                  </a:cubicBezTo>
                  <a:cubicBezTo>
                    <a:pt x="319065" y="325573"/>
                    <a:pt x="92752" y="664504"/>
                    <a:pt x="0" y="1048896"/>
                  </a:cubicBezTo>
                  <a:cubicBezTo>
                    <a:pt x="51054" y="1031369"/>
                    <a:pt x="110490" y="1011557"/>
                    <a:pt x="175260" y="993269"/>
                  </a:cubicBezTo>
                  <a:cubicBezTo>
                    <a:pt x="418789" y="918157"/>
                    <a:pt x="672522" y="881395"/>
                    <a:pt x="927354" y="884303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34C279A8-F2A1-884C-B5CF-288BC00FBF7E}"/>
                </a:ext>
              </a:extLst>
            </p:cNvPr>
            <p:cNvSpPr/>
            <p:nvPr/>
          </p:nvSpPr>
          <p:spPr>
            <a:xfrm>
              <a:off x="5150470" y="2399348"/>
              <a:ext cx="1891283" cy="911352"/>
            </a:xfrm>
            <a:custGeom>
              <a:avLst/>
              <a:gdLst>
                <a:gd name="connsiteX0" fmla="*/ 1542288 w 1891283"/>
                <a:gd name="connsiteY0" fmla="*/ 911352 h 911352"/>
                <a:gd name="connsiteX1" fmla="*/ 1891284 w 1891283"/>
                <a:gd name="connsiteY1" fmla="*/ 115824 h 911352"/>
                <a:gd name="connsiteX2" fmla="*/ 1741932 w 1891283"/>
                <a:gd name="connsiteY2" fmla="*/ 63246 h 911352"/>
                <a:gd name="connsiteX3" fmla="*/ 1520190 w 1891283"/>
                <a:gd name="connsiteY3" fmla="*/ 0 h 911352"/>
                <a:gd name="connsiteX4" fmla="*/ 1466850 w 1891283"/>
                <a:gd name="connsiteY4" fmla="*/ 353568 h 911352"/>
                <a:gd name="connsiteX5" fmla="*/ 866512 w 1891283"/>
                <a:gd name="connsiteY5" fmla="*/ 794884 h 911352"/>
                <a:gd name="connsiteX6" fmla="*/ 425196 w 1891283"/>
                <a:gd name="connsiteY6" fmla="*/ 353568 h 911352"/>
                <a:gd name="connsiteX7" fmla="*/ 371856 w 1891283"/>
                <a:gd name="connsiteY7" fmla="*/ 762 h 911352"/>
                <a:gd name="connsiteX8" fmla="*/ 150114 w 1891283"/>
                <a:gd name="connsiteY8" fmla="*/ 63246 h 911352"/>
                <a:gd name="connsiteX9" fmla="*/ 0 w 1891283"/>
                <a:gd name="connsiteY9" fmla="*/ 115062 h 911352"/>
                <a:gd name="connsiteX10" fmla="*/ 350520 w 1891283"/>
                <a:gd name="connsiteY10" fmla="*/ 911352 h 911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1283" h="911352">
                  <a:moveTo>
                    <a:pt x="1542288" y="911352"/>
                  </a:moveTo>
                  <a:cubicBezTo>
                    <a:pt x="1706230" y="669716"/>
                    <a:pt x="1824515" y="400089"/>
                    <a:pt x="1891284" y="115824"/>
                  </a:cubicBezTo>
                  <a:cubicBezTo>
                    <a:pt x="1891284" y="115824"/>
                    <a:pt x="1743456" y="63246"/>
                    <a:pt x="1741932" y="63246"/>
                  </a:cubicBezTo>
                  <a:cubicBezTo>
                    <a:pt x="1676400" y="41910"/>
                    <a:pt x="1600962" y="19812"/>
                    <a:pt x="1520190" y="0"/>
                  </a:cubicBezTo>
                  <a:lnTo>
                    <a:pt x="1466850" y="353568"/>
                  </a:lnTo>
                  <a:cubicBezTo>
                    <a:pt x="1422937" y="641213"/>
                    <a:pt x="1154157" y="838797"/>
                    <a:pt x="866512" y="794884"/>
                  </a:cubicBezTo>
                  <a:cubicBezTo>
                    <a:pt x="638730" y="760110"/>
                    <a:pt x="459970" y="581350"/>
                    <a:pt x="425196" y="353568"/>
                  </a:cubicBezTo>
                  <a:lnTo>
                    <a:pt x="371856" y="762"/>
                  </a:lnTo>
                  <a:cubicBezTo>
                    <a:pt x="291084" y="19812"/>
                    <a:pt x="215646" y="41910"/>
                    <a:pt x="150114" y="63246"/>
                  </a:cubicBezTo>
                  <a:cubicBezTo>
                    <a:pt x="148590" y="63246"/>
                    <a:pt x="1524" y="115062"/>
                    <a:pt x="0" y="115062"/>
                  </a:cubicBezTo>
                  <a:cubicBezTo>
                    <a:pt x="66686" y="399853"/>
                    <a:pt x="185529" y="669834"/>
                    <a:pt x="350520" y="911352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D2162126-E857-3292-0037-1E64B45272AA}"/>
                </a:ext>
              </a:extLst>
            </p:cNvPr>
            <p:cNvSpPr/>
            <p:nvPr/>
          </p:nvSpPr>
          <p:spPr>
            <a:xfrm>
              <a:off x="5670914" y="2331605"/>
              <a:ext cx="851154" cy="716640"/>
            </a:xfrm>
            <a:custGeom>
              <a:avLst/>
              <a:gdLst>
                <a:gd name="connsiteX0" fmla="*/ 0 w 851154"/>
                <a:gd name="connsiteY0" fmla="*/ 36501 h 716640"/>
                <a:gd name="connsiteX1" fmla="*/ 55626 w 851154"/>
                <a:gd name="connsiteY1" fmla="*/ 398451 h 716640"/>
                <a:gd name="connsiteX2" fmla="*/ 481609 w 851154"/>
                <a:gd name="connsiteY2" fmla="*/ 712370 h 716640"/>
                <a:gd name="connsiteX3" fmla="*/ 795528 w 851154"/>
                <a:gd name="connsiteY3" fmla="*/ 398451 h 716640"/>
                <a:gd name="connsiteX4" fmla="*/ 851154 w 851154"/>
                <a:gd name="connsiteY4" fmla="*/ 35739 h 716640"/>
                <a:gd name="connsiteX5" fmla="*/ 427482 w 851154"/>
                <a:gd name="connsiteY5" fmla="*/ 687 h 716640"/>
                <a:gd name="connsiteX6" fmla="*/ 0 w 851154"/>
                <a:gd name="connsiteY6" fmla="*/ 36501 h 71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51154" h="716640">
                  <a:moveTo>
                    <a:pt x="0" y="36501"/>
                  </a:moveTo>
                  <a:lnTo>
                    <a:pt x="55626" y="398451"/>
                  </a:lnTo>
                  <a:cubicBezTo>
                    <a:pt x="86572" y="602769"/>
                    <a:pt x="277291" y="743316"/>
                    <a:pt x="481609" y="712370"/>
                  </a:cubicBezTo>
                  <a:cubicBezTo>
                    <a:pt x="643728" y="687816"/>
                    <a:pt x="770974" y="560570"/>
                    <a:pt x="795528" y="398451"/>
                  </a:cubicBezTo>
                  <a:lnTo>
                    <a:pt x="851154" y="35739"/>
                  </a:lnTo>
                  <a:cubicBezTo>
                    <a:pt x="711627" y="8671"/>
                    <a:pt x="569561" y="-3083"/>
                    <a:pt x="427482" y="687"/>
                  </a:cubicBezTo>
                  <a:cubicBezTo>
                    <a:pt x="284111" y="-2894"/>
                    <a:pt x="140776" y="9114"/>
                    <a:pt x="0" y="36501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4394D3AB-FA42-435C-2D69-CC3DD582FA3D}"/>
                </a:ext>
              </a:extLst>
            </p:cNvPr>
            <p:cNvSpPr/>
            <p:nvPr/>
          </p:nvSpPr>
          <p:spPr>
            <a:xfrm>
              <a:off x="6877162" y="2845118"/>
              <a:ext cx="1270258" cy="2310383"/>
            </a:xfrm>
            <a:custGeom>
              <a:avLst/>
              <a:gdLst>
                <a:gd name="connsiteX0" fmla="*/ 276606 w 1270258"/>
                <a:gd name="connsiteY0" fmla="*/ 465582 h 2310383"/>
                <a:gd name="connsiteX1" fmla="*/ 810006 w 1270258"/>
                <a:gd name="connsiteY1" fmla="*/ 998982 h 2310383"/>
                <a:gd name="connsiteX2" fmla="*/ 810006 w 1270258"/>
                <a:gd name="connsiteY2" fmla="*/ 2310384 h 2310383"/>
                <a:gd name="connsiteX3" fmla="*/ 901446 w 1270258"/>
                <a:gd name="connsiteY3" fmla="*/ 2286762 h 2310383"/>
                <a:gd name="connsiteX4" fmla="*/ 1261872 w 1270258"/>
                <a:gd name="connsiteY4" fmla="*/ 1864614 h 2310383"/>
                <a:gd name="connsiteX5" fmla="*/ 1239012 w 1270258"/>
                <a:gd name="connsiteY5" fmla="*/ 1550670 h 2310383"/>
                <a:gd name="connsiteX6" fmla="*/ 931926 w 1270258"/>
                <a:gd name="connsiteY6" fmla="*/ 502920 h 2310383"/>
                <a:gd name="connsiteX7" fmla="*/ 224790 w 1270258"/>
                <a:gd name="connsiteY7" fmla="*/ 0 h 2310383"/>
                <a:gd name="connsiteX8" fmla="*/ 168402 w 1270258"/>
                <a:gd name="connsiteY8" fmla="*/ 143252 h 2310383"/>
                <a:gd name="connsiteX9" fmla="*/ 0 w 1270258"/>
                <a:gd name="connsiteY9" fmla="*/ 465578 h 2310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258" h="2310383">
                  <a:moveTo>
                    <a:pt x="276606" y="465582"/>
                  </a:moveTo>
                  <a:cubicBezTo>
                    <a:pt x="571061" y="465905"/>
                    <a:pt x="809683" y="704527"/>
                    <a:pt x="810006" y="998982"/>
                  </a:cubicBezTo>
                  <a:lnTo>
                    <a:pt x="810006" y="2310384"/>
                  </a:lnTo>
                  <a:lnTo>
                    <a:pt x="901446" y="2286762"/>
                  </a:lnTo>
                  <a:cubicBezTo>
                    <a:pt x="1096066" y="2232137"/>
                    <a:pt x="1238432" y="2065391"/>
                    <a:pt x="1261872" y="1864614"/>
                  </a:cubicBezTo>
                  <a:cubicBezTo>
                    <a:pt x="1278323" y="1759594"/>
                    <a:pt x="1270504" y="1652200"/>
                    <a:pt x="1239012" y="1550670"/>
                  </a:cubicBezTo>
                  <a:lnTo>
                    <a:pt x="931926" y="502920"/>
                  </a:lnTo>
                  <a:cubicBezTo>
                    <a:pt x="822960" y="209550"/>
                    <a:pt x="469392" y="65532"/>
                    <a:pt x="224790" y="0"/>
                  </a:cubicBezTo>
                  <a:cubicBezTo>
                    <a:pt x="208788" y="44958"/>
                    <a:pt x="189738" y="93726"/>
                    <a:pt x="168402" y="143252"/>
                  </a:cubicBezTo>
                  <a:cubicBezTo>
                    <a:pt x="121485" y="255264"/>
                    <a:pt x="65149" y="363092"/>
                    <a:pt x="0" y="465578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8AFA78CF-CD3F-0506-18C2-835D6882F32B}"/>
                </a:ext>
              </a:extLst>
            </p:cNvPr>
            <p:cNvSpPr/>
            <p:nvPr/>
          </p:nvSpPr>
          <p:spPr>
            <a:xfrm>
              <a:off x="4657455" y="3463100"/>
              <a:ext cx="2877312" cy="1438656"/>
            </a:xfrm>
            <a:custGeom>
              <a:avLst/>
              <a:gdLst>
                <a:gd name="connsiteX0" fmla="*/ 2877312 w 2877312"/>
                <a:gd name="connsiteY0" fmla="*/ 381000 h 1438656"/>
                <a:gd name="connsiteX1" fmla="*/ 2496312 w 2877312"/>
                <a:gd name="connsiteY1" fmla="*/ 0 h 1438656"/>
                <a:gd name="connsiteX2" fmla="*/ 381000 w 2877312"/>
                <a:gd name="connsiteY2" fmla="*/ 0 h 1438656"/>
                <a:gd name="connsiteX3" fmla="*/ 0 w 2877312"/>
                <a:gd name="connsiteY3" fmla="*/ 381000 h 1438656"/>
                <a:gd name="connsiteX4" fmla="*/ 0 w 2877312"/>
                <a:gd name="connsiteY4" fmla="*/ 1438656 h 1438656"/>
                <a:gd name="connsiteX5" fmla="*/ 2877312 w 2877312"/>
                <a:gd name="connsiteY5" fmla="*/ 1438656 h 1438656"/>
                <a:gd name="connsiteX6" fmla="*/ 1438656 w 2877312"/>
                <a:gd name="connsiteY6" fmla="*/ 1030986 h 1438656"/>
                <a:gd name="connsiteX7" fmla="*/ 1126998 w 2877312"/>
                <a:gd name="connsiteY7" fmla="*/ 719328 h 1438656"/>
                <a:gd name="connsiteX8" fmla="*/ 1438656 w 2877312"/>
                <a:gd name="connsiteY8" fmla="*/ 407670 h 1438656"/>
                <a:gd name="connsiteX9" fmla="*/ 1750314 w 2877312"/>
                <a:gd name="connsiteY9" fmla="*/ 719328 h 1438656"/>
                <a:gd name="connsiteX10" fmla="*/ 1438655 w 2877312"/>
                <a:gd name="connsiteY10" fmla="*/ 1030984 h 143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77312" h="1438656">
                  <a:moveTo>
                    <a:pt x="2877312" y="381000"/>
                  </a:moveTo>
                  <a:cubicBezTo>
                    <a:pt x="2877236" y="170611"/>
                    <a:pt x="2706701" y="76"/>
                    <a:pt x="2496312" y="0"/>
                  </a:cubicBezTo>
                  <a:lnTo>
                    <a:pt x="381000" y="0"/>
                  </a:lnTo>
                  <a:cubicBezTo>
                    <a:pt x="170611" y="76"/>
                    <a:pt x="76" y="170611"/>
                    <a:pt x="0" y="381000"/>
                  </a:cubicBezTo>
                  <a:lnTo>
                    <a:pt x="0" y="1438656"/>
                  </a:lnTo>
                  <a:lnTo>
                    <a:pt x="2877312" y="1438656"/>
                  </a:lnTo>
                  <a:close/>
                  <a:moveTo>
                    <a:pt x="1438656" y="1030986"/>
                  </a:moveTo>
                  <a:cubicBezTo>
                    <a:pt x="1266532" y="1030986"/>
                    <a:pt x="1126998" y="891452"/>
                    <a:pt x="1126998" y="719328"/>
                  </a:cubicBezTo>
                  <a:cubicBezTo>
                    <a:pt x="1126998" y="547204"/>
                    <a:pt x="1266532" y="407670"/>
                    <a:pt x="1438656" y="407670"/>
                  </a:cubicBezTo>
                  <a:cubicBezTo>
                    <a:pt x="1610780" y="407670"/>
                    <a:pt x="1750314" y="547204"/>
                    <a:pt x="1750314" y="719328"/>
                  </a:cubicBezTo>
                  <a:cubicBezTo>
                    <a:pt x="1750106" y="891366"/>
                    <a:pt x="1610693" y="1030778"/>
                    <a:pt x="1438655" y="1030984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4" name="Forma Livre: Forma 13">
              <a:extLst>
                <a:ext uri="{FF2B5EF4-FFF2-40B4-BE49-F238E27FC236}">
                  <a16:creationId xmlns:a16="http://schemas.microsoft.com/office/drawing/2014/main" id="{EA5CC508-AC5B-8FE7-C568-3304DE0E6170}"/>
                </a:ext>
              </a:extLst>
            </p:cNvPr>
            <p:cNvSpPr/>
            <p:nvPr/>
          </p:nvSpPr>
          <p:spPr>
            <a:xfrm>
              <a:off x="4657456" y="5054154"/>
              <a:ext cx="2877311" cy="508253"/>
            </a:xfrm>
            <a:custGeom>
              <a:avLst/>
              <a:gdLst>
                <a:gd name="connsiteX0" fmla="*/ 762 w 2877311"/>
                <a:gd name="connsiteY0" fmla="*/ 140970 h 508253"/>
                <a:gd name="connsiteX1" fmla="*/ 381000 w 2877311"/>
                <a:gd name="connsiteY1" fmla="*/ 508254 h 508253"/>
                <a:gd name="connsiteX2" fmla="*/ 2496312 w 2877311"/>
                <a:gd name="connsiteY2" fmla="*/ 508254 h 508253"/>
                <a:gd name="connsiteX3" fmla="*/ 2876550 w 2877311"/>
                <a:gd name="connsiteY3" fmla="*/ 140970 h 508253"/>
                <a:gd name="connsiteX4" fmla="*/ 2877312 w 2877311"/>
                <a:gd name="connsiteY4" fmla="*/ 0 h 508253"/>
                <a:gd name="connsiteX5" fmla="*/ 0 w 2877311"/>
                <a:gd name="connsiteY5" fmla="*/ 0 h 508253"/>
                <a:gd name="connsiteX6" fmla="*/ 762 w 2877311"/>
                <a:gd name="connsiteY6" fmla="*/ 140970 h 508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77311" h="508253">
                  <a:moveTo>
                    <a:pt x="762" y="140970"/>
                  </a:moveTo>
                  <a:cubicBezTo>
                    <a:pt x="7757" y="345890"/>
                    <a:pt x="175961" y="508363"/>
                    <a:pt x="381000" y="508254"/>
                  </a:cubicBezTo>
                  <a:lnTo>
                    <a:pt x="2496312" y="508254"/>
                  </a:lnTo>
                  <a:cubicBezTo>
                    <a:pt x="2701351" y="508363"/>
                    <a:pt x="2869555" y="345890"/>
                    <a:pt x="2876550" y="140970"/>
                  </a:cubicBezTo>
                  <a:cubicBezTo>
                    <a:pt x="2877312" y="136398"/>
                    <a:pt x="2877312" y="0"/>
                    <a:pt x="2877312" y="0"/>
                  </a:cubicBezTo>
                  <a:lnTo>
                    <a:pt x="0" y="0"/>
                  </a:lnTo>
                  <a:cubicBezTo>
                    <a:pt x="0" y="0"/>
                    <a:pt x="-1" y="136398"/>
                    <a:pt x="762" y="14097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85C9D15-F86C-4069-E55B-68634FAB4573}"/>
                </a:ext>
              </a:extLst>
            </p:cNvPr>
            <p:cNvSpPr/>
            <p:nvPr/>
          </p:nvSpPr>
          <p:spPr>
            <a:xfrm>
              <a:off x="4044564" y="2845119"/>
              <a:ext cx="1271260" cy="2310380"/>
            </a:xfrm>
            <a:custGeom>
              <a:avLst/>
              <a:gdLst>
                <a:gd name="connsiteX0" fmla="*/ 371338 w 1271260"/>
                <a:gd name="connsiteY0" fmla="*/ 2287520 h 2310380"/>
                <a:gd name="connsiteX1" fmla="*/ 460492 w 1271260"/>
                <a:gd name="connsiteY1" fmla="*/ 2310380 h 2310380"/>
                <a:gd name="connsiteX2" fmla="*/ 460492 w 1271260"/>
                <a:gd name="connsiteY2" fmla="*/ 998978 h 2310380"/>
                <a:gd name="connsiteX3" fmla="*/ 993892 w 1271260"/>
                <a:gd name="connsiteY3" fmla="*/ 465578 h 2310380"/>
                <a:gd name="connsiteX4" fmla="*/ 1271260 w 1271260"/>
                <a:gd name="connsiteY4" fmla="*/ 465578 h 2310380"/>
                <a:gd name="connsiteX5" fmla="*/ 1102096 w 1271260"/>
                <a:gd name="connsiteY5" fmla="*/ 143252 h 2310380"/>
                <a:gd name="connsiteX6" fmla="*/ 1045708 w 1271260"/>
                <a:gd name="connsiteY6" fmla="*/ 0 h 2310380"/>
                <a:gd name="connsiteX7" fmla="*/ 337048 w 1271260"/>
                <a:gd name="connsiteY7" fmla="*/ 508254 h 2310380"/>
                <a:gd name="connsiteX8" fmla="*/ 31486 w 1271260"/>
                <a:gd name="connsiteY8" fmla="*/ 1550670 h 2310380"/>
                <a:gd name="connsiteX9" fmla="*/ 7864 w 1271260"/>
                <a:gd name="connsiteY9" fmla="*/ 1864614 h 2310380"/>
                <a:gd name="connsiteX10" fmla="*/ 371338 w 1271260"/>
                <a:gd name="connsiteY10" fmla="*/ 2287520 h 231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1260" h="2310380">
                  <a:moveTo>
                    <a:pt x="371338" y="2287520"/>
                  </a:moveTo>
                  <a:lnTo>
                    <a:pt x="460492" y="2310380"/>
                  </a:lnTo>
                  <a:lnTo>
                    <a:pt x="460492" y="998978"/>
                  </a:lnTo>
                  <a:cubicBezTo>
                    <a:pt x="460815" y="704523"/>
                    <a:pt x="699437" y="465902"/>
                    <a:pt x="993892" y="465578"/>
                  </a:cubicBezTo>
                  <a:lnTo>
                    <a:pt x="1271260" y="465578"/>
                  </a:lnTo>
                  <a:cubicBezTo>
                    <a:pt x="1205877" y="363102"/>
                    <a:pt x="1149287" y="255275"/>
                    <a:pt x="1102096" y="143252"/>
                  </a:cubicBezTo>
                  <a:cubicBezTo>
                    <a:pt x="1080760" y="93722"/>
                    <a:pt x="1061710" y="44954"/>
                    <a:pt x="1045708" y="0"/>
                  </a:cubicBezTo>
                  <a:cubicBezTo>
                    <a:pt x="801106" y="66294"/>
                    <a:pt x="447538" y="211074"/>
                    <a:pt x="337048" y="508254"/>
                  </a:cubicBezTo>
                  <a:lnTo>
                    <a:pt x="31486" y="1550670"/>
                  </a:lnTo>
                  <a:cubicBezTo>
                    <a:pt x="138" y="1652217"/>
                    <a:pt x="-7935" y="1759520"/>
                    <a:pt x="7864" y="1864614"/>
                  </a:cubicBezTo>
                  <a:cubicBezTo>
                    <a:pt x="32247" y="2066161"/>
                    <a:pt x="175745" y="2233122"/>
                    <a:pt x="371338" y="228752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1DAFFC1F-380F-5D77-37D4-6FBA0F28C78B}"/>
                </a:ext>
              </a:extLst>
            </p:cNvPr>
            <p:cNvSpPr/>
            <p:nvPr/>
          </p:nvSpPr>
          <p:spPr>
            <a:xfrm>
              <a:off x="5936853" y="4023168"/>
              <a:ext cx="318516" cy="318516"/>
            </a:xfrm>
            <a:custGeom>
              <a:avLst/>
              <a:gdLst>
                <a:gd name="connsiteX0" fmla="*/ 159258 w 318516"/>
                <a:gd name="connsiteY0" fmla="*/ 0 h 318516"/>
                <a:gd name="connsiteX1" fmla="*/ 0 w 318516"/>
                <a:gd name="connsiteY1" fmla="*/ 159258 h 318516"/>
                <a:gd name="connsiteX2" fmla="*/ 159258 w 318516"/>
                <a:gd name="connsiteY2" fmla="*/ 318516 h 318516"/>
                <a:gd name="connsiteX3" fmla="*/ 318516 w 318516"/>
                <a:gd name="connsiteY3" fmla="*/ 159258 h 318516"/>
                <a:gd name="connsiteX4" fmla="*/ 159258 w 318516"/>
                <a:gd name="connsiteY4" fmla="*/ 0 h 31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8516" h="318516">
                  <a:moveTo>
                    <a:pt x="159258" y="0"/>
                  </a:moveTo>
                  <a:cubicBezTo>
                    <a:pt x="71302" y="0"/>
                    <a:pt x="0" y="71302"/>
                    <a:pt x="0" y="159258"/>
                  </a:cubicBezTo>
                  <a:cubicBezTo>
                    <a:pt x="0" y="247214"/>
                    <a:pt x="71302" y="318516"/>
                    <a:pt x="159258" y="318516"/>
                  </a:cubicBezTo>
                  <a:cubicBezTo>
                    <a:pt x="247214" y="318516"/>
                    <a:pt x="318516" y="247214"/>
                    <a:pt x="318516" y="159258"/>
                  </a:cubicBezTo>
                  <a:cubicBezTo>
                    <a:pt x="318285" y="71398"/>
                    <a:pt x="247118" y="231"/>
                    <a:pt x="159258" y="0"/>
                  </a:cubicBezTo>
                  <a:close/>
                </a:path>
              </a:pathLst>
            </a:custGeom>
            <a:grpFill/>
            <a:ln w="762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2438433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9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F3564C6-EBF7-F694-4697-89A0B7FAF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902944"/>
            <a:ext cx="6874801" cy="502771"/>
          </a:xfrm>
        </p:spPr>
        <p:txBody>
          <a:bodyPr>
            <a:noAutofit/>
          </a:bodyPr>
          <a:lstStyle/>
          <a:p>
            <a:r>
              <a:rPr lang="pt-BR" sz="3200" dirty="0">
                <a:solidFill>
                  <a:schemeClr val="tx1"/>
                </a:solidFill>
              </a:rPr>
              <a:t>Identificação por Radiofrequência </a:t>
            </a:r>
            <a:r>
              <a:rPr lang="pt-BR" sz="3200" dirty="0"/>
              <a:t>(RFID)</a:t>
            </a:r>
          </a:p>
        </p:txBody>
      </p:sp>
      <p:pic>
        <p:nvPicPr>
          <p:cNvPr id="24" name="Google Shape;83;p1">
            <a:extLst>
              <a:ext uri="{FF2B5EF4-FFF2-40B4-BE49-F238E27FC236}">
                <a16:creationId xmlns:a16="http://schemas.microsoft.com/office/drawing/2014/main" id="{776AF989-D8CA-30CC-301C-91BBF35B487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40294" y="189332"/>
            <a:ext cx="1273460" cy="56573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84;p1">
            <a:extLst>
              <a:ext uri="{FF2B5EF4-FFF2-40B4-BE49-F238E27FC236}">
                <a16:creationId xmlns:a16="http://schemas.microsoft.com/office/drawing/2014/main" id="{8F69E8AA-C869-DFEE-FDF5-FD50BB276DC3}"/>
              </a:ext>
            </a:extLst>
          </p:cNvPr>
          <p:cNvSpPr/>
          <p:nvPr/>
        </p:nvSpPr>
        <p:spPr>
          <a:xfrm rot="16200000">
            <a:off x="7940817" y="2630155"/>
            <a:ext cx="2793912" cy="4966955"/>
          </a:xfrm>
          <a:prstGeom prst="rect">
            <a:avLst/>
          </a:prstGeom>
          <a:noFill/>
          <a:ln w="12700" cap="flat" cmpd="sng">
            <a:solidFill>
              <a:srgbClr val="4840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Right Triangle 5">
            <a:extLst>
              <a:ext uri="{FF2B5EF4-FFF2-40B4-BE49-F238E27FC236}">
                <a16:creationId xmlns:a16="http://schemas.microsoft.com/office/drawing/2014/main" id="{C04E2A08-8069-87DA-B7D2-6E9FB42AB5C9}"/>
              </a:ext>
            </a:extLst>
          </p:cNvPr>
          <p:cNvSpPr/>
          <p:nvPr/>
        </p:nvSpPr>
        <p:spPr>
          <a:xfrm>
            <a:off x="-2374922" y="3022972"/>
            <a:ext cx="5279924" cy="4654069"/>
          </a:xfrm>
          <a:prstGeom prst="rtTriangle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12CC52A-1924-95DB-0282-E3BA9FD24C71}"/>
              </a:ext>
            </a:extLst>
          </p:cNvPr>
          <p:cNvGrpSpPr/>
          <p:nvPr/>
        </p:nvGrpSpPr>
        <p:grpSpPr>
          <a:xfrm rot="10361868" flipH="1">
            <a:off x="8752381" y="-349009"/>
            <a:ext cx="2323060" cy="2207542"/>
            <a:chOff x="9113979" y="3865986"/>
            <a:chExt cx="3088334" cy="2934764"/>
          </a:xfrm>
          <a:solidFill>
            <a:schemeClr val="tx1"/>
          </a:solidFill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A0304B96-E7C5-1EF3-20C9-7252D1D5EF7D}"/>
                </a:ext>
              </a:extLst>
            </p:cNvPr>
            <p:cNvCxnSpPr>
              <a:cxnSpLocks/>
            </p:cNvCxnSpPr>
            <p:nvPr/>
          </p:nvCxnSpPr>
          <p:spPr>
            <a:xfrm rot="3738350">
              <a:off x="8591842" y="4714184"/>
              <a:ext cx="1698293" cy="65402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9261C35-ADD5-4F21-5957-163D23D8AC7C}"/>
                </a:ext>
              </a:extLst>
            </p:cNvPr>
            <p:cNvGrpSpPr/>
            <p:nvPr/>
          </p:nvGrpSpPr>
          <p:grpSpPr>
            <a:xfrm>
              <a:off x="9198565" y="3865986"/>
              <a:ext cx="3003748" cy="2934764"/>
              <a:chOff x="9198565" y="3865986"/>
              <a:chExt cx="3003748" cy="2934764"/>
            </a:xfrm>
            <a:grpFill/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25A6CC3D-3A03-0E1C-32B9-04C4DA1DD83A}"/>
                  </a:ext>
                </a:extLst>
              </p:cNvPr>
              <p:cNvSpPr/>
              <p:nvPr/>
            </p:nvSpPr>
            <p:spPr>
              <a:xfrm rot="3738350" flipV="1">
                <a:off x="9198565" y="3865986"/>
                <a:ext cx="258785" cy="258786"/>
              </a:xfrm>
              <a:prstGeom prst="ellips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5" name="Straight Connector 23">
                <a:extLst>
                  <a:ext uri="{FF2B5EF4-FFF2-40B4-BE49-F238E27FC236}">
                    <a16:creationId xmlns:a16="http://schemas.microsoft.com/office/drawing/2014/main" id="{58DAB7B8-73EE-EA78-8054-B2C8E935AA3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529761" y="5928423"/>
                <a:ext cx="2672552" cy="872327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Rectangle 32">
            <a:extLst>
              <a:ext uri="{FF2B5EF4-FFF2-40B4-BE49-F238E27FC236}">
                <a16:creationId xmlns:a16="http://schemas.microsoft.com/office/drawing/2014/main" id="{FBDA42E4-D985-3BFB-28CE-65A1592506CA}"/>
              </a:ext>
            </a:extLst>
          </p:cNvPr>
          <p:cNvSpPr/>
          <p:nvPr/>
        </p:nvSpPr>
        <p:spPr>
          <a:xfrm>
            <a:off x="1540089" y="1766383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12821288-49FD-9D6B-C636-B804EDD38AE2}"/>
              </a:ext>
            </a:extLst>
          </p:cNvPr>
          <p:cNvSpPr txBox="1"/>
          <p:nvPr/>
        </p:nvSpPr>
        <p:spPr>
          <a:xfrm>
            <a:off x="2068621" y="1638029"/>
            <a:ext cx="6855608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São usadas em vários casos. Alguns centímetros até 200 metros.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7769126-8B04-17DE-8CC0-3456C8B98680}"/>
              </a:ext>
            </a:extLst>
          </p:cNvPr>
          <p:cNvSpPr/>
          <p:nvPr/>
        </p:nvSpPr>
        <p:spPr>
          <a:xfrm>
            <a:off x="1540089" y="2272960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9DBDFFD-1981-3DD2-1DEE-C01A5A6C6A47}"/>
              </a:ext>
            </a:extLst>
          </p:cNvPr>
          <p:cNvSpPr txBox="1"/>
          <p:nvPr/>
        </p:nvSpPr>
        <p:spPr>
          <a:xfrm>
            <a:off x="2060471" y="2140690"/>
            <a:ext cx="3935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Características:</a:t>
            </a:r>
          </a:p>
        </p:txBody>
      </p:sp>
      <p:sp>
        <p:nvSpPr>
          <p:cNvPr id="37" name="Espaço Reservado para Texto 9">
            <a:extLst>
              <a:ext uri="{FF2B5EF4-FFF2-40B4-BE49-F238E27FC236}">
                <a16:creationId xmlns:a16="http://schemas.microsoft.com/office/drawing/2014/main" id="{29D16434-1FE4-B9C1-F4BD-24BB3F782B10}"/>
              </a:ext>
            </a:extLst>
          </p:cNvPr>
          <p:cNvSpPr txBox="1">
            <a:spLocks/>
          </p:cNvSpPr>
          <p:nvPr/>
        </p:nvSpPr>
        <p:spPr>
          <a:xfrm>
            <a:off x="2657519" y="2517177"/>
            <a:ext cx="4226716" cy="2900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Etiquetas RFID vêm em várias formas diferentes como crachás e </a:t>
            </a:r>
            <a:r>
              <a:rPr lang="pt-BR" sz="1400" i="1" dirty="0" err="1"/>
              <a:t>smartcards</a:t>
            </a:r>
            <a:r>
              <a:rPr lang="pt-BR" sz="1400" dirty="0"/>
              <a:t> (Ativo e Passivo).</a:t>
            </a:r>
          </a:p>
        </p:txBody>
      </p:sp>
      <p:sp>
        <p:nvSpPr>
          <p:cNvPr id="61" name="Espaço Reservado para Texto 9">
            <a:extLst>
              <a:ext uri="{FF2B5EF4-FFF2-40B4-BE49-F238E27FC236}">
                <a16:creationId xmlns:a16="http://schemas.microsoft.com/office/drawing/2014/main" id="{82F1B118-A315-AB4C-7247-4AB3FD863402}"/>
              </a:ext>
            </a:extLst>
          </p:cNvPr>
          <p:cNvSpPr txBox="1">
            <a:spLocks/>
          </p:cNvSpPr>
          <p:nvPr/>
        </p:nvSpPr>
        <p:spPr>
          <a:xfrm>
            <a:off x="2657519" y="3245567"/>
            <a:ext cx="4120191" cy="3290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1400" dirty="0"/>
              <a:t>Possuem várias preocupações de segurança.</a:t>
            </a:r>
          </a:p>
        </p:txBody>
      </p:sp>
      <p:sp>
        <p:nvSpPr>
          <p:cNvPr id="81" name="Rectangle 32">
            <a:extLst>
              <a:ext uri="{FF2B5EF4-FFF2-40B4-BE49-F238E27FC236}">
                <a16:creationId xmlns:a16="http://schemas.microsoft.com/office/drawing/2014/main" id="{F473B03C-61F0-E1D9-EA13-319A4DB155FC}"/>
              </a:ext>
            </a:extLst>
          </p:cNvPr>
          <p:cNvSpPr/>
          <p:nvPr/>
        </p:nvSpPr>
        <p:spPr>
          <a:xfrm>
            <a:off x="1540088" y="3903113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5C591476-C03A-326D-6DB3-B2FFE5D24A80}"/>
              </a:ext>
            </a:extLst>
          </p:cNvPr>
          <p:cNvSpPr txBox="1"/>
          <p:nvPr/>
        </p:nvSpPr>
        <p:spPr>
          <a:xfrm>
            <a:off x="2060470" y="3770843"/>
            <a:ext cx="3935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Possíveis ataques contra o RFID:</a:t>
            </a:r>
          </a:p>
        </p:txBody>
      </p:sp>
      <p:sp>
        <p:nvSpPr>
          <p:cNvPr id="83" name="Rectangle 32">
            <a:extLst>
              <a:ext uri="{FF2B5EF4-FFF2-40B4-BE49-F238E27FC236}">
                <a16:creationId xmlns:a16="http://schemas.microsoft.com/office/drawing/2014/main" id="{2FC992D3-B622-6419-BB51-98F298A483E8}"/>
              </a:ext>
            </a:extLst>
          </p:cNvPr>
          <p:cNvSpPr/>
          <p:nvPr/>
        </p:nvSpPr>
        <p:spPr>
          <a:xfrm>
            <a:off x="2167195" y="4427810"/>
            <a:ext cx="3492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257EF588-F804-22C6-5788-E2B2E5F41AF5}"/>
              </a:ext>
            </a:extLst>
          </p:cNvPr>
          <p:cNvSpPr txBox="1"/>
          <p:nvPr/>
        </p:nvSpPr>
        <p:spPr>
          <a:xfrm>
            <a:off x="2645702" y="4166200"/>
            <a:ext cx="41201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Ataques contra os próprios dispositivos RFID, como clonagem e </a:t>
            </a:r>
            <a:r>
              <a:rPr lang="pt-BR" sz="1400" dirty="0" err="1"/>
              <a:t>Skimming</a:t>
            </a:r>
            <a:r>
              <a:rPr lang="pt-BR" sz="1400" dirty="0"/>
              <a:t>; </a:t>
            </a:r>
          </a:p>
        </p:txBody>
      </p:sp>
      <p:sp>
        <p:nvSpPr>
          <p:cNvPr id="85" name="Rectangle 32">
            <a:extLst>
              <a:ext uri="{FF2B5EF4-FFF2-40B4-BE49-F238E27FC236}">
                <a16:creationId xmlns:a16="http://schemas.microsoft.com/office/drawing/2014/main" id="{9E0EE665-3B4E-2EFD-D7C0-10E8A2348EBB}"/>
              </a:ext>
            </a:extLst>
          </p:cNvPr>
          <p:cNvSpPr/>
          <p:nvPr/>
        </p:nvSpPr>
        <p:spPr>
          <a:xfrm>
            <a:off x="2167194" y="5173217"/>
            <a:ext cx="3492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5A0F3EB0-4C76-0594-F01A-621B9C1F5666}"/>
              </a:ext>
            </a:extLst>
          </p:cNvPr>
          <p:cNvSpPr txBox="1"/>
          <p:nvPr/>
        </p:nvSpPr>
        <p:spPr>
          <a:xfrm>
            <a:off x="2649142" y="4807010"/>
            <a:ext cx="4226715" cy="73866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pt-BR" sz="1400" dirty="0"/>
              <a:t>Canal de comunicação (</a:t>
            </a:r>
            <a:r>
              <a:rPr lang="en-US" sz="1400" dirty="0" err="1"/>
              <a:t>ataques</a:t>
            </a:r>
            <a:r>
              <a:rPr lang="en-US" sz="1400" dirty="0"/>
              <a:t> de </a:t>
            </a:r>
            <a:r>
              <a:rPr lang="en-US" sz="1400" dirty="0" err="1"/>
              <a:t>repetição</a:t>
            </a:r>
            <a:r>
              <a:rPr lang="en-US" sz="1400" dirty="0"/>
              <a:t>, </a:t>
            </a:r>
            <a:r>
              <a:rPr lang="en-US" sz="1400" i="1" dirty="0"/>
              <a:t>eavesdropping  </a:t>
            </a:r>
            <a:r>
              <a:rPr lang="en-US" sz="1400" dirty="0" err="1"/>
              <a:t>seguida</a:t>
            </a:r>
            <a:r>
              <a:rPr lang="en-US" sz="1400" dirty="0"/>
              <a:t> de </a:t>
            </a:r>
            <a:r>
              <a:rPr lang="en-US" sz="1400" i="1" dirty="0"/>
              <a:t>spoofing </a:t>
            </a:r>
            <a:r>
              <a:rPr lang="en-US" sz="1400" dirty="0"/>
              <a:t>e</a:t>
            </a:r>
            <a:r>
              <a:rPr lang="en-US" sz="1400" i="1" dirty="0"/>
              <a:t> </a:t>
            </a:r>
            <a:r>
              <a:rPr lang="pt-BR" sz="1400" i="1" dirty="0" err="1"/>
              <a:t>man</a:t>
            </a:r>
            <a:r>
              <a:rPr lang="pt-BR" sz="1400" i="1" dirty="0"/>
              <a:t>-it-</a:t>
            </a:r>
            <a:r>
              <a:rPr lang="pt-BR" sz="1400" i="1" dirty="0" err="1"/>
              <a:t>the</a:t>
            </a:r>
            <a:r>
              <a:rPr lang="pt-BR" sz="1400" i="1" dirty="0"/>
              <a:t>-</a:t>
            </a:r>
            <a:r>
              <a:rPr lang="pt-BR" sz="1400" i="1" dirty="0" err="1"/>
              <a:t>middle</a:t>
            </a:r>
            <a:r>
              <a:rPr lang="en-US" sz="1400" i="1" dirty="0"/>
              <a:t>)</a:t>
            </a:r>
            <a:r>
              <a:rPr lang="pt-BR" sz="1400" dirty="0"/>
              <a:t>; </a:t>
            </a:r>
          </a:p>
        </p:txBody>
      </p:sp>
      <p:sp>
        <p:nvSpPr>
          <p:cNvPr id="87" name="Rectangle 32">
            <a:extLst>
              <a:ext uri="{FF2B5EF4-FFF2-40B4-BE49-F238E27FC236}">
                <a16:creationId xmlns:a16="http://schemas.microsoft.com/office/drawing/2014/main" id="{4B54D8C6-6C9B-AF22-68A9-9699E2B60C64}"/>
              </a:ext>
            </a:extLst>
          </p:cNvPr>
          <p:cNvSpPr/>
          <p:nvPr/>
        </p:nvSpPr>
        <p:spPr>
          <a:xfrm>
            <a:off x="2167194" y="5770581"/>
            <a:ext cx="349295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B4DEDD82-5606-EF18-0D96-35F518E49654}"/>
              </a:ext>
            </a:extLst>
          </p:cNvPr>
          <p:cNvSpPr txBox="1"/>
          <p:nvPr/>
        </p:nvSpPr>
        <p:spPr>
          <a:xfrm>
            <a:off x="2637551" y="5644654"/>
            <a:ext cx="412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Sistema de </a:t>
            </a:r>
            <a:r>
              <a:rPr lang="pt-BR" sz="1400" dirty="0" err="1"/>
              <a:t>back-end</a:t>
            </a:r>
            <a:r>
              <a:rPr lang="pt-BR" sz="1400" dirty="0"/>
              <a:t> podem ser realizados.</a:t>
            </a:r>
          </a:p>
        </p:txBody>
      </p:sp>
      <p:sp>
        <p:nvSpPr>
          <p:cNvPr id="89" name="Rectangle 32">
            <a:extLst>
              <a:ext uri="{FF2B5EF4-FFF2-40B4-BE49-F238E27FC236}">
                <a16:creationId xmlns:a16="http://schemas.microsoft.com/office/drawing/2014/main" id="{70C14BFB-9BDC-DEB3-532A-CF598A2B2969}"/>
              </a:ext>
            </a:extLst>
          </p:cNvPr>
          <p:cNvSpPr/>
          <p:nvPr/>
        </p:nvSpPr>
        <p:spPr>
          <a:xfrm>
            <a:off x="1537622" y="6312968"/>
            <a:ext cx="349295" cy="4571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9A5EA7A6-DBBC-3EDA-7E36-C57F5ED215B2}"/>
              </a:ext>
            </a:extLst>
          </p:cNvPr>
          <p:cNvSpPr txBox="1"/>
          <p:nvPr/>
        </p:nvSpPr>
        <p:spPr>
          <a:xfrm>
            <a:off x="2060470" y="6094756"/>
            <a:ext cx="41201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Carteiras com bloqueio de frequências.</a:t>
            </a:r>
          </a:p>
        </p:txBody>
      </p:sp>
      <p:cxnSp>
        <p:nvCxnSpPr>
          <p:cNvPr id="96" name="Straight Connector 82">
            <a:extLst>
              <a:ext uri="{FF2B5EF4-FFF2-40B4-BE49-F238E27FC236}">
                <a16:creationId xmlns:a16="http://schemas.microsoft.com/office/drawing/2014/main" id="{C4EEDEC5-3954-48A4-75B8-CDE921A37B0B}"/>
              </a:ext>
            </a:extLst>
          </p:cNvPr>
          <p:cNvCxnSpPr>
            <a:cxnSpLocks/>
          </p:cNvCxnSpPr>
          <p:nvPr/>
        </p:nvCxnSpPr>
        <p:spPr>
          <a:xfrm>
            <a:off x="2420971" y="2554640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82">
            <a:extLst>
              <a:ext uri="{FF2B5EF4-FFF2-40B4-BE49-F238E27FC236}">
                <a16:creationId xmlns:a16="http://schemas.microsoft.com/office/drawing/2014/main" id="{160192EA-E69E-BF77-A15D-8F59EC69DEA4}"/>
              </a:ext>
            </a:extLst>
          </p:cNvPr>
          <p:cNvCxnSpPr>
            <a:cxnSpLocks/>
          </p:cNvCxnSpPr>
          <p:nvPr/>
        </p:nvCxnSpPr>
        <p:spPr>
          <a:xfrm>
            <a:off x="2421510" y="3198209"/>
            <a:ext cx="0" cy="396000"/>
          </a:xfrm>
          <a:prstGeom prst="line">
            <a:avLst/>
          </a:prstGeom>
          <a:ln w="19050">
            <a:gradFill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áfico 3">
            <a:extLst>
              <a:ext uri="{FF2B5EF4-FFF2-40B4-BE49-F238E27FC236}">
                <a16:creationId xmlns:a16="http://schemas.microsoft.com/office/drawing/2014/main" id="{AE757CA2-DD5A-298A-D4BA-2AA02F58C8A8}"/>
              </a:ext>
            </a:extLst>
          </p:cNvPr>
          <p:cNvGrpSpPr/>
          <p:nvPr/>
        </p:nvGrpSpPr>
        <p:grpSpPr>
          <a:xfrm>
            <a:off x="1858105" y="2591358"/>
            <a:ext cx="326319" cy="326319"/>
            <a:chOff x="3657600" y="990600"/>
            <a:chExt cx="4876800" cy="4876800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6" name="Forma Livre: Forma 5">
              <a:extLst>
                <a:ext uri="{FF2B5EF4-FFF2-40B4-BE49-F238E27FC236}">
                  <a16:creationId xmlns:a16="http://schemas.microsoft.com/office/drawing/2014/main" id="{9C11E8F1-411E-85E4-0608-BAD84FDC7048}"/>
                </a:ext>
              </a:extLst>
            </p:cNvPr>
            <p:cNvSpPr/>
            <p:nvPr/>
          </p:nvSpPr>
          <p:spPr>
            <a:xfrm>
              <a:off x="5667375" y="3000375"/>
              <a:ext cx="857250" cy="857250"/>
            </a:xfrm>
            <a:custGeom>
              <a:avLst/>
              <a:gdLst>
                <a:gd name="connsiteX0" fmla="*/ 0 w 857250"/>
                <a:gd name="connsiteY0" fmla="*/ 0 h 857250"/>
                <a:gd name="connsiteX1" fmla="*/ 0 w 857250"/>
                <a:gd name="connsiteY1" fmla="*/ 857250 h 857250"/>
                <a:gd name="connsiteX2" fmla="*/ 857250 w 857250"/>
                <a:gd name="connsiteY2" fmla="*/ 857250 h 857250"/>
                <a:gd name="connsiteX3" fmla="*/ 857250 w 857250"/>
                <a:gd name="connsiteY3" fmla="*/ 0 h 857250"/>
                <a:gd name="connsiteX4" fmla="*/ 571500 w 857250"/>
                <a:gd name="connsiteY4" fmla="*/ 571500 h 857250"/>
                <a:gd name="connsiteX5" fmla="*/ 285750 w 857250"/>
                <a:gd name="connsiteY5" fmla="*/ 571500 h 857250"/>
                <a:gd name="connsiteX6" fmla="*/ 285750 w 857250"/>
                <a:gd name="connsiteY6" fmla="*/ 285750 h 857250"/>
                <a:gd name="connsiteX7" fmla="*/ 571500 w 857250"/>
                <a:gd name="connsiteY7" fmla="*/ 285750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0" h="857250">
                  <a:moveTo>
                    <a:pt x="0" y="0"/>
                  </a:moveTo>
                  <a:lnTo>
                    <a:pt x="0" y="85725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  <a:moveTo>
                    <a:pt x="571500" y="571500"/>
                  </a:moveTo>
                  <a:lnTo>
                    <a:pt x="285750" y="571500"/>
                  </a:lnTo>
                  <a:lnTo>
                    <a:pt x="285750" y="285750"/>
                  </a:lnTo>
                  <a:lnTo>
                    <a:pt x="571500" y="2857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7" name="Forma Livre: Forma 6">
              <a:extLst>
                <a:ext uri="{FF2B5EF4-FFF2-40B4-BE49-F238E27FC236}">
                  <a16:creationId xmlns:a16="http://schemas.microsoft.com/office/drawing/2014/main" id="{67DD6C1A-FE24-8C87-C0FE-608A7C5EDF86}"/>
                </a:ext>
              </a:extLst>
            </p:cNvPr>
            <p:cNvSpPr/>
            <p:nvPr/>
          </p:nvSpPr>
          <p:spPr>
            <a:xfrm>
              <a:off x="3657600" y="990600"/>
              <a:ext cx="4876800" cy="4876800"/>
            </a:xfrm>
            <a:custGeom>
              <a:avLst/>
              <a:gdLst>
                <a:gd name="connsiteX0" fmla="*/ 0 w 4876800"/>
                <a:gd name="connsiteY0" fmla="*/ 581025 h 4876800"/>
                <a:gd name="connsiteX1" fmla="*/ 4295775 w 4876800"/>
                <a:gd name="connsiteY1" fmla="*/ 581025 h 4876800"/>
                <a:gd name="connsiteX2" fmla="*/ 4295775 w 4876800"/>
                <a:gd name="connsiteY2" fmla="*/ 3640560 h 4876800"/>
                <a:gd name="connsiteX3" fmla="*/ 3640560 w 4876800"/>
                <a:gd name="connsiteY3" fmla="*/ 4295775 h 4876800"/>
                <a:gd name="connsiteX4" fmla="*/ 581025 w 4876800"/>
                <a:gd name="connsiteY4" fmla="*/ 4295775 h 4876800"/>
                <a:gd name="connsiteX5" fmla="*/ 581025 w 4876800"/>
                <a:gd name="connsiteY5" fmla="*/ 1152525 h 4876800"/>
                <a:gd name="connsiteX6" fmla="*/ 3724275 w 4876800"/>
                <a:gd name="connsiteY6" fmla="*/ 1152525 h 4876800"/>
                <a:gd name="connsiteX7" fmla="*/ 3724275 w 4876800"/>
                <a:gd name="connsiteY7" fmla="*/ 3354810 h 4876800"/>
                <a:gd name="connsiteX8" fmla="*/ 3354810 w 4876800"/>
                <a:gd name="connsiteY8" fmla="*/ 3724275 h 4876800"/>
                <a:gd name="connsiteX9" fmla="*/ 1152525 w 4876800"/>
                <a:gd name="connsiteY9" fmla="*/ 3724275 h 4876800"/>
                <a:gd name="connsiteX10" fmla="*/ 1152525 w 4876800"/>
                <a:gd name="connsiteY10" fmla="*/ 1724025 h 4876800"/>
                <a:gd name="connsiteX11" fmla="*/ 3152775 w 4876800"/>
                <a:gd name="connsiteY11" fmla="*/ 1724025 h 4876800"/>
                <a:gd name="connsiteX12" fmla="*/ 3152775 w 4876800"/>
                <a:gd name="connsiteY12" fmla="*/ 3152775 h 4876800"/>
                <a:gd name="connsiteX13" fmla="*/ 1724025 w 4876800"/>
                <a:gd name="connsiteY13" fmla="*/ 3152775 h 4876800"/>
                <a:gd name="connsiteX14" fmla="*/ 1724025 w 4876800"/>
                <a:gd name="connsiteY14" fmla="*/ 2009775 h 4876800"/>
                <a:gd name="connsiteX15" fmla="*/ 1438275 w 4876800"/>
                <a:gd name="connsiteY15" fmla="*/ 2009775 h 4876800"/>
                <a:gd name="connsiteX16" fmla="*/ 1438275 w 4876800"/>
                <a:gd name="connsiteY16" fmla="*/ 3438525 h 4876800"/>
                <a:gd name="connsiteX17" fmla="*/ 3236490 w 4876800"/>
                <a:gd name="connsiteY17" fmla="*/ 3438525 h 4876800"/>
                <a:gd name="connsiteX18" fmla="*/ 3438525 w 4876800"/>
                <a:gd name="connsiteY18" fmla="*/ 3236490 h 4876800"/>
                <a:gd name="connsiteX19" fmla="*/ 3438525 w 4876800"/>
                <a:gd name="connsiteY19" fmla="*/ 1438275 h 4876800"/>
                <a:gd name="connsiteX20" fmla="*/ 866775 w 4876800"/>
                <a:gd name="connsiteY20" fmla="*/ 1438275 h 4876800"/>
                <a:gd name="connsiteX21" fmla="*/ 866775 w 4876800"/>
                <a:gd name="connsiteY21" fmla="*/ 4010025 h 4876800"/>
                <a:gd name="connsiteX22" fmla="*/ 3522240 w 4876800"/>
                <a:gd name="connsiteY22" fmla="*/ 4010025 h 4876800"/>
                <a:gd name="connsiteX23" fmla="*/ 4010025 w 4876800"/>
                <a:gd name="connsiteY23" fmla="*/ 3522240 h 4876800"/>
                <a:gd name="connsiteX24" fmla="*/ 4010025 w 4876800"/>
                <a:gd name="connsiteY24" fmla="*/ 866775 h 4876800"/>
                <a:gd name="connsiteX25" fmla="*/ 0 w 4876800"/>
                <a:gd name="connsiteY25" fmla="*/ 866775 h 4876800"/>
                <a:gd name="connsiteX26" fmla="*/ 0 w 4876800"/>
                <a:gd name="connsiteY26" fmla="*/ 4876800 h 4876800"/>
                <a:gd name="connsiteX27" fmla="*/ 4876800 w 4876800"/>
                <a:gd name="connsiteY27" fmla="*/ 4876800 h 4876800"/>
                <a:gd name="connsiteX28" fmla="*/ 4876800 w 4876800"/>
                <a:gd name="connsiteY28" fmla="*/ 0 h 4876800"/>
                <a:gd name="connsiteX29" fmla="*/ 0 w 4876800"/>
                <a:gd name="connsiteY29" fmla="*/ 0 h 487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76800" h="4876800">
                  <a:moveTo>
                    <a:pt x="0" y="581025"/>
                  </a:moveTo>
                  <a:lnTo>
                    <a:pt x="4295775" y="581025"/>
                  </a:lnTo>
                  <a:lnTo>
                    <a:pt x="4295775" y="3640560"/>
                  </a:lnTo>
                  <a:lnTo>
                    <a:pt x="3640560" y="4295775"/>
                  </a:lnTo>
                  <a:lnTo>
                    <a:pt x="581025" y="4295775"/>
                  </a:lnTo>
                  <a:lnTo>
                    <a:pt x="581025" y="1152525"/>
                  </a:lnTo>
                  <a:lnTo>
                    <a:pt x="3724275" y="1152525"/>
                  </a:lnTo>
                  <a:lnTo>
                    <a:pt x="3724275" y="3354810"/>
                  </a:lnTo>
                  <a:lnTo>
                    <a:pt x="3354810" y="3724275"/>
                  </a:lnTo>
                  <a:lnTo>
                    <a:pt x="1152525" y="3724275"/>
                  </a:lnTo>
                  <a:lnTo>
                    <a:pt x="1152525" y="1724025"/>
                  </a:lnTo>
                  <a:cubicBezTo>
                    <a:pt x="1192359" y="1724025"/>
                    <a:pt x="3273333" y="1724025"/>
                    <a:pt x="3152775" y="1724025"/>
                  </a:cubicBezTo>
                  <a:lnTo>
                    <a:pt x="3152775" y="3152775"/>
                  </a:lnTo>
                  <a:lnTo>
                    <a:pt x="1724025" y="3152775"/>
                  </a:lnTo>
                  <a:lnTo>
                    <a:pt x="1724025" y="2009775"/>
                  </a:lnTo>
                  <a:lnTo>
                    <a:pt x="1438275" y="2009775"/>
                  </a:lnTo>
                  <a:lnTo>
                    <a:pt x="1438275" y="3438525"/>
                  </a:lnTo>
                  <a:lnTo>
                    <a:pt x="3236490" y="3438525"/>
                  </a:lnTo>
                  <a:lnTo>
                    <a:pt x="3438525" y="3236490"/>
                  </a:lnTo>
                  <a:lnTo>
                    <a:pt x="3438525" y="1438275"/>
                  </a:lnTo>
                  <a:lnTo>
                    <a:pt x="866775" y="1438275"/>
                  </a:lnTo>
                  <a:lnTo>
                    <a:pt x="866775" y="4010025"/>
                  </a:lnTo>
                  <a:lnTo>
                    <a:pt x="3522240" y="4010025"/>
                  </a:lnTo>
                  <a:lnTo>
                    <a:pt x="4010025" y="3522240"/>
                  </a:lnTo>
                  <a:lnTo>
                    <a:pt x="4010025" y="866775"/>
                  </a:lnTo>
                  <a:lnTo>
                    <a:pt x="0" y="866775"/>
                  </a:lnTo>
                  <a:lnTo>
                    <a:pt x="0" y="4876800"/>
                  </a:lnTo>
                  <a:lnTo>
                    <a:pt x="4876800" y="4876800"/>
                  </a:lnTo>
                  <a:lnTo>
                    <a:pt x="4876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16" name="Gráfico 14">
            <a:extLst>
              <a:ext uri="{FF2B5EF4-FFF2-40B4-BE49-F238E27FC236}">
                <a16:creationId xmlns:a16="http://schemas.microsoft.com/office/drawing/2014/main" id="{8B6910A3-BE0D-E166-DFC9-E02A3ABC7046}"/>
              </a:ext>
            </a:extLst>
          </p:cNvPr>
          <p:cNvGrpSpPr/>
          <p:nvPr/>
        </p:nvGrpSpPr>
        <p:grpSpPr>
          <a:xfrm>
            <a:off x="1872486" y="3217832"/>
            <a:ext cx="297556" cy="356753"/>
            <a:chOff x="4170940" y="1118928"/>
            <a:chExt cx="3850117" cy="4616071"/>
          </a:xfrm>
          <a:gradFill>
            <a:gsLst>
              <a:gs pos="0">
                <a:schemeClr val="accent2"/>
              </a:gs>
              <a:gs pos="100000">
                <a:schemeClr val="accent4"/>
              </a:gs>
            </a:gsLst>
            <a:lin ang="2700000" scaled="0"/>
          </a:gradFill>
        </p:grpSpPr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58A626C4-F734-DFBC-06DE-47413EC97CAD}"/>
                </a:ext>
              </a:extLst>
            </p:cNvPr>
            <p:cNvSpPr/>
            <p:nvPr/>
          </p:nvSpPr>
          <p:spPr>
            <a:xfrm>
              <a:off x="5454315" y="3300663"/>
              <a:ext cx="1283368" cy="898357"/>
            </a:xfrm>
            <a:custGeom>
              <a:avLst/>
              <a:gdLst>
                <a:gd name="connsiteX0" fmla="*/ 1185832 w 1283368"/>
                <a:gd name="connsiteY0" fmla="*/ 0 h 898357"/>
                <a:gd name="connsiteX1" fmla="*/ 97536 w 1283368"/>
                <a:gd name="connsiteY1" fmla="*/ 0 h 898357"/>
                <a:gd name="connsiteX2" fmla="*/ 0 w 1283368"/>
                <a:gd name="connsiteY2" fmla="*/ 97536 h 898357"/>
                <a:gd name="connsiteX3" fmla="*/ 0 w 1283368"/>
                <a:gd name="connsiteY3" fmla="*/ 800822 h 898357"/>
                <a:gd name="connsiteX4" fmla="*/ 97536 w 1283368"/>
                <a:gd name="connsiteY4" fmla="*/ 898358 h 898357"/>
                <a:gd name="connsiteX5" fmla="*/ 1185832 w 1283368"/>
                <a:gd name="connsiteY5" fmla="*/ 898358 h 898357"/>
                <a:gd name="connsiteX6" fmla="*/ 1283368 w 1283368"/>
                <a:gd name="connsiteY6" fmla="*/ 800822 h 898357"/>
                <a:gd name="connsiteX7" fmla="*/ 1283368 w 1283368"/>
                <a:gd name="connsiteY7" fmla="*/ 97536 h 898357"/>
                <a:gd name="connsiteX8" fmla="*/ 1185832 w 1283368"/>
                <a:gd name="connsiteY8" fmla="*/ 0 h 8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3368" h="898357">
                  <a:moveTo>
                    <a:pt x="1185832" y="0"/>
                  </a:moveTo>
                  <a:lnTo>
                    <a:pt x="97536" y="0"/>
                  </a:lnTo>
                  <a:cubicBezTo>
                    <a:pt x="43668" y="0"/>
                    <a:pt x="0" y="43668"/>
                    <a:pt x="0" y="97536"/>
                  </a:cubicBezTo>
                  <a:lnTo>
                    <a:pt x="0" y="800822"/>
                  </a:lnTo>
                  <a:cubicBezTo>
                    <a:pt x="0" y="854690"/>
                    <a:pt x="43668" y="898358"/>
                    <a:pt x="97536" y="898358"/>
                  </a:cubicBezTo>
                  <a:lnTo>
                    <a:pt x="1185832" y="898358"/>
                  </a:lnTo>
                  <a:cubicBezTo>
                    <a:pt x="1239700" y="898358"/>
                    <a:pt x="1283368" y="854690"/>
                    <a:pt x="1283368" y="800822"/>
                  </a:cubicBezTo>
                  <a:lnTo>
                    <a:pt x="1283368" y="97536"/>
                  </a:lnTo>
                  <a:cubicBezTo>
                    <a:pt x="1283368" y="43668"/>
                    <a:pt x="1239700" y="0"/>
                    <a:pt x="1185832" y="0"/>
                  </a:cubicBezTo>
                  <a:close/>
                </a:path>
              </a:pathLst>
            </a:custGeom>
            <a:grpFill/>
            <a:ln w="128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F7DB529-B404-C9B1-A0D5-C6AC1433448F}"/>
                </a:ext>
              </a:extLst>
            </p:cNvPr>
            <p:cNvSpPr/>
            <p:nvPr/>
          </p:nvSpPr>
          <p:spPr>
            <a:xfrm>
              <a:off x="4170940" y="1118928"/>
              <a:ext cx="3850117" cy="4616071"/>
            </a:xfrm>
            <a:custGeom>
              <a:avLst/>
              <a:gdLst>
                <a:gd name="connsiteX0" fmla="*/ 3739742 w 3850117"/>
                <a:gd name="connsiteY0" fmla="*/ 898366 h 4616071"/>
                <a:gd name="connsiteX1" fmla="*/ 2217667 w 3850117"/>
                <a:gd name="connsiteY1" fmla="*/ 210481 h 4616071"/>
                <a:gd name="connsiteX2" fmla="*/ 2008478 w 3850117"/>
                <a:gd name="connsiteY2" fmla="*/ 30809 h 4616071"/>
                <a:gd name="connsiteX3" fmla="*/ 1841640 w 3850117"/>
                <a:gd name="connsiteY3" fmla="*/ 30809 h 4616071"/>
                <a:gd name="connsiteX4" fmla="*/ 1632451 w 3850117"/>
                <a:gd name="connsiteY4" fmla="*/ 210481 h 4616071"/>
                <a:gd name="connsiteX5" fmla="*/ 110376 w 3850117"/>
                <a:gd name="connsiteY5" fmla="*/ 898366 h 4616071"/>
                <a:gd name="connsiteX6" fmla="*/ 6 w 3850117"/>
                <a:gd name="connsiteY6" fmla="*/ 1026703 h 4616071"/>
                <a:gd name="connsiteX7" fmla="*/ 6 w 3850117"/>
                <a:gd name="connsiteY7" fmla="*/ 2071365 h 4616071"/>
                <a:gd name="connsiteX8" fmla="*/ 1122954 w 3850117"/>
                <a:gd name="connsiteY8" fmla="*/ 4124755 h 4616071"/>
                <a:gd name="connsiteX9" fmla="*/ 1855757 w 3850117"/>
                <a:gd name="connsiteY9" fmla="*/ 4595751 h 4616071"/>
                <a:gd name="connsiteX10" fmla="*/ 1994361 w 3850117"/>
                <a:gd name="connsiteY10" fmla="*/ 4595751 h 4616071"/>
                <a:gd name="connsiteX11" fmla="*/ 2727164 w 3850117"/>
                <a:gd name="connsiteY11" fmla="*/ 4124755 h 4616071"/>
                <a:gd name="connsiteX12" fmla="*/ 3850112 w 3850117"/>
                <a:gd name="connsiteY12" fmla="*/ 2071365 h 4616071"/>
                <a:gd name="connsiteX13" fmla="*/ 3850112 w 3850117"/>
                <a:gd name="connsiteY13" fmla="*/ 1026703 h 4616071"/>
                <a:gd name="connsiteX14" fmla="*/ 3739742 w 3850117"/>
                <a:gd name="connsiteY14" fmla="*/ 898366 h 4616071"/>
                <a:gd name="connsiteX15" fmla="*/ 2823417 w 3850117"/>
                <a:gd name="connsiteY15" fmla="*/ 2982557 h 4616071"/>
                <a:gd name="connsiteX16" fmla="*/ 2469207 w 3850117"/>
                <a:gd name="connsiteY16" fmla="*/ 3336766 h 4616071"/>
                <a:gd name="connsiteX17" fmla="*/ 1380911 w 3850117"/>
                <a:gd name="connsiteY17" fmla="*/ 3336766 h 4616071"/>
                <a:gd name="connsiteX18" fmla="*/ 1026701 w 3850117"/>
                <a:gd name="connsiteY18" fmla="*/ 2982557 h 4616071"/>
                <a:gd name="connsiteX19" fmla="*/ 1026701 w 3850117"/>
                <a:gd name="connsiteY19" fmla="*/ 2279271 h 4616071"/>
                <a:gd name="connsiteX20" fmla="*/ 1380911 w 3850117"/>
                <a:gd name="connsiteY20" fmla="*/ 1925061 h 4616071"/>
                <a:gd name="connsiteX21" fmla="*/ 1411712 w 3850117"/>
                <a:gd name="connsiteY21" fmla="*/ 1925061 h 4616071"/>
                <a:gd name="connsiteX22" fmla="*/ 1411712 w 3850117"/>
                <a:gd name="connsiteY22" fmla="*/ 1540051 h 4616071"/>
                <a:gd name="connsiteX23" fmla="*/ 1925059 w 3850117"/>
                <a:gd name="connsiteY23" fmla="*/ 1026703 h 4616071"/>
                <a:gd name="connsiteX24" fmla="*/ 2438407 w 3850117"/>
                <a:gd name="connsiteY24" fmla="*/ 1540051 h 4616071"/>
                <a:gd name="connsiteX25" fmla="*/ 2438407 w 3850117"/>
                <a:gd name="connsiteY25" fmla="*/ 1925061 h 4616071"/>
                <a:gd name="connsiteX26" fmla="*/ 2469207 w 3850117"/>
                <a:gd name="connsiteY26" fmla="*/ 1925061 h 4616071"/>
                <a:gd name="connsiteX27" fmla="*/ 2823417 w 3850117"/>
                <a:gd name="connsiteY27" fmla="*/ 2279271 h 4616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850117" h="4616071">
                  <a:moveTo>
                    <a:pt x="3739742" y="898366"/>
                  </a:moveTo>
                  <a:cubicBezTo>
                    <a:pt x="3177243" y="818648"/>
                    <a:pt x="2649193" y="580001"/>
                    <a:pt x="2217667" y="210481"/>
                  </a:cubicBezTo>
                  <a:lnTo>
                    <a:pt x="2008478" y="30809"/>
                  </a:lnTo>
                  <a:cubicBezTo>
                    <a:pt x="1960451" y="-10270"/>
                    <a:pt x="1889667" y="-10270"/>
                    <a:pt x="1841640" y="30809"/>
                  </a:cubicBezTo>
                  <a:lnTo>
                    <a:pt x="1632451" y="210481"/>
                  </a:lnTo>
                  <a:cubicBezTo>
                    <a:pt x="1200925" y="580001"/>
                    <a:pt x="672875" y="818648"/>
                    <a:pt x="110376" y="898366"/>
                  </a:cubicBezTo>
                  <a:cubicBezTo>
                    <a:pt x="46590" y="907382"/>
                    <a:pt x="-628" y="962287"/>
                    <a:pt x="6" y="1026703"/>
                  </a:cubicBezTo>
                  <a:lnTo>
                    <a:pt x="6" y="2071365"/>
                  </a:lnTo>
                  <a:cubicBezTo>
                    <a:pt x="-79" y="2902474"/>
                    <a:pt x="423158" y="3676393"/>
                    <a:pt x="1122954" y="4124755"/>
                  </a:cubicBezTo>
                  <a:lnTo>
                    <a:pt x="1855757" y="4595751"/>
                  </a:lnTo>
                  <a:cubicBezTo>
                    <a:pt x="1897986" y="4622845"/>
                    <a:pt x="1952132" y="4622845"/>
                    <a:pt x="1994361" y="4595751"/>
                  </a:cubicBezTo>
                  <a:lnTo>
                    <a:pt x="2727164" y="4124755"/>
                  </a:lnTo>
                  <a:cubicBezTo>
                    <a:pt x="3426960" y="3676393"/>
                    <a:pt x="3850197" y="2902474"/>
                    <a:pt x="3850112" y="2071365"/>
                  </a:cubicBezTo>
                  <a:lnTo>
                    <a:pt x="3850112" y="1026703"/>
                  </a:lnTo>
                  <a:cubicBezTo>
                    <a:pt x="3850746" y="962287"/>
                    <a:pt x="3803528" y="907382"/>
                    <a:pt x="3739742" y="898366"/>
                  </a:cubicBezTo>
                  <a:close/>
                  <a:moveTo>
                    <a:pt x="2823417" y="2982557"/>
                  </a:moveTo>
                  <a:cubicBezTo>
                    <a:pt x="2822713" y="3177889"/>
                    <a:pt x="2664540" y="3336062"/>
                    <a:pt x="2469207" y="3336766"/>
                  </a:cubicBezTo>
                  <a:lnTo>
                    <a:pt x="1380911" y="3336766"/>
                  </a:lnTo>
                  <a:cubicBezTo>
                    <a:pt x="1185579" y="3336062"/>
                    <a:pt x="1027405" y="3177889"/>
                    <a:pt x="1026701" y="2982557"/>
                  </a:cubicBezTo>
                  <a:lnTo>
                    <a:pt x="1026701" y="2279271"/>
                  </a:lnTo>
                  <a:cubicBezTo>
                    <a:pt x="1027405" y="2083939"/>
                    <a:pt x="1185579" y="1925765"/>
                    <a:pt x="1380911" y="1925061"/>
                  </a:cubicBezTo>
                  <a:lnTo>
                    <a:pt x="1411712" y="1925061"/>
                  </a:lnTo>
                  <a:lnTo>
                    <a:pt x="1411712" y="1540051"/>
                  </a:lnTo>
                  <a:cubicBezTo>
                    <a:pt x="1411712" y="1256537"/>
                    <a:pt x="1641545" y="1026703"/>
                    <a:pt x="1925059" y="1026703"/>
                  </a:cubicBezTo>
                  <a:cubicBezTo>
                    <a:pt x="2208573" y="1026703"/>
                    <a:pt x="2438407" y="1256537"/>
                    <a:pt x="2438407" y="1540051"/>
                  </a:cubicBezTo>
                  <a:lnTo>
                    <a:pt x="2438407" y="1925061"/>
                  </a:lnTo>
                  <a:lnTo>
                    <a:pt x="2469207" y="1925061"/>
                  </a:lnTo>
                  <a:cubicBezTo>
                    <a:pt x="2664540" y="1925765"/>
                    <a:pt x="2822713" y="2083939"/>
                    <a:pt x="2823417" y="2279271"/>
                  </a:cubicBezTo>
                  <a:close/>
                </a:path>
              </a:pathLst>
            </a:custGeom>
            <a:grpFill/>
            <a:ln w="128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5987214C-3348-B695-AEC7-78660F406B41}"/>
                </a:ext>
              </a:extLst>
            </p:cNvPr>
            <p:cNvSpPr/>
            <p:nvPr/>
          </p:nvSpPr>
          <p:spPr>
            <a:xfrm>
              <a:off x="5839326" y="2402305"/>
              <a:ext cx="513347" cy="641684"/>
            </a:xfrm>
            <a:custGeom>
              <a:avLst/>
              <a:gdLst>
                <a:gd name="connsiteX0" fmla="*/ 513347 w 513347"/>
                <a:gd name="connsiteY0" fmla="*/ 256674 h 641684"/>
                <a:gd name="connsiteX1" fmla="*/ 256674 w 513347"/>
                <a:gd name="connsiteY1" fmla="*/ 0 h 641684"/>
                <a:gd name="connsiteX2" fmla="*/ 0 w 513347"/>
                <a:gd name="connsiteY2" fmla="*/ 256674 h 641684"/>
                <a:gd name="connsiteX3" fmla="*/ 0 w 513347"/>
                <a:gd name="connsiteY3" fmla="*/ 641684 h 641684"/>
                <a:gd name="connsiteX4" fmla="*/ 513347 w 513347"/>
                <a:gd name="connsiteY4" fmla="*/ 641684 h 641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347" h="641684">
                  <a:moveTo>
                    <a:pt x="513347" y="256674"/>
                  </a:moveTo>
                  <a:cubicBezTo>
                    <a:pt x="513347" y="114917"/>
                    <a:pt x="398431" y="0"/>
                    <a:pt x="256674" y="0"/>
                  </a:cubicBezTo>
                  <a:cubicBezTo>
                    <a:pt x="114917" y="0"/>
                    <a:pt x="0" y="114917"/>
                    <a:pt x="0" y="256674"/>
                  </a:cubicBezTo>
                  <a:lnTo>
                    <a:pt x="0" y="641684"/>
                  </a:lnTo>
                  <a:lnTo>
                    <a:pt x="513347" y="641684"/>
                  </a:lnTo>
                  <a:close/>
                </a:path>
              </a:pathLst>
            </a:custGeom>
            <a:grpFill/>
            <a:ln w="12833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60681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3" grpId="0" animBg="1"/>
      <p:bldP spid="36" grpId="0"/>
      <p:bldP spid="81" grpId="0" animBg="1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  <p:bldP spid="89" grpId="0" animBg="1"/>
      <p:bldP spid="90" grpId="0"/>
    </p:bldLst>
  </p:timing>
</p:sld>
</file>

<file path=ppt/theme/theme1.xml><?xml version="1.0" encoding="utf-8"?>
<a:theme xmlns:a="http://schemas.openxmlformats.org/drawingml/2006/main" name="Capa">
  <a:themeElements>
    <a:clrScheme name="Personalizada 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Personalizada 8">
      <a:majorFont>
        <a:latin typeface="Noto Sans JP Black (Títulos)"/>
        <a:ea typeface=""/>
        <a:cs typeface=""/>
      </a:majorFont>
      <a:minorFont>
        <a:latin typeface="Open Sans (Corpo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Cyber Security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Cyber Security">
      <a:majorFont>
        <a:latin typeface="Noto Sans JP Black (Títulos)"/>
        <a:ea typeface=""/>
        <a:cs typeface=""/>
      </a:majorFont>
      <a:minorFont>
        <a:latin typeface="Open Sans (Corpo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echamento">
  <a:themeElements>
    <a:clrScheme name="Cyber Security">
      <a:dk1>
        <a:srgbClr val="000000"/>
      </a:dk1>
      <a:lt1>
        <a:srgbClr val="FFFFFF"/>
      </a:lt1>
      <a:dk2>
        <a:srgbClr val="2D3847"/>
      </a:dk2>
      <a:lt2>
        <a:srgbClr val="000000"/>
      </a:lt2>
      <a:accent1>
        <a:srgbClr val="20BEA0"/>
      </a:accent1>
      <a:accent2>
        <a:srgbClr val="33ADD3"/>
      </a:accent2>
      <a:accent3>
        <a:srgbClr val="1E4EB8"/>
      </a:accent3>
      <a:accent4>
        <a:srgbClr val="A516DE"/>
      </a:accent4>
      <a:accent5>
        <a:srgbClr val="EE1457"/>
      </a:accent5>
      <a:accent6>
        <a:srgbClr val="EB9B0B"/>
      </a:accent6>
      <a:hlink>
        <a:srgbClr val="44546A"/>
      </a:hlink>
      <a:folHlink>
        <a:srgbClr val="3EBBF0"/>
      </a:folHlink>
    </a:clrScheme>
    <a:fontScheme name="Cyber Security">
      <a:majorFont>
        <a:latin typeface="Noto Sans JP Black (Títulos)"/>
        <a:ea typeface=""/>
        <a:cs typeface=""/>
      </a:majorFont>
      <a:minorFont>
        <a:latin typeface="Open Sans (Corpo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4558</Words>
  <Application>Microsoft Office PowerPoint</Application>
  <PresentationFormat>Widescreen</PresentationFormat>
  <Paragraphs>236</Paragraphs>
  <Slides>18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18</vt:i4>
      </vt:variant>
    </vt:vector>
  </HeadingPairs>
  <TitlesOfParts>
    <vt:vector size="28" baseType="lpstr">
      <vt:lpstr>arial</vt:lpstr>
      <vt:lpstr>arial</vt:lpstr>
      <vt:lpstr>Arial-BoldMT</vt:lpstr>
      <vt:lpstr>Calibri</vt:lpstr>
      <vt:lpstr>Noto Sans JP Black (Títulos)</vt:lpstr>
      <vt:lpstr>Open Sans (Corpo)</vt:lpstr>
      <vt:lpstr>Roboto</vt:lpstr>
      <vt:lpstr>Capa</vt:lpstr>
      <vt:lpstr>Personalizar design</vt:lpstr>
      <vt:lpstr>Fechamento</vt:lpstr>
      <vt:lpstr>Apresentação do PowerPoint</vt:lpstr>
      <vt:lpstr>Wireless</vt:lpstr>
      <vt:lpstr>Jamming Attack</vt:lpstr>
      <vt:lpstr>Ataque Evil Twin</vt:lpstr>
      <vt:lpstr>Ponto de Acesso Não Autorizado</vt:lpstr>
      <vt:lpstr>Bluejacking</vt:lpstr>
      <vt:lpstr>Bluesnarfing</vt:lpstr>
      <vt:lpstr>Ataques de Desassociação</vt:lpstr>
      <vt:lpstr>Identificação por Radiofrequência (RFID)</vt:lpstr>
      <vt:lpstr>Comunicação de Campo Próximo (NFC)</vt:lpstr>
      <vt:lpstr>Vetor de Inicialização (IV)</vt:lpstr>
      <vt:lpstr>Man-In-The-Middle</vt:lpstr>
      <vt:lpstr>Ataque Man-In-The-Middle</vt:lpstr>
      <vt:lpstr>Ataques Camada 2</vt:lpstr>
      <vt:lpstr>Envenenamento do Protocolo de Resolução de Endereços (ARP)</vt:lpstr>
      <vt:lpstr>Inundação de Controle de Acesso ao Meio (MAC)</vt:lpstr>
      <vt:lpstr>Clonagem de MAC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elmous</dc:creator>
  <cp:lastModifiedBy>Leandro</cp:lastModifiedBy>
  <cp:revision>434</cp:revision>
  <dcterms:created xsi:type="dcterms:W3CDTF">2021-06-07T19:05:25Z</dcterms:created>
  <dcterms:modified xsi:type="dcterms:W3CDTF">2022-06-14T13:48:23Z</dcterms:modified>
</cp:coreProperties>
</file>